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jpe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43.xml" ContentType="application/vnd.openxmlformats-officedocument.presentationml.tags+xml"/>
  <Override PartName="/ppt/media/image86.tmp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0" r:id="rId4"/>
    <p:sldMasterId id="2147483660" r:id="rId5"/>
    <p:sldMasterId id="2147484069" r:id="rId6"/>
    <p:sldMasterId id="2147484055" r:id="rId7"/>
    <p:sldMasterId id="2147484112" r:id="rId8"/>
    <p:sldMasterId id="2147484077" r:id="rId9"/>
    <p:sldMasterId id="2147484120" r:id="rId10"/>
    <p:sldMasterId id="2147484085" r:id="rId11"/>
    <p:sldMasterId id="2147483876" r:id="rId12"/>
    <p:sldMasterId id="2147484092" r:id="rId13"/>
    <p:sldMasterId id="2147483990" r:id="rId14"/>
  </p:sldMasterIdLst>
  <p:notesMasterIdLst>
    <p:notesMasterId r:id="rId24"/>
  </p:notesMasterIdLst>
  <p:sldIdLst>
    <p:sldId id="256" r:id="rId15"/>
    <p:sldId id="2825" r:id="rId16"/>
    <p:sldId id="2832" r:id="rId17"/>
    <p:sldId id="2826" r:id="rId18"/>
    <p:sldId id="2776" r:id="rId19"/>
    <p:sldId id="2775" r:id="rId20"/>
    <p:sldId id="2777" r:id="rId21"/>
    <p:sldId id="2778" r:id="rId22"/>
    <p:sldId id="2827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B1E"/>
    <a:srgbClr val="FFBA4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123" d="100"/>
          <a:sy n="123" d="100"/>
        </p:scale>
        <p:origin x="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sBishop\Seraphim%20Space%20Dropbox\Seraphim%20Team%20Folder\Research\Index\2024%20Q3\Space%20Index%20master%20list%20Q3%2024%20v3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sBishop\Seraphim%20Space%20Dropbox\Seraphim%20Team%20Folder\Research\Index\2024%20Q3\Space%20Index%20master%20list%20Q3%2024%20v3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sBishop\Seraphim%20Space%20Dropbox\Seraphim%20Team%20Folder\Research\Index\2024%20Q3\Space%20Index%20master%20list%20Q3%2024%20v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sBishop\Seraphim%20Space%20Dropbox\Seraphim%20Team%20Folder\Research\Index\2024%20Q3\Space%20Index%20master%20list%20Q3%2024%20v3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sBishop\Seraphim%20Space%20Dropbox\Seraphim%20Team%20Folder\Research\Index\2024%20Q3\Space%20Index%20master%20list%20Q3%2024%20v3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sBishop\Seraphim%20Space%20Dropbox\Seraphim%20Team%20Folder\Research\Index\2024%20Q3\Space%20Index%20master%20list%20Q3%2024%20v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sBishop\Seraphim%20Space%20Dropbox\Seraphim%20Team%20Folder\Research\Index\2024%20Q3\Space%20Index%20master%20list%20Q3%2024%20v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540951948669437E-2"/>
          <c:y val="9.5233988785635409E-2"/>
          <c:w val="0.91743564693780522"/>
          <c:h val="0.807527515686425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1B2-4741-867C-65EA50DF4FD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1B2-4741-867C-65EA50DF4FD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1B2-4741-867C-65EA50DF4FD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1B2-4741-867C-65EA50DF4FD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B2-4741-867C-65EA50DF4FD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B2-4741-867C-65EA50DF4FD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01-05</c:v>
                </c:pt>
                <c:pt idx="1">
                  <c:v>06-10</c:v>
                </c:pt>
                <c:pt idx="2">
                  <c:v>11-15</c:v>
                </c:pt>
                <c:pt idx="3">
                  <c:v>16-20</c:v>
                </c:pt>
                <c:pt idx="4">
                  <c:v>21-24 (YTD)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186</c:v>
                </c:pt>
                <c:pt idx="1">
                  <c:v>373</c:v>
                </c:pt>
                <c:pt idx="2">
                  <c:v>2300</c:v>
                </c:pt>
                <c:pt idx="3">
                  <c:v>20000</c:v>
                </c:pt>
                <c:pt idx="4">
                  <c:v>32000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B2-4741-867C-65EA50DF4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-27"/>
        <c:axId val="1028212888"/>
        <c:axId val="1028213280"/>
      </c:barChart>
      <c:catAx>
        <c:axId val="1028212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8213280"/>
        <c:crosses val="autoZero"/>
        <c:auto val="1"/>
        <c:lblAlgn val="ctr"/>
        <c:lblOffset val="100"/>
        <c:noMultiLvlLbl val="0"/>
      </c:catAx>
      <c:valAx>
        <c:axId val="1028213280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028212888"/>
        <c:crosses val="autoZero"/>
        <c:crossBetween val="between"/>
        <c:dispUnits>
          <c:builtInUnit val="thousands"/>
        </c:dispUnits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'Output - 3 Stage'!$AT$14</c:f>
              <c:strCache>
                <c:ptCount val="1"/>
                <c:pt idx="0">
                  <c:v>2021 Q3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'Output - 3 Stage'!$A$15:$A$19</c:f>
              <c:strCache>
                <c:ptCount val="5"/>
                <c:pt idx="0">
                  <c:v>Seed</c:v>
                </c:pt>
                <c:pt idx="1">
                  <c:v>Series A</c:v>
                </c:pt>
                <c:pt idx="2">
                  <c:v>Series B</c:v>
                </c:pt>
                <c:pt idx="3">
                  <c:v>Series C</c:v>
                </c:pt>
                <c:pt idx="4">
                  <c:v>Series D+</c:v>
                </c:pt>
              </c:strCache>
            </c:strRef>
          </c:cat>
          <c:val>
            <c:numRef>
              <c:f>'Output - 3 Stage'!$AT$15:$AT$19</c:f>
              <c:numCache>
                <c:formatCode>_-* #,##0_-;\-* #,##0_-;_-* "-"??_-;_-@_-</c:formatCode>
                <c:ptCount val="5"/>
                <c:pt idx="0">
                  <c:v>98</c:v>
                </c:pt>
                <c:pt idx="1">
                  <c:v>64</c:v>
                </c:pt>
                <c:pt idx="2">
                  <c:v>37</c:v>
                </c:pt>
                <c:pt idx="3">
                  <c:v>11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78-4CB1-8D51-67E1671928A4}"/>
            </c:ext>
          </c:extLst>
        </c:ser>
        <c:ser>
          <c:idx val="1"/>
          <c:order val="1"/>
          <c:tx>
            <c:strRef>
              <c:f>'Output - 3 Stage'!$AU$14</c:f>
              <c:strCache>
                <c:ptCount val="1"/>
                <c:pt idx="0">
                  <c:v>2022 Q3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'Output - 3 Stage'!$A$15:$A$19</c:f>
              <c:strCache>
                <c:ptCount val="5"/>
                <c:pt idx="0">
                  <c:v>Seed</c:v>
                </c:pt>
                <c:pt idx="1">
                  <c:v>Series A</c:v>
                </c:pt>
                <c:pt idx="2">
                  <c:v>Series B</c:v>
                </c:pt>
                <c:pt idx="3">
                  <c:v>Series C</c:v>
                </c:pt>
                <c:pt idx="4">
                  <c:v>Series D+</c:v>
                </c:pt>
              </c:strCache>
            </c:strRef>
          </c:cat>
          <c:val>
            <c:numRef>
              <c:f>'Output - 3 Stage'!$AU$15:$AU$19</c:f>
              <c:numCache>
                <c:formatCode>_-* #,##0_-;\-* #,##0_-;_-* "-"??_-;_-@_-</c:formatCode>
                <c:ptCount val="5"/>
                <c:pt idx="0">
                  <c:v>159</c:v>
                </c:pt>
                <c:pt idx="1">
                  <c:v>95</c:v>
                </c:pt>
                <c:pt idx="2">
                  <c:v>47</c:v>
                </c:pt>
                <c:pt idx="3">
                  <c:v>8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78-4CB1-8D51-67E1671928A4}"/>
            </c:ext>
          </c:extLst>
        </c:ser>
        <c:ser>
          <c:idx val="2"/>
          <c:order val="2"/>
          <c:tx>
            <c:strRef>
              <c:f>'Output - 3 Stage'!$AV$14</c:f>
              <c:strCache>
                <c:ptCount val="1"/>
                <c:pt idx="0">
                  <c:v>2023 Q3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'Output - 3 Stage'!$A$15:$A$19</c:f>
              <c:strCache>
                <c:ptCount val="5"/>
                <c:pt idx="0">
                  <c:v>Seed</c:v>
                </c:pt>
                <c:pt idx="1">
                  <c:v>Series A</c:v>
                </c:pt>
                <c:pt idx="2">
                  <c:v>Series B</c:v>
                </c:pt>
                <c:pt idx="3">
                  <c:v>Series C</c:v>
                </c:pt>
                <c:pt idx="4">
                  <c:v>Series D+</c:v>
                </c:pt>
              </c:strCache>
            </c:strRef>
          </c:cat>
          <c:val>
            <c:numRef>
              <c:f>'Output - 3 Stage'!$AV$15:$AV$19</c:f>
              <c:numCache>
                <c:formatCode>_-* #,##0_-;\-* #,##0_-;_-* "-"??_-;_-@_-</c:formatCode>
                <c:ptCount val="5"/>
                <c:pt idx="0">
                  <c:v>215</c:v>
                </c:pt>
                <c:pt idx="1">
                  <c:v>90</c:v>
                </c:pt>
                <c:pt idx="2">
                  <c:v>45</c:v>
                </c:pt>
                <c:pt idx="3">
                  <c:v>25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78-4CB1-8D51-67E1671928A4}"/>
            </c:ext>
          </c:extLst>
        </c:ser>
        <c:ser>
          <c:idx val="3"/>
          <c:order val="3"/>
          <c:tx>
            <c:strRef>
              <c:f>'Output - 3 Stage'!$AW$14</c:f>
              <c:strCache>
                <c:ptCount val="1"/>
                <c:pt idx="0">
                  <c:v>2024 Q3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'Output - 3 Stage'!$A$15:$A$19</c:f>
              <c:strCache>
                <c:ptCount val="5"/>
                <c:pt idx="0">
                  <c:v>Seed</c:v>
                </c:pt>
                <c:pt idx="1">
                  <c:v>Series A</c:v>
                </c:pt>
                <c:pt idx="2">
                  <c:v>Series B</c:v>
                </c:pt>
                <c:pt idx="3">
                  <c:v>Series C</c:v>
                </c:pt>
                <c:pt idx="4">
                  <c:v>Series D+</c:v>
                </c:pt>
              </c:strCache>
            </c:strRef>
          </c:cat>
          <c:val>
            <c:numRef>
              <c:f>'Output - 3 Stage'!$AW$15:$AW$19</c:f>
              <c:numCache>
                <c:formatCode>_-* #,##0_-;\-* #,##0_-;_-* "-"??_-;_-@_-</c:formatCode>
                <c:ptCount val="5"/>
                <c:pt idx="0">
                  <c:v>324</c:v>
                </c:pt>
                <c:pt idx="1">
                  <c:v>130</c:v>
                </c:pt>
                <c:pt idx="2">
                  <c:v>83</c:v>
                </c:pt>
                <c:pt idx="3">
                  <c:v>35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A78-4CB1-8D51-67E167192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9163096"/>
        <c:axId val="629166376"/>
      </c:barChart>
      <c:catAx>
        <c:axId val="629163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166376"/>
        <c:crosses val="autoZero"/>
        <c:auto val="1"/>
        <c:lblAlgn val="ctr"/>
        <c:lblOffset val="100"/>
        <c:noMultiLvlLbl val="0"/>
      </c:catAx>
      <c:valAx>
        <c:axId val="629166376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163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060493827160506E-2"/>
          <c:y val="0.10196230158730157"/>
          <c:w val="0.79535187644253091"/>
          <c:h val="0.746517160825468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'Output - 2 Geography '!$AU$16</c:f>
              <c:strCache>
                <c:ptCount val="1"/>
                <c:pt idx="0">
                  <c:v>2021 Q3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'Output - 2 Geography '!$AT$17:$AT$20</c:f>
              <c:strCache>
                <c:ptCount val="4"/>
                <c:pt idx="0">
                  <c:v>North America</c:v>
                </c:pt>
                <c:pt idx="1">
                  <c:v>Europe</c:v>
                </c:pt>
                <c:pt idx="2">
                  <c:v>Asia</c:v>
                </c:pt>
                <c:pt idx="3">
                  <c:v>ROW</c:v>
                </c:pt>
              </c:strCache>
            </c:strRef>
          </c:cat>
          <c:val>
            <c:numRef>
              <c:f>'Output - 2 Geography '!$AU$17:$AU$20</c:f>
              <c:numCache>
                <c:formatCode>_-* #,##0_-;\-* #,##0_-;_-* "-"??_-;_-@_-</c:formatCode>
                <c:ptCount val="4"/>
                <c:pt idx="0">
                  <c:v>112</c:v>
                </c:pt>
                <c:pt idx="1">
                  <c:v>61</c:v>
                </c:pt>
                <c:pt idx="2">
                  <c:v>43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4-4AC6-AA14-5CF9B8BF16C6}"/>
            </c:ext>
          </c:extLst>
        </c:ser>
        <c:ser>
          <c:idx val="1"/>
          <c:order val="1"/>
          <c:tx>
            <c:strRef>
              <c:f>'Output - 2 Geography '!$AV$16</c:f>
              <c:strCache>
                <c:ptCount val="1"/>
                <c:pt idx="0">
                  <c:v>2022 Q3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'Output - 2 Geography '!$AT$17:$AT$20</c:f>
              <c:strCache>
                <c:ptCount val="4"/>
                <c:pt idx="0">
                  <c:v>North America</c:v>
                </c:pt>
                <c:pt idx="1">
                  <c:v>Europe</c:v>
                </c:pt>
                <c:pt idx="2">
                  <c:v>Asia</c:v>
                </c:pt>
                <c:pt idx="3">
                  <c:v>ROW</c:v>
                </c:pt>
              </c:strCache>
            </c:strRef>
          </c:cat>
          <c:val>
            <c:numRef>
              <c:f>'Output - 2 Geography '!$AV$17:$AV$20</c:f>
              <c:numCache>
                <c:formatCode>_-* #,##0_-;\-* #,##0_-;_-* "-"??_-;_-@_-</c:formatCode>
                <c:ptCount val="4"/>
                <c:pt idx="0">
                  <c:v>155</c:v>
                </c:pt>
                <c:pt idx="1">
                  <c:v>88</c:v>
                </c:pt>
                <c:pt idx="2">
                  <c:v>71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94-4AC6-AA14-5CF9B8BF16C6}"/>
            </c:ext>
          </c:extLst>
        </c:ser>
        <c:ser>
          <c:idx val="2"/>
          <c:order val="2"/>
          <c:tx>
            <c:strRef>
              <c:f>'Output - 2 Geography '!$AW$16</c:f>
              <c:strCache>
                <c:ptCount val="1"/>
                <c:pt idx="0">
                  <c:v>2023 Q3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'Output - 2 Geography '!$AT$17:$AT$20</c:f>
              <c:strCache>
                <c:ptCount val="4"/>
                <c:pt idx="0">
                  <c:v>North America</c:v>
                </c:pt>
                <c:pt idx="1">
                  <c:v>Europe</c:v>
                </c:pt>
                <c:pt idx="2">
                  <c:v>Asia</c:v>
                </c:pt>
                <c:pt idx="3">
                  <c:v>ROW</c:v>
                </c:pt>
              </c:strCache>
            </c:strRef>
          </c:cat>
          <c:val>
            <c:numRef>
              <c:f>'Output - 2 Geography '!$AW$17:$AW$20</c:f>
              <c:numCache>
                <c:formatCode>_-* #,##0_-;\-* #,##0_-;_-* "-"??_-;_-@_-</c:formatCode>
                <c:ptCount val="4"/>
                <c:pt idx="0">
                  <c:v>152</c:v>
                </c:pt>
                <c:pt idx="1">
                  <c:v>104</c:v>
                </c:pt>
                <c:pt idx="2">
                  <c:v>115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94-4AC6-AA14-5CF9B8BF16C6}"/>
            </c:ext>
          </c:extLst>
        </c:ser>
        <c:ser>
          <c:idx val="3"/>
          <c:order val="3"/>
          <c:tx>
            <c:strRef>
              <c:f>'Output - 2 Geography '!$AX$16</c:f>
              <c:strCache>
                <c:ptCount val="1"/>
                <c:pt idx="0">
                  <c:v>2024 Q3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'Output - 2 Geography '!$AT$17:$AT$20</c:f>
              <c:strCache>
                <c:ptCount val="4"/>
                <c:pt idx="0">
                  <c:v>North America</c:v>
                </c:pt>
                <c:pt idx="1">
                  <c:v>Europe</c:v>
                </c:pt>
                <c:pt idx="2">
                  <c:v>Asia</c:v>
                </c:pt>
                <c:pt idx="3">
                  <c:v>ROW</c:v>
                </c:pt>
              </c:strCache>
            </c:strRef>
          </c:cat>
          <c:val>
            <c:numRef>
              <c:f>'Output - 2 Geography '!$AX$17:$AX$20</c:f>
              <c:numCache>
                <c:formatCode>_-* #,##0_-;\-* #,##0_-;_-* "-"??_-;_-@_-</c:formatCode>
                <c:ptCount val="4"/>
                <c:pt idx="0">
                  <c:v>235</c:v>
                </c:pt>
                <c:pt idx="1">
                  <c:v>169</c:v>
                </c:pt>
                <c:pt idx="2">
                  <c:v>174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94-4AC6-AA14-5CF9B8BF1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9171952"/>
        <c:axId val="629172608"/>
      </c:barChart>
      <c:catAx>
        <c:axId val="629171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172608"/>
        <c:crosses val="autoZero"/>
        <c:auto val="1"/>
        <c:lblAlgn val="ctr"/>
        <c:lblOffset val="100"/>
        <c:noMultiLvlLbl val="0"/>
      </c:catAx>
      <c:valAx>
        <c:axId val="629172608"/>
        <c:scaling>
          <c:orientation val="minMax"/>
        </c:scaling>
        <c:delete val="0"/>
        <c:axPos val="b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17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90268456790123452"/>
          <c:y val="0.35485734126984131"/>
          <c:w val="9.5355555555555541E-2"/>
          <c:h val="0.34559543650793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'Output - 1. Data Life Cycle'!$A$4</c:f>
              <c:strCache>
                <c:ptCount val="1"/>
                <c:pt idx="0">
                  <c:v>Build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'Output - 1. Data Life Cycle'!$AT$3:$AW$3</c:f>
              <c:strCache>
                <c:ptCount val="4"/>
                <c:pt idx="0">
                  <c:v>2021 Q3</c:v>
                </c:pt>
                <c:pt idx="1">
                  <c:v>2022 Q3</c:v>
                </c:pt>
                <c:pt idx="2">
                  <c:v>2023 Q3</c:v>
                </c:pt>
                <c:pt idx="3">
                  <c:v>2024 Q3</c:v>
                </c:pt>
              </c:strCache>
            </c:strRef>
          </c:cat>
          <c:val>
            <c:numRef>
              <c:f>'Output - 1. Data Life Cycle'!$AT$4:$AW$4</c:f>
              <c:numCache>
                <c:formatCode>_-* #,##0_-;\-* #,##0_-;_-* "-"??_-;_-@_-</c:formatCode>
                <c:ptCount val="4"/>
                <c:pt idx="0">
                  <c:v>314984076</c:v>
                </c:pt>
                <c:pt idx="1">
                  <c:v>1046548826</c:v>
                </c:pt>
                <c:pt idx="2">
                  <c:v>712787919</c:v>
                </c:pt>
                <c:pt idx="3">
                  <c:v>1691820749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A5-4CB3-A4AD-29EF33D8D43F}"/>
            </c:ext>
          </c:extLst>
        </c:ser>
        <c:ser>
          <c:idx val="1"/>
          <c:order val="1"/>
          <c:tx>
            <c:strRef>
              <c:f>'Output - 1. Data Life Cycle'!$A$5</c:f>
              <c:strCache>
                <c:ptCount val="1"/>
                <c:pt idx="0">
                  <c:v>Launch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'Output - 1. Data Life Cycle'!$AT$3:$AW$3</c:f>
              <c:strCache>
                <c:ptCount val="4"/>
                <c:pt idx="0">
                  <c:v>2021 Q3</c:v>
                </c:pt>
                <c:pt idx="1">
                  <c:v>2022 Q3</c:v>
                </c:pt>
                <c:pt idx="2">
                  <c:v>2023 Q3</c:v>
                </c:pt>
                <c:pt idx="3">
                  <c:v>2024 Q3</c:v>
                </c:pt>
              </c:strCache>
            </c:strRef>
          </c:cat>
          <c:val>
            <c:numRef>
              <c:f>'Output - 1. Data Life Cycle'!$AT$5:$AW$5</c:f>
              <c:numCache>
                <c:formatCode>_-* #,##0_-;\-* #,##0_-;_-* "-"??_-;_-@_-</c:formatCode>
                <c:ptCount val="4"/>
                <c:pt idx="0">
                  <c:v>2365364870</c:v>
                </c:pt>
                <c:pt idx="1">
                  <c:v>1130648193</c:v>
                </c:pt>
                <c:pt idx="2">
                  <c:v>616581720</c:v>
                </c:pt>
                <c:pt idx="3">
                  <c:v>2029967255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A5-4CB3-A4AD-29EF33D8D43F}"/>
            </c:ext>
          </c:extLst>
        </c:ser>
        <c:ser>
          <c:idx val="2"/>
          <c:order val="2"/>
          <c:tx>
            <c:strRef>
              <c:f>'Output - 1. Data Life Cycle'!$A$6</c:f>
              <c:strCache>
                <c:ptCount val="1"/>
                <c:pt idx="0">
                  <c:v>Collect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'Output - 1. Data Life Cycle'!$AT$3:$AW$3</c:f>
              <c:strCache>
                <c:ptCount val="4"/>
                <c:pt idx="0">
                  <c:v>2021 Q3</c:v>
                </c:pt>
                <c:pt idx="1">
                  <c:v>2022 Q3</c:v>
                </c:pt>
                <c:pt idx="2">
                  <c:v>2023 Q3</c:v>
                </c:pt>
                <c:pt idx="3">
                  <c:v>2024 Q3</c:v>
                </c:pt>
              </c:strCache>
            </c:strRef>
          </c:cat>
          <c:val>
            <c:numRef>
              <c:f>'Output - 1. Data Life Cycle'!$AT$6:$AW$6</c:f>
              <c:numCache>
                <c:formatCode>_-* #,##0_-;\-* #,##0_-;_-* "-"??_-;_-@_-</c:formatCode>
                <c:ptCount val="4"/>
                <c:pt idx="0">
                  <c:v>5449843447</c:v>
                </c:pt>
                <c:pt idx="1">
                  <c:v>3420751460</c:v>
                </c:pt>
                <c:pt idx="2">
                  <c:v>1494602365</c:v>
                </c:pt>
                <c:pt idx="3">
                  <c:v>2062008560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A5-4CB3-A4AD-29EF33D8D43F}"/>
            </c:ext>
          </c:extLst>
        </c:ser>
        <c:ser>
          <c:idx val="3"/>
          <c:order val="3"/>
          <c:tx>
            <c:strRef>
              <c:f>'Output - 1. Data Life Cycle'!$A$7</c:f>
              <c:strCache>
                <c:ptCount val="1"/>
                <c:pt idx="0">
                  <c:v>Downlink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'Output - 1. Data Life Cycle'!$AT$3:$AW$3</c:f>
              <c:strCache>
                <c:ptCount val="4"/>
                <c:pt idx="0">
                  <c:v>2021 Q3</c:v>
                </c:pt>
                <c:pt idx="1">
                  <c:v>2022 Q3</c:v>
                </c:pt>
                <c:pt idx="2">
                  <c:v>2023 Q3</c:v>
                </c:pt>
                <c:pt idx="3">
                  <c:v>2024 Q3</c:v>
                </c:pt>
              </c:strCache>
            </c:strRef>
          </c:cat>
          <c:val>
            <c:numRef>
              <c:f>'Output - 1. Data Life Cycle'!$AT$7:$AW$7</c:f>
              <c:numCache>
                <c:formatCode>_-* #,##0_-;\-* #,##0_-;_-* "-"??_-;_-@_-</c:formatCode>
                <c:ptCount val="4"/>
                <c:pt idx="0">
                  <c:v>170034767</c:v>
                </c:pt>
                <c:pt idx="1">
                  <c:v>240288196</c:v>
                </c:pt>
                <c:pt idx="2">
                  <c:v>146068920</c:v>
                </c:pt>
                <c:pt idx="3">
                  <c:v>542282052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A5-4CB3-A4AD-29EF33D8D43F}"/>
            </c:ext>
          </c:extLst>
        </c:ser>
        <c:ser>
          <c:idx val="4"/>
          <c:order val="4"/>
          <c:tx>
            <c:strRef>
              <c:f>'Output - 1. Data Life Cycle'!$A$8</c:f>
              <c:strCache>
                <c:ptCount val="1"/>
                <c:pt idx="0">
                  <c:v>Analyse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'Output - 1. Data Life Cycle'!$AT$3:$AW$3</c:f>
              <c:strCache>
                <c:ptCount val="4"/>
                <c:pt idx="0">
                  <c:v>2021 Q3</c:v>
                </c:pt>
                <c:pt idx="1">
                  <c:v>2022 Q3</c:v>
                </c:pt>
                <c:pt idx="2">
                  <c:v>2023 Q3</c:v>
                </c:pt>
                <c:pt idx="3">
                  <c:v>2024 Q3</c:v>
                </c:pt>
              </c:strCache>
            </c:strRef>
          </c:cat>
          <c:val>
            <c:numRef>
              <c:f>'Output - 1. Data Life Cycle'!$AT$8:$AW$8</c:f>
              <c:numCache>
                <c:formatCode>_-* #,##0_-;\-* #,##0_-;_-* "-"??_-;_-@_-</c:formatCode>
                <c:ptCount val="4"/>
                <c:pt idx="0">
                  <c:v>408371280</c:v>
                </c:pt>
                <c:pt idx="1">
                  <c:v>496781281</c:v>
                </c:pt>
                <c:pt idx="2">
                  <c:v>127444606</c:v>
                </c:pt>
                <c:pt idx="3">
                  <c:v>427379061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A5-4CB3-A4AD-29EF33D8D43F}"/>
            </c:ext>
          </c:extLst>
        </c:ser>
        <c:ser>
          <c:idx val="5"/>
          <c:order val="5"/>
          <c:tx>
            <c:strRef>
              <c:f>'Output - 1. Data Life Cycle'!$A$9</c:f>
              <c:strCache>
                <c:ptCount val="1"/>
                <c:pt idx="0">
                  <c:v>Product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'Output - 1. Data Life Cycle'!$AT$3:$AW$3</c:f>
              <c:strCache>
                <c:ptCount val="4"/>
                <c:pt idx="0">
                  <c:v>2021 Q3</c:v>
                </c:pt>
                <c:pt idx="1">
                  <c:v>2022 Q3</c:v>
                </c:pt>
                <c:pt idx="2">
                  <c:v>2023 Q3</c:v>
                </c:pt>
                <c:pt idx="3">
                  <c:v>2024 Q3</c:v>
                </c:pt>
              </c:strCache>
            </c:strRef>
          </c:cat>
          <c:val>
            <c:numRef>
              <c:f>'Output - 1. Data Life Cycle'!$AT$9:$AW$9</c:f>
              <c:numCache>
                <c:formatCode>_-* #,##0_-;\-* #,##0_-;_-* "-"??_-;_-@_-</c:formatCode>
                <c:ptCount val="4"/>
                <c:pt idx="0">
                  <c:v>348104111</c:v>
                </c:pt>
                <c:pt idx="1">
                  <c:v>728547176</c:v>
                </c:pt>
                <c:pt idx="2">
                  <c:v>1072166047</c:v>
                </c:pt>
                <c:pt idx="3">
                  <c:v>1224327216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A5-4CB3-A4AD-29EF33D8D43F}"/>
            </c:ext>
          </c:extLst>
        </c:ser>
        <c:ser>
          <c:idx val="6"/>
          <c:order val="6"/>
          <c:tx>
            <c:strRef>
              <c:f>'Output - 1. Data Life Cycle'!$A$10</c:f>
              <c:strCache>
                <c:ptCount val="1"/>
                <c:pt idx="0">
                  <c:v>Beyond Earth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'Output - 1. Data Life Cycle'!$AT$3:$AW$3</c:f>
              <c:strCache>
                <c:ptCount val="4"/>
                <c:pt idx="0">
                  <c:v>2021 Q3</c:v>
                </c:pt>
                <c:pt idx="1">
                  <c:v>2022 Q3</c:v>
                </c:pt>
                <c:pt idx="2">
                  <c:v>2023 Q3</c:v>
                </c:pt>
                <c:pt idx="3">
                  <c:v>2024 Q3</c:v>
                </c:pt>
              </c:strCache>
            </c:strRef>
          </c:cat>
          <c:val>
            <c:numRef>
              <c:f>'Output - 1. Data Life Cycle'!$AT$10:$AW$10</c:f>
              <c:numCache>
                <c:formatCode>_-* #,##0_-;\-* #,##0_-;_-* "-"??_-;_-@_-</c:formatCode>
                <c:ptCount val="4"/>
                <c:pt idx="0">
                  <c:v>379752499</c:v>
                </c:pt>
                <c:pt idx="1">
                  <c:v>2112336126</c:v>
                </c:pt>
                <c:pt idx="2">
                  <c:v>1472346341</c:v>
                </c:pt>
                <c:pt idx="3">
                  <c:v>821817496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A5-4CB3-A4AD-29EF33D8D4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3318392"/>
        <c:axId val="283317408"/>
      </c:barChart>
      <c:catAx>
        <c:axId val="283318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317408"/>
        <c:crosses val="autoZero"/>
        <c:auto val="1"/>
        <c:lblAlgn val="ctr"/>
        <c:lblOffset val="100"/>
        <c:noMultiLvlLbl val="0"/>
      </c:catAx>
      <c:valAx>
        <c:axId val="283317408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318392"/>
        <c:crosses val="autoZero"/>
        <c:crossBetween val="between"/>
        <c:majorUnit val="1000000000"/>
        <c:dispUnits>
          <c:builtInUnit val="billion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137681300044914E-2"/>
          <c:y val="6.939136357843706E-2"/>
          <c:w val="0.85772463739991012"/>
          <c:h val="0.81372757309005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'Output - 4 Graph Calculations'!$C$33</c:f>
              <c:strCache>
                <c:ptCount val="1"/>
                <c:pt idx="0">
                  <c:v>Quaterly Investment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F3-4F85-B782-70CDAA243E40}"/>
                </c:ext>
              </c:extLst>
            </c:dLbl>
            <c:numFmt formatCode="_-* #,##0.0_-;\-* #,##0.0_-;_-* &quot;-&quot;??_-;_-@_-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'Output - 4 Graph Calculations'!$G$32:$AH$32</c:f>
              <c:strCache>
                <c:ptCount val="28"/>
                <c:pt idx="0">
                  <c:v>2017 Q4</c:v>
                </c:pt>
                <c:pt idx="1">
                  <c:v>2018 Q1</c:v>
                </c:pt>
                <c:pt idx="2">
                  <c:v>2018 Q2</c:v>
                </c:pt>
                <c:pt idx="3">
                  <c:v>2018 Q3</c:v>
                </c:pt>
                <c:pt idx="4">
                  <c:v>2018 Q4</c:v>
                </c:pt>
                <c:pt idx="5">
                  <c:v>2019 Q1</c:v>
                </c:pt>
                <c:pt idx="6">
                  <c:v>2019 Q2</c:v>
                </c:pt>
                <c:pt idx="7">
                  <c:v>2019 Q3</c:v>
                </c:pt>
                <c:pt idx="8">
                  <c:v>2019 Q4</c:v>
                </c:pt>
                <c:pt idx="9">
                  <c:v>2020 Q1</c:v>
                </c:pt>
                <c:pt idx="10">
                  <c:v>2020 Q2</c:v>
                </c:pt>
                <c:pt idx="11">
                  <c:v>2020 Q3</c:v>
                </c:pt>
                <c:pt idx="12">
                  <c:v>2020 Q4</c:v>
                </c:pt>
                <c:pt idx="13">
                  <c:v>2021 Q1</c:v>
                </c:pt>
                <c:pt idx="14">
                  <c:v>2021 Q2</c:v>
                </c:pt>
                <c:pt idx="15">
                  <c:v>2021 Q3</c:v>
                </c:pt>
                <c:pt idx="16">
                  <c:v>2021 Q4</c:v>
                </c:pt>
                <c:pt idx="17">
                  <c:v>2022 Q1</c:v>
                </c:pt>
                <c:pt idx="18">
                  <c:v>2022 Q2</c:v>
                </c:pt>
                <c:pt idx="19">
                  <c:v>2022 Q3</c:v>
                </c:pt>
                <c:pt idx="20">
                  <c:v>2022 Q4</c:v>
                </c:pt>
                <c:pt idx="21">
                  <c:v>2023 Q1</c:v>
                </c:pt>
                <c:pt idx="22">
                  <c:v>2023 Q2</c:v>
                </c:pt>
                <c:pt idx="23">
                  <c:v>2023 Q3</c:v>
                </c:pt>
                <c:pt idx="24">
                  <c:v>2023 Q4</c:v>
                </c:pt>
                <c:pt idx="25">
                  <c:v>2024 Q1</c:v>
                </c:pt>
                <c:pt idx="26">
                  <c:v>2024 Q2</c:v>
                </c:pt>
                <c:pt idx="27">
                  <c:v>2024 Q3</c:v>
                </c:pt>
              </c:strCache>
            </c:strRef>
          </c:cat>
          <c:val>
            <c:numRef>
              <c:f>'Output - 4 Graph Calculations'!$G$33:$AH$33</c:f>
              <c:numCache>
                <c:formatCode>_-* #,##0_-;\-* #,##0_-;_-* "-"??_-;_-@_-</c:formatCode>
                <c:ptCount val="28"/>
                <c:pt idx="0">
                  <c:v>1091975000</c:v>
                </c:pt>
                <c:pt idx="1">
                  <c:v>934445998</c:v>
                </c:pt>
                <c:pt idx="2">
                  <c:v>636461000</c:v>
                </c:pt>
                <c:pt idx="3">
                  <c:v>507847270</c:v>
                </c:pt>
                <c:pt idx="4">
                  <c:v>772762792</c:v>
                </c:pt>
                <c:pt idx="5">
                  <c:v>1781656399</c:v>
                </c:pt>
                <c:pt idx="6">
                  <c:v>1129714478</c:v>
                </c:pt>
                <c:pt idx="7">
                  <c:v>630178777</c:v>
                </c:pt>
                <c:pt idx="8">
                  <c:v>686296528</c:v>
                </c:pt>
                <c:pt idx="9">
                  <c:v>879062095</c:v>
                </c:pt>
                <c:pt idx="10">
                  <c:v>562913483</c:v>
                </c:pt>
                <c:pt idx="11">
                  <c:v>2622599884</c:v>
                </c:pt>
                <c:pt idx="12">
                  <c:v>2545687181</c:v>
                </c:pt>
                <c:pt idx="13">
                  <c:v>2326884025</c:v>
                </c:pt>
                <c:pt idx="14">
                  <c:v>3370910841</c:v>
                </c:pt>
                <c:pt idx="15">
                  <c:v>1192973003</c:v>
                </c:pt>
                <c:pt idx="16">
                  <c:v>3067530402</c:v>
                </c:pt>
                <c:pt idx="17">
                  <c:v>2379162017</c:v>
                </c:pt>
                <c:pt idx="18">
                  <c:v>2661163265</c:v>
                </c:pt>
                <c:pt idx="19">
                  <c:v>1068045574</c:v>
                </c:pt>
                <c:pt idx="20">
                  <c:v>842443906</c:v>
                </c:pt>
                <c:pt idx="21">
                  <c:v>2034803773</c:v>
                </c:pt>
                <c:pt idx="22">
                  <c:v>1158025762</c:v>
                </c:pt>
                <c:pt idx="23">
                  <c:v>1606724477</c:v>
                </c:pt>
                <c:pt idx="24">
                  <c:v>2052662786</c:v>
                </c:pt>
                <c:pt idx="25">
                  <c:v>2391861584</c:v>
                </c:pt>
                <c:pt idx="26">
                  <c:v>2414370940</c:v>
                </c:pt>
                <c:pt idx="27">
                  <c:v>1940707079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F3-4F85-B782-70CDAA243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2848600"/>
        <c:axId val="632852536"/>
      </c:barChart>
      <c:lineChart>
        <c:grouping val="standard"/>
        <c:varyColors val="0"/>
        <c:ser>
          <c:idx val="1"/>
          <c:order val="1"/>
          <c:tx>
            <c:strRef>
              <c:f>'Output - 4 Graph Calculations'!$C$34</c:f>
              <c:strCache>
                <c:ptCount val="1"/>
                <c:pt idx="0">
                  <c:v>12 Months Trailing Investment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7"/>
              <c:layout>
                <c:manualLayout>
                  <c:x val="-1.3719135802469137E-2"/>
                  <c:y val="-7.47312323592120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F3-4F85-B782-70CDAA243E40}"/>
                </c:ext>
              </c:extLst>
            </c:dLbl>
            <c:numFmt formatCode="_-* #,##0.0_-;\-* #,##0.0_-;_-* &quot;-&quot;??_-;_-@_-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'Output - 4 Graph Calculations'!$G$32:$AH$32</c:f>
              <c:strCache>
                <c:ptCount val="28"/>
                <c:pt idx="0">
                  <c:v>2017 Q4</c:v>
                </c:pt>
                <c:pt idx="1">
                  <c:v>2018 Q1</c:v>
                </c:pt>
                <c:pt idx="2">
                  <c:v>2018 Q2</c:v>
                </c:pt>
                <c:pt idx="3">
                  <c:v>2018 Q3</c:v>
                </c:pt>
                <c:pt idx="4">
                  <c:v>2018 Q4</c:v>
                </c:pt>
                <c:pt idx="5">
                  <c:v>2019 Q1</c:v>
                </c:pt>
                <c:pt idx="6">
                  <c:v>2019 Q2</c:v>
                </c:pt>
                <c:pt idx="7">
                  <c:v>2019 Q3</c:v>
                </c:pt>
                <c:pt idx="8">
                  <c:v>2019 Q4</c:v>
                </c:pt>
                <c:pt idx="9">
                  <c:v>2020 Q1</c:v>
                </c:pt>
                <c:pt idx="10">
                  <c:v>2020 Q2</c:v>
                </c:pt>
                <c:pt idx="11">
                  <c:v>2020 Q3</c:v>
                </c:pt>
                <c:pt idx="12">
                  <c:v>2020 Q4</c:v>
                </c:pt>
                <c:pt idx="13">
                  <c:v>2021 Q1</c:v>
                </c:pt>
                <c:pt idx="14">
                  <c:v>2021 Q2</c:v>
                </c:pt>
                <c:pt idx="15">
                  <c:v>2021 Q3</c:v>
                </c:pt>
                <c:pt idx="16">
                  <c:v>2021 Q4</c:v>
                </c:pt>
                <c:pt idx="17">
                  <c:v>2022 Q1</c:v>
                </c:pt>
                <c:pt idx="18">
                  <c:v>2022 Q2</c:v>
                </c:pt>
                <c:pt idx="19">
                  <c:v>2022 Q3</c:v>
                </c:pt>
                <c:pt idx="20">
                  <c:v>2022 Q4</c:v>
                </c:pt>
                <c:pt idx="21">
                  <c:v>2023 Q1</c:v>
                </c:pt>
                <c:pt idx="22">
                  <c:v>2023 Q2</c:v>
                </c:pt>
                <c:pt idx="23">
                  <c:v>2023 Q3</c:v>
                </c:pt>
                <c:pt idx="24">
                  <c:v>2023 Q4</c:v>
                </c:pt>
                <c:pt idx="25">
                  <c:v>2024 Q1</c:v>
                </c:pt>
                <c:pt idx="26">
                  <c:v>2024 Q2</c:v>
                </c:pt>
                <c:pt idx="27">
                  <c:v>2024 Q3</c:v>
                </c:pt>
              </c:strCache>
            </c:strRef>
          </c:cat>
          <c:val>
            <c:numRef>
              <c:f>'Output - 4 Graph Calculations'!$G$34:$AH$34</c:f>
              <c:numCache>
                <c:formatCode>_-* #,##0_-;\-* #,##0_-;_-* "-"??_-;_-@_-</c:formatCode>
                <c:ptCount val="28"/>
                <c:pt idx="0">
                  <c:v>2090547180</c:v>
                </c:pt>
                <c:pt idx="1">
                  <c:v>2562433178</c:v>
                </c:pt>
                <c:pt idx="2">
                  <c:v>2795367331</c:v>
                </c:pt>
                <c:pt idx="3">
                  <c:v>3170729268</c:v>
                </c:pt>
                <c:pt idx="4">
                  <c:v>2851517060</c:v>
                </c:pt>
                <c:pt idx="5">
                  <c:v>3698727461</c:v>
                </c:pt>
                <c:pt idx="6">
                  <c:v>4191980939</c:v>
                </c:pt>
                <c:pt idx="7">
                  <c:v>4314312446</c:v>
                </c:pt>
                <c:pt idx="8">
                  <c:v>4227846182</c:v>
                </c:pt>
                <c:pt idx="9">
                  <c:v>3325251878</c:v>
                </c:pt>
                <c:pt idx="10">
                  <c:v>2758450883</c:v>
                </c:pt>
                <c:pt idx="11">
                  <c:v>4750871990</c:v>
                </c:pt>
                <c:pt idx="12">
                  <c:v>6610262643</c:v>
                </c:pt>
                <c:pt idx="13">
                  <c:v>8058084573</c:v>
                </c:pt>
                <c:pt idx="14">
                  <c:v>10866081931</c:v>
                </c:pt>
                <c:pt idx="15">
                  <c:v>9436455050</c:v>
                </c:pt>
                <c:pt idx="16">
                  <c:v>9958298271</c:v>
                </c:pt>
                <c:pt idx="17">
                  <c:v>10010576263</c:v>
                </c:pt>
                <c:pt idx="18">
                  <c:v>9300828687</c:v>
                </c:pt>
                <c:pt idx="19">
                  <c:v>9175901258</c:v>
                </c:pt>
                <c:pt idx="20">
                  <c:v>6950814762</c:v>
                </c:pt>
                <c:pt idx="21">
                  <c:v>6606456518</c:v>
                </c:pt>
                <c:pt idx="22">
                  <c:v>5103319015</c:v>
                </c:pt>
                <c:pt idx="23">
                  <c:v>5641997918</c:v>
                </c:pt>
                <c:pt idx="24">
                  <c:v>6852216798</c:v>
                </c:pt>
                <c:pt idx="25">
                  <c:v>7209274609</c:v>
                </c:pt>
                <c:pt idx="26">
                  <c:v>8465619787</c:v>
                </c:pt>
                <c:pt idx="27">
                  <c:v>8799602389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9F3-4F85-B782-70CDAA243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4154768"/>
        <c:axId val="644157392"/>
      </c:lineChart>
      <c:catAx>
        <c:axId val="632848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852536"/>
        <c:crosses val="autoZero"/>
        <c:auto val="1"/>
        <c:lblAlgn val="ctr"/>
        <c:lblOffset val="100"/>
        <c:noMultiLvlLbl val="0"/>
      </c:catAx>
      <c:valAx>
        <c:axId val="632852536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848600"/>
        <c:crosses val="autoZero"/>
        <c:crossBetween val="between"/>
        <c:majorUnit val="1000000000"/>
        <c:dispUnits>
          <c:builtInUnit val="billions"/>
        </c:dispUnits>
      </c:valAx>
      <c:valAx>
        <c:axId val="644157392"/>
        <c:scaling>
          <c:orientation val="minMax"/>
        </c:scaling>
        <c:delete val="0"/>
        <c:axPos val="r"/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154768"/>
        <c:crosses val="max"/>
        <c:crossBetween val="between"/>
        <c:dispUnits>
          <c:builtInUnit val="billions"/>
        </c:dispUnits>
      </c:valAx>
      <c:catAx>
        <c:axId val="644154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4157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092746913580246E-2"/>
          <c:y val="4.3380357142857151E-2"/>
          <c:w val="0.86137738615999104"/>
          <c:h val="7.77082177978082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4"/>
          <c:tx>
            <c:strRef>
              <c:f>'Output - 4 Graph Calculations'!$C$174</c:f>
              <c:strCache>
                <c:ptCount val="1"/>
                <c:pt idx="0">
                  <c:v>Global VC Index $bn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'Output - 4 Graph Calculations'!$H$169:$AH$169</c:f>
              <c:strCache>
                <c:ptCount val="27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</c:strCache>
              <c:extLst/>
            </c:strRef>
          </c:cat>
          <c:val>
            <c:numRef>
              <c:f>'Output - 4 Graph Calculations'!$H$174:$AH$174</c:f>
              <c:numCache>
                <c:formatCode>_-* #,##0_-;\-* #,##0_-;_-* "-"??_-;_-@_-</c:formatCode>
                <c:ptCount val="27"/>
                <c:pt idx="0">
                  <c:v>100</c:v>
                </c:pt>
                <c:pt idx="1">
                  <c:v>114.55119047887538</c:v>
                </c:pt>
                <c:pt idx="2">
                  <c:v>122.04602704743179</c:v>
                </c:pt>
                <c:pt idx="3">
                  <c:v>135.45279466270875</c:v>
                </c:pt>
                <c:pt idx="4">
                  <c:v>135.78744968481979</c:v>
                </c:pt>
                <c:pt idx="5">
                  <c:v>129.77901108158011</c:v>
                </c:pt>
                <c:pt idx="6">
                  <c:v>132.71434440640346</c:v>
                </c:pt>
                <c:pt idx="7">
                  <c:v>131.0987296602552</c:v>
                </c:pt>
                <c:pt idx="8">
                  <c:v>129.18828000450549</c:v>
                </c:pt>
                <c:pt idx="9">
                  <c:v>130.17524120425719</c:v>
                </c:pt>
                <c:pt idx="10">
                  <c:v>135.64369424934492</c:v>
                </c:pt>
                <c:pt idx="11">
                  <c:v>144.25497969744367</c:v>
                </c:pt>
                <c:pt idx="12">
                  <c:v>178.27802454553554</c:v>
                </c:pt>
                <c:pt idx="13">
                  <c:v>216.30109000779078</c:v>
                </c:pt>
                <c:pt idx="14">
                  <c:v>252.93381152759639</c:v>
                </c:pt>
                <c:pt idx="15">
                  <c:v>289.28804595694851</c:v>
                </c:pt>
                <c:pt idx="16">
                  <c:v>295.62211423561382</c:v>
                </c:pt>
                <c:pt idx="17">
                  <c:v>286.86791151683104</c:v>
                </c:pt>
                <c:pt idx="18">
                  <c:v>251.58188343632176</c:v>
                </c:pt>
                <c:pt idx="19">
                  <c:v>206.59083550352128</c:v>
                </c:pt>
                <c:pt idx="20">
                  <c:v>173.69541702697586</c:v>
                </c:pt>
                <c:pt idx="21">
                  <c:v>146.98760299935972</c:v>
                </c:pt>
                <c:pt idx="22">
                  <c:v>140.094730486587</c:v>
                </c:pt>
                <c:pt idx="23">
                  <c:v>137.0730146017786</c:v>
                </c:pt>
                <c:pt idx="24">
                  <c:v>129.06371534658768</c:v>
                </c:pt>
                <c:pt idx="25">
                  <c:v>132.83734914345547</c:v>
                </c:pt>
                <c:pt idx="26">
                  <c:v>125.95140756923226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0F4A-45CA-A3CB-27F2A4AB9699}"/>
            </c:ext>
          </c:extLst>
        </c:ser>
        <c:ser>
          <c:idx val="1"/>
          <c:order val="5"/>
          <c:tx>
            <c:strRef>
              <c:f>'Output - 4 Graph Calculations'!$C$175</c:f>
              <c:strCache>
                <c:ptCount val="1"/>
                <c:pt idx="0">
                  <c:v>Global VC Index # Deals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'Output - 4 Graph Calculations'!$H$169:$AH$169</c:f>
              <c:strCache>
                <c:ptCount val="27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</c:strCache>
              <c:extLst/>
            </c:strRef>
          </c:cat>
          <c:val>
            <c:numRef>
              <c:f>'Output - 4 Graph Calculations'!$H$175:$AH$175</c:f>
              <c:numCache>
                <c:formatCode>_-* #,##0_-;\-* #,##0_-;_-* "-"??_-;_-@_-</c:formatCode>
                <c:ptCount val="27"/>
                <c:pt idx="0">
                  <c:v>100</c:v>
                </c:pt>
                <c:pt idx="1">
                  <c:v>102.99505091302122</c:v>
                </c:pt>
                <c:pt idx="2">
                  <c:v>105.40986404232322</c:v>
                </c:pt>
                <c:pt idx="3">
                  <c:v>107.3468342909153</c:v>
                </c:pt>
                <c:pt idx="4">
                  <c:v>107.97258092041642</c:v>
                </c:pt>
                <c:pt idx="5">
                  <c:v>108.3736276238694</c:v>
                </c:pt>
                <c:pt idx="6">
                  <c:v>109.85550941464246</c:v>
                </c:pt>
                <c:pt idx="7">
                  <c:v>111.68724045736388</c:v>
                </c:pt>
                <c:pt idx="8">
                  <c:v>112.67990215598157</c:v>
                </c:pt>
                <c:pt idx="9">
                  <c:v>111.92047329199613</c:v>
                </c:pt>
                <c:pt idx="10">
                  <c:v>112.9046020820297</c:v>
                </c:pt>
                <c:pt idx="11">
                  <c:v>116.77000967062973</c:v>
                </c:pt>
                <c:pt idx="12">
                  <c:v>126.10501166164174</c:v>
                </c:pt>
                <c:pt idx="13">
                  <c:v>138.29853802832926</c:v>
                </c:pt>
                <c:pt idx="14">
                  <c:v>149.42260651914216</c:v>
                </c:pt>
                <c:pt idx="15">
                  <c:v>159.8156891745833</c:v>
                </c:pt>
                <c:pt idx="16">
                  <c:v>164.90414699357189</c:v>
                </c:pt>
                <c:pt idx="17">
                  <c:v>164.94396723363104</c:v>
                </c:pt>
                <c:pt idx="18">
                  <c:v>160.37886114113431</c:v>
                </c:pt>
                <c:pt idx="19">
                  <c:v>151.16331987029977</c:v>
                </c:pt>
                <c:pt idx="20">
                  <c:v>140.07053871096193</c:v>
                </c:pt>
                <c:pt idx="21">
                  <c:v>131.73673132715172</c:v>
                </c:pt>
                <c:pt idx="22">
                  <c:v>124.69139313954149</c:v>
                </c:pt>
                <c:pt idx="23">
                  <c:v>119.3241936401388</c:v>
                </c:pt>
                <c:pt idx="24">
                  <c:v>110.33050799249105</c:v>
                </c:pt>
                <c:pt idx="25">
                  <c:v>102.77603959269584</c:v>
                </c:pt>
                <c:pt idx="26">
                  <c:v>96.114682291370386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0F4A-45CA-A3CB-27F2A4AB9699}"/>
            </c:ext>
          </c:extLst>
        </c:ser>
        <c:ser>
          <c:idx val="2"/>
          <c:order val="6"/>
          <c:tx>
            <c:strRef>
              <c:f>'Output - 4 Graph Calculations'!$C$176</c:f>
              <c:strCache>
                <c:ptCount val="1"/>
                <c:pt idx="0">
                  <c:v>SpaceTech Index $bn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'Output - 4 Graph Calculations'!$H$169:$AH$169</c:f>
              <c:strCache>
                <c:ptCount val="27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</c:strCache>
              <c:extLst/>
            </c:strRef>
          </c:cat>
          <c:val>
            <c:numRef>
              <c:f>'Output - 4 Graph Calculations'!$H$176:$AH$176</c:f>
              <c:numCache>
                <c:formatCode>_-* #,##0_-;\-* #,##0_-;_-* "-"??_-;_-@_-</c:formatCode>
                <c:ptCount val="27"/>
                <c:pt idx="0">
                  <c:v>100</c:v>
                </c:pt>
                <c:pt idx="1">
                  <c:v>109.090350335762</c:v>
                </c:pt>
                <c:pt idx="2">
                  <c:v>123.73900303908725</c:v>
                </c:pt>
                <c:pt idx="3">
                  <c:v>111.28161641372564</c:v>
                </c:pt>
                <c:pt idx="4">
                  <c:v>144.34434789385949</c:v>
                </c:pt>
                <c:pt idx="5">
                  <c:v>163.59376607322403</c:v>
                </c:pt>
                <c:pt idx="6">
                  <c:v>168.36780303349633</c:v>
                </c:pt>
                <c:pt idx="7">
                  <c:v>164.9934218109004</c:v>
                </c:pt>
                <c:pt idx="8">
                  <c:v>129.76931092483693</c:v>
                </c:pt>
                <c:pt idx="9">
                  <c:v>107.64967089416916</c:v>
                </c:pt>
                <c:pt idx="10">
                  <c:v>185.40471731278839</c:v>
                </c:pt>
                <c:pt idx="11">
                  <c:v>257.96819600030949</c:v>
                </c:pt>
                <c:pt idx="12">
                  <c:v>314.47003739193701</c:v>
                </c:pt>
                <c:pt idx="13">
                  <c:v>424.05327968322143</c:v>
                </c:pt>
                <c:pt idx="14">
                  <c:v>368.26150750066506</c:v>
                </c:pt>
                <c:pt idx="15">
                  <c:v>388.62665206249522</c:v>
                </c:pt>
                <c:pt idx="16">
                  <c:v>390.66682202473419</c:v>
                </c:pt>
                <c:pt idx="17">
                  <c:v>362.96863336195844</c:v>
                </c:pt>
                <c:pt idx="18">
                  <c:v>358.09328948674738</c:v>
                </c:pt>
                <c:pt idx="19">
                  <c:v>271.2583813570962</c:v>
                </c:pt>
                <c:pt idx="20">
                  <c:v>257.81966041964824</c:v>
                </c:pt>
                <c:pt idx="21">
                  <c:v>199.15910622821323</c:v>
                </c:pt>
                <c:pt idx="22">
                  <c:v>220.18127014744735</c:v>
                </c:pt>
                <c:pt idx="23">
                  <c:v>267.41055559342277</c:v>
                </c:pt>
                <c:pt idx="24">
                  <c:v>281.34488231325889</c:v>
                </c:pt>
                <c:pt idx="25">
                  <c:v>330.37426535381832</c:v>
                </c:pt>
                <c:pt idx="26">
                  <c:v>343.40807262994315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0F4A-45CA-A3CB-27F2A4AB9699}"/>
            </c:ext>
          </c:extLst>
        </c:ser>
        <c:ser>
          <c:idx val="3"/>
          <c:order val="7"/>
          <c:tx>
            <c:strRef>
              <c:f>'Output - 4 Graph Calculations'!$C$177</c:f>
              <c:strCache>
                <c:ptCount val="1"/>
                <c:pt idx="0">
                  <c:v>SpaceTech Index # Deals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'Output - 4 Graph Calculations'!$H$169:$AH$169</c:f>
              <c:strCache>
                <c:ptCount val="27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</c:strCache>
              <c:extLst/>
            </c:strRef>
          </c:cat>
          <c:val>
            <c:numRef>
              <c:f>'Output - 4 Graph Calculations'!$H$177:$AH$177</c:f>
              <c:numCache>
                <c:formatCode>_-* #,##0_-;\-* #,##0_-;_-* "-"??_-;_-@_-</c:formatCode>
                <c:ptCount val="27"/>
                <c:pt idx="0">
                  <c:v>100</c:v>
                </c:pt>
                <c:pt idx="1">
                  <c:v>113.13868613138686</c:v>
                </c:pt>
                <c:pt idx="2">
                  <c:v>121.16788321167884</c:v>
                </c:pt>
                <c:pt idx="3">
                  <c:v>113.13868613138686</c:v>
                </c:pt>
                <c:pt idx="4">
                  <c:v>108.02919708029196</c:v>
                </c:pt>
                <c:pt idx="5">
                  <c:v>100</c:v>
                </c:pt>
                <c:pt idx="6">
                  <c:v>100</c:v>
                </c:pt>
                <c:pt idx="7">
                  <c:v>108.02919708029196</c:v>
                </c:pt>
                <c:pt idx="8">
                  <c:v>108.02919708029196</c:v>
                </c:pt>
                <c:pt idx="9">
                  <c:v>110.94890510948905</c:v>
                </c:pt>
                <c:pt idx="10">
                  <c:v>108.75912408759123</c:v>
                </c:pt>
                <c:pt idx="11">
                  <c:v>115.32846715328466</c:v>
                </c:pt>
                <c:pt idx="12">
                  <c:v>120.43795620437956</c:v>
                </c:pt>
                <c:pt idx="13">
                  <c:v>148.17518248175185</c:v>
                </c:pt>
                <c:pt idx="14">
                  <c:v>163.50364963503651</c:v>
                </c:pt>
                <c:pt idx="15">
                  <c:v>191.24087591240877</c:v>
                </c:pt>
                <c:pt idx="16">
                  <c:v>221.16788321167883</c:v>
                </c:pt>
                <c:pt idx="17">
                  <c:v>208.02919708029196</c:v>
                </c:pt>
                <c:pt idx="18">
                  <c:v>236.49635036496352</c:v>
                </c:pt>
                <c:pt idx="19">
                  <c:v>247.44525547445258</c:v>
                </c:pt>
                <c:pt idx="20">
                  <c:v>272.26277372262774</c:v>
                </c:pt>
                <c:pt idx="21">
                  <c:v>290.51094890510944</c:v>
                </c:pt>
                <c:pt idx="22">
                  <c:v>281.75182481751824</c:v>
                </c:pt>
                <c:pt idx="23">
                  <c:v>302.91970802919707</c:v>
                </c:pt>
                <c:pt idx="24">
                  <c:v>320.43795620437959</c:v>
                </c:pt>
                <c:pt idx="25">
                  <c:v>385.4014598540146</c:v>
                </c:pt>
                <c:pt idx="26">
                  <c:v>434.30656934306569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0F4A-45CA-A3CB-27F2A4AB96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5594703"/>
        <c:axId val="1620253615"/>
        <c:extLst>
          <c:ext xmlns:c15="http://schemas.microsoft.com/office/drawing/2012/chart" uri="{02D57815-91ED-43cb-92C2-25804820EDAC}">
            <c15:filteredLineSeries>
              <c15:ser>
                <c:idx val="4"/>
                <c:order val="0"/>
                <c:tx>
                  <c:strRef>
                    <c:extLst>
                      <c:ext uri="{02D57815-91ED-43cb-92C2-25804820EDAC}">
                        <c15:formulaRef>
                          <c15:sqref>'Output - 4 Graph Calculations'!$C$170</c15:sqref>
                        </c15:formulaRef>
                      </c:ext>
                    </c:extLst>
                    <c:strCache>
                      <c:ptCount val="1"/>
                      <c:pt idx="0">
                        <c:v>General VC Investment $bn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'Output - 4 Graph Calculations'!$H$169:$AH$169</c15:sqref>
                        </c15:formulaRef>
                      </c:ext>
                    </c:extLst>
                    <c:strCache>
                      <c:ptCount val="27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'Output - 4 Graph Calculations'!$H$170:$AH$170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7"/>
                      <c:pt idx="0">
                        <c:v>80.88345351040968</c:v>
                      </c:pt>
                      <c:pt idx="1">
                        <c:v>90.865418398959889</c:v>
                      </c:pt>
                      <c:pt idx="2">
                        <c:v>80.545470655051105</c:v>
                      </c:pt>
                      <c:pt idx="3">
                        <c:v>98.934749717050423</c:v>
                      </c:pt>
                      <c:pt idx="4">
                        <c:v>81.751213972171882</c:v>
                      </c:pt>
                      <c:pt idx="5">
                        <c:v>75.285537290564861</c:v>
                      </c:pt>
                      <c:pt idx="6">
                        <c:v>88.156789873591435</c:v>
                      </c:pt>
                      <c:pt idx="7">
                        <c:v>94.745460731324997</c:v>
                      </c:pt>
                      <c:pt idx="8">
                        <c:v>76.797418075163733</c:v>
                      </c:pt>
                      <c:pt idx="9">
                        <c:v>77.844727650342975</c:v>
                      </c:pt>
                      <c:pt idx="10">
                        <c:v>102.33648844675643</c:v>
                      </c:pt>
                      <c:pt idx="11">
                        <c:v>117.07452362621589</c:v>
                      </c:pt>
                      <c:pt idx="12">
                        <c:v>165.01917229148324</c:v>
                      </c:pt>
                      <c:pt idx="13">
                        <c:v>176.43853519282811</c:v>
                      </c:pt>
                      <c:pt idx="14">
                        <c:v>197.32513419039026</c:v>
                      </c:pt>
                      <c:pt idx="15">
                        <c:v>211.34105235310145</c:v>
                      </c:pt>
                      <c:pt idx="16">
                        <c:v>181.44341113797014</c:v>
                      </c:pt>
                      <c:pt idx="17">
                        <c:v>153.73888781956828</c:v>
                      </c:pt>
                      <c:pt idx="18">
                        <c:v>105.82846449230981</c:v>
                      </c:pt>
                      <c:pt idx="19">
                        <c:v>94.679266484609911</c:v>
                      </c:pt>
                      <c:pt idx="20">
                        <c:v>96.14559206744913</c:v>
                      </c:pt>
                      <c:pt idx="21">
                        <c:v>84.485526889655333</c:v>
                      </c:pt>
                      <c:pt idx="22">
                        <c:v>87.955246284434978</c:v>
                      </c:pt>
                      <c:pt idx="23">
                        <c:v>86.843957290757146</c:v>
                      </c:pt>
                      <c:pt idx="24">
                        <c:v>75.37747935175166</c:v>
                      </c:pt>
                      <c:pt idx="25">
                        <c:v>94.270559205724993</c:v>
                      </c:pt>
                      <c:pt idx="26">
                        <c:v>70.099999999999994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0F4A-45CA-A3CB-27F2A4AB9699}"/>
                  </c:ext>
                </c:extLst>
              </c15:ser>
            </c15:filteredLineSeries>
            <c15:filteredLineSeries>
              <c15:ser>
                <c:idx val="5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Calculations'!$C$171</c15:sqref>
                        </c15:formulaRef>
                      </c:ext>
                    </c:extLst>
                    <c:strCache>
                      <c:ptCount val="1"/>
                      <c:pt idx="0">
                        <c:v>General VC deal #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Calculations'!$H$169:$AH$169</c15:sqref>
                        </c15:formulaRef>
                      </c:ext>
                    </c:extLst>
                    <c:strCache>
                      <c:ptCount val="27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Calculations'!$H$171:$AH$171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7"/>
                      <c:pt idx="0">
                        <c:v>10504</c:v>
                      </c:pt>
                      <c:pt idx="1">
                        <c:v>9102</c:v>
                      </c:pt>
                      <c:pt idx="2">
                        <c:v>8873</c:v>
                      </c:pt>
                      <c:pt idx="3">
                        <c:v>9262</c:v>
                      </c:pt>
                      <c:pt idx="4">
                        <c:v>10724</c:v>
                      </c:pt>
                      <c:pt idx="5">
                        <c:v>9243</c:v>
                      </c:pt>
                      <c:pt idx="6">
                        <c:v>9394</c:v>
                      </c:pt>
                      <c:pt idx="7">
                        <c:v>9906</c:v>
                      </c:pt>
                      <c:pt idx="8">
                        <c:v>11073</c:v>
                      </c:pt>
                      <c:pt idx="9">
                        <c:v>8976</c:v>
                      </c:pt>
                      <c:pt idx="10">
                        <c:v>9740</c:v>
                      </c:pt>
                      <c:pt idx="11">
                        <c:v>11265</c:v>
                      </c:pt>
                      <c:pt idx="12">
                        <c:v>14355</c:v>
                      </c:pt>
                      <c:pt idx="13">
                        <c:v>13263</c:v>
                      </c:pt>
                      <c:pt idx="14">
                        <c:v>13651</c:v>
                      </c:pt>
                      <c:pt idx="15">
                        <c:v>14919</c:v>
                      </c:pt>
                      <c:pt idx="16">
                        <c:v>16144</c:v>
                      </c:pt>
                      <c:pt idx="17">
                        <c:v>13277</c:v>
                      </c:pt>
                      <c:pt idx="18">
                        <c:v>12046</c:v>
                      </c:pt>
                      <c:pt idx="19">
                        <c:v>11679</c:v>
                      </c:pt>
                      <c:pt idx="20">
                        <c:v>12244</c:v>
                      </c:pt>
                      <c:pt idx="21">
                        <c:v>10347</c:v>
                      </c:pt>
                      <c:pt idx="22">
                        <c:v>9569</c:v>
                      </c:pt>
                      <c:pt idx="23">
                        <c:v>9792</c:v>
                      </c:pt>
                      <c:pt idx="24">
                        <c:v>9082</c:v>
                      </c:pt>
                      <c:pt idx="25">
                        <c:v>7691</c:v>
                      </c:pt>
                      <c:pt idx="26">
                        <c:v>7227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F4A-45CA-A3CB-27F2A4AB9699}"/>
                  </c:ext>
                </c:extLst>
              </c15:ser>
            </c15:filteredLineSeries>
            <c15:filteredLineSeries>
              <c15:ser>
                <c:idx val="6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Calculations'!$C$172</c15:sqref>
                        </c15:formulaRef>
                      </c:ext>
                    </c:extLst>
                    <c:strCache>
                      <c:ptCount val="1"/>
                      <c:pt idx="0">
                        <c:v>General VC Investment $bn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Calculations'!$H$169:$AH$169</c15:sqref>
                        </c15:formulaRef>
                      </c:ext>
                    </c:extLst>
                    <c:strCache>
                      <c:ptCount val="27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Calculations'!$H$172:$AH$172</c15:sqref>
                        </c15:formulaRef>
                      </c:ext>
                    </c:extLst>
                    <c:numCache>
                      <c:formatCode>_-* #,##0.0_-;\-* #,##0.0_-;_-* "-"??_-;_-@_-</c:formatCode>
                      <c:ptCount val="27"/>
                      <c:pt idx="0">
                        <c:v>259.29999684101551</c:v>
                      </c:pt>
                      <c:pt idx="1">
                        <c:v>297.03123329306953</c:v>
                      </c:pt>
                      <c:pt idx="2">
                        <c:v>316.46534427857557</c:v>
                      </c:pt>
                      <c:pt idx="3">
                        <c:v>351.22909228147108</c:v>
                      </c:pt>
                      <c:pt idx="4">
                        <c:v>352.09685274323328</c:v>
                      </c:pt>
                      <c:pt idx="5">
                        <c:v>336.51697163483834</c:v>
                      </c:pt>
                      <c:pt idx="6">
                        <c:v>344.12829085337864</c:v>
                      </c:pt>
                      <c:pt idx="7">
                        <c:v>339.93900186765319</c:v>
                      </c:pt>
                      <c:pt idx="8">
                        <c:v>334.98520597064498</c:v>
                      </c:pt>
                      <c:pt idx="9">
                        <c:v>337.54439633042318</c:v>
                      </c:pt>
                      <c:pt idx="10">
                        <c:v>351.72409490358814</c:v>
                      </c:pt>
                      <c:pt idx="11">
                        <c:v>374.05315779847899</c:v>
                      </c:pt>
                      <c:pt idx="12">
                        <c:v>462.27491201479853</c:v>
                      </c:pt>
                      <c:pt idx="13">
                        <c:v>560.86871955728361</c:v>
                      </c:pt>
                      <c:pt idx="14">
                        <c:v>655.85736530091754</c:v>
                      </c:pt>
                      <c:pt idx="15">
                        <c:v>750.12389402780298</c:v>
                      </c:pt>
                      <c:pt idx="16">
                        <c:v>766.54813287428988</c:v>
                      </c:pt>
                      <c:pt idx="17">
                        <c:v>743.84848550103004</c:v>
                      </c:pt>
                      <c:pt idx="18">
                        <c:v>652.35181580294966</c:v>
                      </c:pt>
                      <c:pt idx="19">
                        <c:v>535.69002993445815</c:v>
                      </c:pt>
                      <c:pt idx="20">
                        <c:v>450.39221086393712</c:v>
                      </c:pt>
                      <c:pt idx="21">
                        <c:v>381.13884993402417</c:v>
                      </c:pt>
                      <c:pt idx="22">
                        <c:v>363.26563172614931</c:v>
                      </c:pt>
                      <c:pt idx="23">
                        <c:v>355.4303225322966</c:v>
                      </c:pt>
                      <c:pt idx="24">
                        <c:v>334.66220981659916</c:v>
                      </c:pt>
                      <c:pt idx="25">
                        <c:v>344.44724213266875</c:v>
                      </c:pt>
                      <c:pt idx="26">
                        <c:v>326.59199584823386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F4A-45CA-A3CB-27F2A4AB9699}"/>
                  </c:ext>
                </c:extLst>
              </c15:ser>
            </c15:filteredLineSeries>
            <c15:filteredLineSeries>
              <c15:ser>
                <c:idx val="7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Calculations'!$C$173</c15:sqref>
                        </c15:formulaRef>
                      </c:ext>
                    </c:extLst>
                    <c:strCache>
                      <c:ptCount val="1"/>
                      <c:pt idx="0">
                        <c:v>General VC deal #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Calculations'!$H$169:$AH$169</c15:sqref>
                        </c15:formulaRef>
                      </c:ext>
                    </c:extLst>
                    <c:strCache>
                      <c:ptCount val="27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2018 Q4</c:v>
                      </c:pt>
                      <c:pt idx="4">
                        <c:v>2019 Q1</c:v>
                      </c:pt>
                      <c:pt idx="5">
                        <c:v>2019 Q2</c:v>
                      </c:pt>
                      <c:pt idx="6">
                        <c:v>2019 Q3</c:v>
                      </c:pt>
                      <c:pt idx="7">
                        <c:v>2019 Q4</c:v>
                      </c:pt>
                      <c:pt idx="8">
                        <c:v>2020 Q1</c:v>
                      </c:pt>
                      <c:pt idx="9">
                        <c:v>2020 Q2</c:v>
                      </c:pt>
                      <c:pt idx="10">
                        <c:v>2020 Q3</c:v>
                      </c:pt>
                      <c:pt idx="11">
                        <c:v>2020 Q4</c:v>
                      </c:pt>
                      <c:pt idx="12">
                        <c:v>2021 Q1</c:v>
                      </c:pt>
                      <c:pt idx="13">
                        <c:v>2021 Q2</c:v>
                      </c:pt>
                      <c:pt idx="14">
                        <c:v>2021 Q3</c:v>
                      </c:pt>
                      <c:pt idx="15">
                        <c:v>2021 Q4</c:v>
                      </c:pt>
                      <c:pt idx="16">
                        <c:v>2022 Q1</c:v>
                      </c:pt>
                      <c:pt idx="17">
                        <c:v>2022 Q2</c:v>
                      </c:pt>
                      <c:pt idx="18">
                        <c:v>2022 Q3</c:v>
                      </c:pt>
                      <c:pt idx="19">
                        <c:v>2022 Q4</c:v>
                      </c:pt>
                      <c:pt idx="20">
                        <c:v>2023 Q1</c:v>
                      </c:pt>
                      <c:pt idx="21">
                        <c:v>2023 Q2</c:v>
                      </c:pt>
                      <c:pt idx="22">
                        <c:v>2023 Q3</c:v>
                      </c:pt>
                      <c:pt idx="23">
                        <c:v>2023 Q4</c:v>
                      </c:pt>
                      <c:pt idx="24">
                        <c:v>2024 Q1</c:v>
                      </c:pt>
                      <c:pt idx="25">
                        <c:v>2024 Q2</c:v>
                      </c:pt>
                      <c:pt idx="26">
                        <c:v>2024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- 4 Graph Calculations'!$H$173:$AH$173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7"/>
                      <c:pt idx="0">
                        <c:v>35158</c:v>
                      </c:pt>
                      <c:pt idx="1">
                        <c:v>36211</c:v>
                      </c:pt>
                      <c:pt idx="2">
                        <c:v>37060</c:v>
                      </c:pt>
                      <c:pt idx="3">
                        <c:v>37741</c:v>
                      </c:pt>
                      <c:pt idx="4">
                        <c:v>37961</c:v>
                      </c:pt>
                      <c:pt idx="5">
                        <c:v>38102</c:v>
                      </c:pt>
                      <c:pt idx="6">
                        <c:v>38623</c:v>
                      </c:pt>
                      <c:pt idx="7">
                        <c:v>39267</c:v>
                      </c:pt>
                      <c:pt idx="8">
                        <c:v>39616</c:v>
                      </c:pt>
                      <c:pt idx="9">
                        <c:v>39349</c:v>
                      </c:pt>
                      <c:pt idx="10">
                        <c:v>39695</c:v>
                      </c:pt>
                      <c:pt idx="11">
                        <c:v>41054</c:v>
                      </c:pt>
                      <c:pt idx="12">
                        <c:v>44336</c:v>
                      </c:pt>
                      <c:pt idx="13">
                        <c:v>48623</c:v>
                      </c:pt>
                      <c:pt idx="14">
                        <c:v>52534</c:v>
                      </c:pt>
                      <c:pt idx="15">
                        <c:v>56188</c:v>
                      </c:pt>
                      <c:pt idx="16">
                        <c:v>57977</c:v>
                      </c:pt>
                      <c:pt idx="17">
                        <c:v>57991</c:v>
                      </c:pt>
                      <c:pt idx="18">
                        <c:v>56386</c:v>
                      </c:pt>
                      <c:pt idx="19">
                        <c:v>53146</c:v>
                      </c:pt>
                      <c:pt idx="20">
                        <c:v>49246</c:v>
                      </c:pt>
                      <c:pt idx="21">
                        <c:v>46316</c:v>
                      </c:pt>
                      <c:pt idx="22">
                        <c:v>43839</c:v>
                      </c:pt>
                      <c:pt idx="23">
                        <c:v>41952</c:v>
                      </c:pt>
                      <c:pt idx="24">
                        <c:v>38790</c:v>
                      </c:pt>
                      <c:pt idx="25">
                        <c:v>36134</c:v>
                      </c:pt>
                      <c:pt idx="26">
                        <c:v>33792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F4A-45CA-A3CB-27F2A4AB9699}"/>
                  </c:ext>
                </c:extLst>
              </c15:ser>
            </c15:filteredLineSeries>
          </c:ext>
        </c:extLst>
      </c:lineChart>
      <c:catAx>
        <c:axId val="325594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0253615"/>
        <c:crosses val="autoZero"/>
        <c:auto val="1"/>
        <c:lblAlgn val="ctr"/>
        <c:lblOffset val="100"/>
        <c:noMultiLvlLbl val="0"/>
      </c:catAx>
      <c:valAx>
        <c:axId val="1620253615"/>
        <c:scaling>
          <c:orientation val="minMax"/>
        </c:scaling>
        <c:delete val="0"/>
        <c:axPos val="l"/>
        <c:numFmt formatCode="_-* #,##0_-;\-* #,##0_-;_-* &quot;-&quot;??_-;_-@_-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594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Sheet2!$A$47:$E$47</c:f>
              <c:strCache>
                <c:ptCount val="5"/>
                <c:pt idx="0">
                  <c:v>TTM North America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Sheet2!$F$46:$AF$46</c:f>
              <c:strCache>
                <c:ptCount val="27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</c:strCache>
            </c:strRef>
          </c:cat>
          <c:val>
            <c:numRef>
              <c:f>Sheet2!$F$47:$AF$47</c:f>
              <c:numCache>
                <c:formatCode>General</c:formatCode>
                <c:ptCount val="27"/>
                <c:pt idx="0">
                  <c:v>72070000</c:v>
                </c:pt>
                <c:pt idx="1">
                  <c:v>143190000</c:v>
                </c:pt>
                <c:pt idx="2">
                  <c:v>252920000</c:v>
                </c:pt>
                <c:pt idx="3">
                  <c:v>226720000</c:v>
                </c:pt>
                <c:pt idx="4">
                  <c:v>394720000</c:v>
                </c:pt>
                <c:pt idx="5">
                  <c:v>322100000</c:v>
                </c:pt>
                <c:pt idx="6">
                  <c:v>338000000</c:v>
                </c:pt>
                <c:pt idx="7">
                  <c:v>429200000</c:v>
                </c:pt>
                <c:pt idx="8">
                  <c:v>288200000</c:v>
                </c:pt>
                <c:pt idx="9">
                  <c:v>286200000</c:v>
                </c:pt>
                <c:pt idx="10">
                  <c:v>157000000</c:v>
                </c:pt>
                <c:pt idx="11">
                  <c:v>43000000</c:v>
                </c:pt>
                <c:pt idx="12">
                  <c:v>141044325</c:v>
                </c:pt>
                <c:pt idx="13">
                  <c:v>227044325</c:v>
                </c:pt>
                <c:pt idx="14">
                  <c:v>303114325</c:v>
                </c:pt>
                <c:pt idx="15">
                  <c:v>495114325</c:v>
                </c:pt>
                <c:pt idx="16">
                  <c:v>380070000</c:v>
                </c:pt>
                <c:pt idx="17">
                  <c:v>431069978</c:v>
                </c:pt>
                <c:pt idx="18">
                  <c:v>409999978</c:v>
                </c:pt>
                <c:pt idx="19">
                  <c:v>217999978</c:v>
                </c:pt>
                <c:pt idx="20">
                  <c:v>277999978</c:v>
                </c:pt>
                <c:pt idx="21">
                  <c:v>270304575</c:v>
                </c:pt>
                <c:pt idx="22">
                  <c:v>282194575</c:v>
                </c:pt>
                <c:pt idx="23">
                  <c:v>309557835</c:v>
                </c:pt>
                <c:pt idx="24">
                  <c:v>279157835</c:v>
                </c:pt>
                <c:pt idx="25">
                  <c:v>149964260</c:v>
                </c:pt>
                <c:pt idx="26">
                  <c:v>83074260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14-4FA5-B9F9-254BE79FC3C7}"/>
            </c:ext>
          </c:extLst>
        </c:ser>
        <c:ser>
          <c:idx val="1"/>
          <c:order val="1"/>
          <c:tx>
            <c:strRef>
              <c:f>Sheet2!$A$48:$E$48</c:f>
              <c:strCache>
                <c:ptCount val="5"/>
                <c:pt idx="0">
                  <c:v>TTM Europe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/>
          </c:spPr>
          <c:invertIfNegative val="0"/>
          <c:cat>
            <c:strRef>
              <c:f>Sheet2!$F$46:$AF$46</c:f>
              <c:strCache>
                <c:ptCount val="27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</c:strCache>
            </c:strRef>
          </c:cat>
          <c:val>
            <c:numRef>
              <c:f>Sheet2!$F$48:$AF$48</c:f>
              <c:numCache>
                <c:formatCode>General</c:formatCode>
                <c:ptCount val="27"/>
                <c:pt idx="0">
                  <c:v>22200000</c:v>
                </c:pt>
                <c:pt idx="1">
                  <c:v>56200000</c:v>
                </c:pt>
                <c:pt idx="2">
                  <c:v>51900000</c:v>
                </c:pt>
                <c:pt idx="3">
                  <c:v>45600000</c:v>
                </c:pt>
                <c:pt idx="4">
                  <c:v>46700000</c:v>
                </c:pt>
                <c:pt idx="5">
                  <c:v>33700000</c:v>
                </c:pt>
                <c:pt idx="6">
                  <c:v>24800000</c:v>
                </c:pt>
                <c:pt idx="7">
                  <c:v>24800000</c:v>
                </c:pt>
                <c:pt idx="8">
                  <c:v>22000000</c:v>
                </c:pt>
                <c:pt idx="9">
                  <c:v>1912502</c:v>
                </c:pt>
                <c:pt idx="10">
                  <c:v>97372502</c:v>
                </c:pt>
                <c:pt idx="11">
                  <c:v>121105036</c:v>
                </c:pt>
                <c:pt idx="12">
                  <c:v>125905036</c:v>
                </c:pt>
                <c:pt idx="13">
                  <c:v>175869190</c:v>
                </c:pt>
                <c:pt idx="14">
                  <c:v>92009190</c:v>
                </c:pt>
                <c:pt idx="15">
                  <c:v>93817653</c:v>
                </c:pt>
                <c:pt idx="16">
                  <c:v>270728953</c:v>
                </c:pt>
                <c:pt idx="17">
                  <c:v>229952297</c:v>
                </c:pt>
                <c:pt idx="18">
                  <c:v>217352297</c:v>
                </c:pt>
                <c:pt idx="19">
                  <c:v>204243541</c:v>
                </c:pt>
                <c:pt idx="20">
                  <c:v>31182241</c:v>
                </c:pt>
                <c:pt idx="21">
                  <c:v>52412072</c:v>
                </c:pt>
                <c:pt idx="22">
                  <c:v>52412072</c:v>
                </c:pt>
                <c:pt idx="23">
                  <c:v>57519831</c:v>
                </c:pt>
                <c:pt idx="24">
                  <c:v>143544049</c:v>
                </c:pt>
                <c:pt idx="25">
                  <c:v>244302973</c:v>
                </c:pt>
                <c:pt idx="26">
                  <c:v>244302973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14-4FA5-B9F9-254BE79FC3C7}"/>
            </c:ext>
          </c:extLst>
        </c:ser>
        <c:ser>
          <c:idx val="2"/>
          <c:order val="2"/>
          <c:tx>
            <c:strRef>
              <c:f>Sheet2!$A$49:$E$49</c:f>
              <c:strCache>
                <c:ptCount val="5"/>
                <c:pt idx="0">
                  <c:v>TTM Asia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Sheet2!$F$46:$AF$46</c:f>
              <c:strCache>
                <c:ptCount val="27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</c:strCache>
            </c:strRef>
          </c:cat>
          <c:val>
            <c:numRef>
              <c:f>Sheet2!$F$49:$AF$49</c:f>
              <c:numCache>
                <c:formatCode>General</c:formatCode>
                <c:ptCount val="27"/>
                <c:pt idx="0">
                  <c:v>36040000</c:v>
                </c:pt>
                <c:pt idx="1">
                  <c:v>21640000</c:v>
                </c:pt>
                <c:pt idx="2">
                  <c:v>21640000</c:v>
                </c:pt>
                <c:pt idx="3">
                  <c:v>22885904</c:v>
                </c:pt>
                <c:pt idx="4">
                  <c:v>59711805</c:v>
                </c:pt>
                <c:pt idx="5">
                  <c:v>59711805</c:v>
                </c:pt>
                <c:pt idx="6">
                  <c:v>160411805</c:v>
                </c:pt>
                <c:pt idx="7">
                  <c:v>137525901</c:v>
                </c:pt>
                <c:pt idx="8">
                  <c:v>100700000</c:v>
                </c:pt>
                <c:pt idx="9">
                  <c:v>135700000</c:v>
                </c:pt>
                <c:pt idx="10">
                  <c:v>35000000</c:v>
                </c:pt>
                <c:pt idx="11">
                  <c:v>719200000</c:v>
                </c:pt>
                <c:pt idx="12">
                  <c:v>726500000</c:v>
                </c:pt>
                <c:pt idx="13">
                  <c:v>715058309</c:v>
                </c:pt>
                <c:pt idx="14">
                  <c:v>770058309</c:v>
                </c:pt>
                <c:pt idx="15">
                  <c:v>141438219</c:v>
                </c:pt>
                <c:pt idx="16">
                  <c:v>276818219</c:v>
                </c:pt>
                <c:pt idx="17">
                  <c:v>253259910</c:v>
                </c:pt>
                <c:pt idx="18">
                  <c:v>240659910</c:v>
                </c:pt>
                <c:pt idx="19">
                  <c:v>188580000</c:v>
                </c:pt>
                <c:pt idx="20">
                  <c:v>82688986</c:v>
                </c:pt>
                <c:pt idx="21">
                  <c:v>132768986</c:v>
                </c:pt>
                <c:pt idx="22">
                  <c:v>92358986</c:v>
                </c:pt>
                <c:pt idx="23">
                  <c:v>146008968</c:v>
                </c:pt>
                <c:pt idx="24">
                  <c:v>115219982</c:v>
                </c:pt>
                <c:pt idx="25">
                  <c:v>109182590</c:v>
                </c:pt>
                <c:pt idx="26">
                  <c:v>115779838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14-4FA5-B9F9-254BE79FC3C7}"/>
            </c:ext>
          </c:extLst>
        </c:ser>
        <c:ser>
          <c:idx val="3"/>
          <c:order val="3"/>
          <c:tx>
            <c:strRef>
              <c:f>Sheet2!$A$50:$E$50</c:f>
              <c:strCache>
                <c:ptCount val="5"/>
                <c:pt idx="0">
                  <c:v>TTM 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Sheet2!$F$46:$AF$46</c:f>
              <c:strCache>
                <c:ptCount val="27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2018 Q4</c:v>
                </c:pt>
                <c:pt idx="4">
                  <c:v>2019 Q1</c:v>
                </c:pt>
                <c:pt idx="5">
                  <c:v>2019 Q2</c:v>
                </c:pt>
                <c:pt idx="6">
                  <c:v>2019 Q3</c:v>
                </c:pt>
                <c:pt idx="7">
                  <c:v>2019 Q4</c:v>
                </c:pt>
                <c:pt idx="8">
                  <c:v>2020 Q1</c:v>
                </c:pt>
                <c:pt idx="9">
                  <c:v>2020 Q2</c:v>
                </c:pt>
                <c:pt idx="10">
                  <c:v>2020 Q3</c:v>
                </c:pt>
                <c:pt idx="11">
                  <c:v>2020 Q4</c:v>
                </c:pt>
                <c:pt idx="12">
                  <c:v>2021 Q1</c:v>
                </c:pt>
                <c:pt idx="13">
                  <c:v>2021 Q2</c:v>
                </c:pt>
                <c:pt idx="14">
                  <c:v>2021 Q3</c:v>
                </c:pt>
                <c:pt idx="15">
                  <c:v>2021 Q4</c:v>
                </c:pt>
                <c:pt idx="16">
                  <c:v>2022 Q1</c:v>
                </c:pt>
                <c:pt idx="17">
                  <c:v>2022 Q2</c:v>
                </c:pt>
                <c:pt idx="18">
                  <c:v>2022 Q3</c:v>
                </c:pt>
                <c:pt idx="19">
                  <c:v>2022 Q4</c:v>
                </c:pt>
                <c:pt idx="20">
                  <c:v>2023 Q1</c:v>
                </c:pt>
                <c:pt idx="21">
                  <c:v>2023 Q2</c:v>
                </c:pt>
                <c:pt idx="22">
                  <c:v>2023 Q3</c:v>
                </c:pt>
                <c:pt idx="23">
                  <c:v>2023 Q4</c:v>
                </c:pt>
                <c:pt idx="24">
                  <c:v>2024 Q1</c:v>
                </c:pt>
                <c:pt idx="25">
                  <c:v>2024 Q2</c:v>
                </c:pt>
                <c:pt idx="26">
                  <c:v>2024 Q3</c:v>
                </c:pt>
              </c:strCache>
            </c:strRef>
          </c:cat>
          <c:val>
            <c:numRef>
              <c:f>Sheet2!$F$50:$AF$50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2000000</c:v>
                </c:pt>
                <c:pt idx="3">
                  <c:v>2000000</c:v>
                </c:pt>
                <c:pt idx="4">
                  <c:v>2000000</c:v>
                </c:pt>
                <c:pt idx="5">
                  <c:v>2000000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146623</c:v>
                </c:pt>
                <c:pt idx="14">
                  <c:v>146623</c:v>
                </c:pt>
                <c:pt idx="15">
                  <c:v>3646623</c:v>
                </c:pt>
                <c:pt idx="16">
                  <c:v>3646623</c:v>
                </c:pt>
                <c:pt idx="17">
                  <c:v>3500000</c:v>
                </c:pt>
                <c:pt idx="18">
                  <c:v>3500000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570000</c:v>
                </c:pt>
                <c:pt idx="23">
                  <c:v>67570000</c:v>
                </c:pt>
                <c:pt idx="24">
                  <c:v>68220381</c:v>
                </c:pt>
                <c:pt idx="25">
                  <c:v>68220381</c:v>
                </c:pt>
                <c:pt idx="26">
                  <c:v>67650381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14-4FA5-B9F9-254BE79FC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09345279"/>
        <c:axId val="1409352479"/>
      </c:barChart>
      <c:catAx>
        <c:axId val="140934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9352479"/>
        <c:crosses val="autoZero"/>
        <c:auto val="1"/>
        <c:lblAlgn val="ctr"/>
        <c:lblOffset val="100"/>
        <c:noMultiLvlLbl val="0"/>
      </c:catAx>
      <c:valAx>
        <c:axId val="1409352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9345279"/>
        <c:crosses val="autoZero"/>
        <c:crossBetween val="between"/>
        <c:dispUnits>
          <c:builtInUnit val="b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'Output - 1. Data Life Cycle'!$A$14</c:f>
              <c:strCache>
                <c:ptCount val="1"/>
                <c:pt idx="0">
                  <c:v>TTM 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'Output - 1. Data Life Cycle'!$F$13:$AF$13</c:f>
              <c:strCache>
                <c:ptCount val="27"/>
                <c:pt idx="0">
                  <c:v> 2018 Q1 </c:v>
                </c:pt>
                <c:pt idx="1">
                  <c:v> 2018 Q2 </c:v>
                </c:pt>
                <c:pt idx="2">
                  <c:v> 2018 Q3 </c:v>
                </c:pt>
                <c:pt idx="3">
                  <c:v> 2018 Q4 </c:v>
                </c:pt>
                <c:pt idx="4">
                  <c:v> 2019 Q1 </c:v>
                </c:pt>
                <c:pt idx="5">
                  <c:v> 2019 Q2 </c:v>
                </c:pt>
                <c:pt idx="6">
                  <c:v> 2019 Q3 </c:v>
                </c:pt>
                <c:pt idx="7">
                  <c:v> 2019 Q4 </c:v>
                </c:pt>
                <c:pt idx="8">
                  <c:v> 2020 Q1 </c:v>
                </c:pt>
                <c:pt idx="9">
                  <c:v> 2020 Q2 </c:v>
                </c:pt>
                <c:pt idx="10">
                  <c:v> 2020 Q3 </c:v>
                </c:pt>
                <c:pt idx="11">
                  <c:v> 2020 Q4 </c:v>
                </c:pt>
                <c:pt idx="12">
                  <c:v> 2021 Q1 </c:v>
                </c:pt>
                <c:pt idx="13">
                  <c:v> 2021 Q2 </c:v>
                </c:pt>
                <c:pt idx="14">
                  <c:v> 2021 Q3 </c:v>
                </c:pt>
                <c:pt idx="15">
                  <c:v> 2021 Q4 </c:v>
                </c:pt>
                <c:pt idx="16">
                  <c:v> 2022 Q1 </c:v>
                </c:pt>
                <c:pt idx="17">
                  <c:v> 2022 Q2 </c:v>
                </c:pt>
                <c:pt idx="18">
                  <c:v> 2022 Q3 </c:v>
                </c:pt>
                <c:pt idx="19">
                  <c:v> 2022 Q4 </c:v>
                </c:pt>
                <c:pt idx="20">
                  <c:v> 2023 Q1 </c:v>
                </c:pt>
                <c:pt idx="21">
                  <c:v> 2023 Q2 </c:v>
                </c:pt>
                <c:pt idx="22">
                  <c:v> 2023 Q3 </c:v>
                </c:pt>
                <c:pt idx="23">
                  <c:v> 2023 Q4 </c:v>
                </c:pt>
                <c:pt idx="24">
                  <c:v> 2024 Q1 </c:v>
                </c:pt>
                <c:pt idx="25">
                  <c:v> 2024 Q2 </c:v>
                </c:pt>
                <c:pt idx="26">
                  <c:v> 2024 Q3 </c:v>
                </c:pt>
              </c:strCache>
              <c:extLst/>
            </c:strRef>
          </c:cat>
          <c:val>
            <c:numRef>
              <c:f>'Output - 1. Data Life Cycle'!$F$14:$AF$14</c:f>
              <c:numCache>
                <c:formatCode>_-* #,##0_-;\-* #,##0_-;_-* "-"??_-;_-@_-</c:formatCode>
                <c:ptCount val="27"/>
                <c:pt idx="0">
                  <c:v>2562433178</c:v>
                </c:pt>
                <c:pt idx="1">
                  <c:v>2795367331</c:v>
                </c:pt>
                <c:pt idx="2">
                  <c:v>3170729268</c:v>
                </c:pt>
                <c:pt idx="3">
                  <c:v>2851517060</c:v>
                </c:pt>
                <c:pt idx="4">
                  <c:v>3698727461</c:v>
                </c:pt>
                <c:pt idx="5">
                  <c:v>4191980939</c:v>
                </c:pt>
                <c:pt idx="6">
                  <c:v>4314312446</c:v>
                </c:pt>
                <c:pt idx="7">
                  <c:v>4227846182</c:v>
                </c:pt>
                <c:pt idx="8">
                  <c:v>3325251878</c:v>
                </c:pt>
                <c:pt idx="9">
                  <c:v>2758450883</c:v>
                </c:pt>
                <c:pt idx="10">
                  <c:v>4750871990</c:v>
                </c:pt>
                <c:pt idx="11">
                  <c:v>6610262643</c:v>
                </c:pt>
                <c:pt idx="12">
                  <c:v>8058084573</c:v>
                </c:pt>
                <c:pt idx="13">
                  <c:v>10866081931</c:v>
                </c:pt>
                <c:pt idx="14">
                  <c:v>9436455050</c:v>
                </c:pt>
                <c:pt idx="15">
                  <c:v>9958298271</c:v>
                </c:pt>
                <c:pt idx="16">
                  <c:v>10010576263</c:v>
                </c:pt>
                <c:pt idx="17">
                  <c:v>9300828687</c:v>
                </c:pt>
                <c:pt idx="18">
                  <c:v>9175901258</c:v>
                </c:pt>
                <c:pt idx="19">
                  <c:v>6950814762</c:v>
                </c:pt>
                <c:pt idx="20">
                  <c:v>6606456518</c:v>
                </c:pt>
                <c:pt idx="21">
                  <c:v>5103319015</c:v>
                </c:pt>
                <c:pt idx="22">
                  <c:v>5641997918</c:v>
                </c:pt>
                <c:pt idx="23">
                  <c:v>6852216798</c:v>
                </c:pt>
                <c:pt idx="24">
                  <c:v>7209274609</c:v>
                </c:pt>
                <c:pt idx="25">
                  <c:v>8465619787</c:v>
                </c:pt>
                <c:pt idx="26">
                  <c:v>8799602389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FF5C-4B08-AD2C-52307D629988}"/>
            </c:ext>
          </c:extLst>
        </c:ser>
        <c:ser>
          <c:idx val="4"/>
          <c:order val="4"/>
          <c:tx>
            <c:strRef>
              <c:f>'Output - 1. Data Life Cycle'!$A$18</c:f>
              <c:strCache>
                <c:ptCount val="1"/>
                <c:pt idx="0">
                  <c:v>TTM EO Total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'Output - 1. Data Life Cycle'!$F$13:$AF$13</c:f>
              <c:strCache>
                <c:ptCount val="27"/>
                <c:pt idx="0">
                  <c:v> 2018 Q1 </c:v>
                </c:pt>
                <c:pt idx="1">
                  <c:v> 2018 Q2 </c:v>
                </c:pt>
                <c:pt idx="2">
                  <c:v> 2018 Q3 </c:v>
                </c:pt>
                <c:pt idx="3">
                  <c:v> 2018 Q4 </c:v>
                </c:pt>
                <c:pt idx="4">
                  <c:v> 2019 Q1 </c:v>
                </c:pt>
                <c:pt idx="5">
                  <c:v> 2019 Q2 </c:v>
                </c:pt>
                <c:pt idx="6">
                  <c:v> 2019 Q3 </c:v>
                </c:pt>
                <c:pt idx="7">
                  <c:v> 2019 Q4 </c:v>
                </c:pt>
                <c:pt idx="8">
                  <c:v> 2020 Q1 </c:v>
                </c:pt>
                <c:pt idx="9">
                  <c:v> 2020 Q2 </c:v>
                </c:pt>
                <c:pt idx="10">
                  <c:v> 2020 Q3 </c:v>
                </c:pt>
                <c:pt idx="11">
                  <c:v> 2020 Q4 </c:v>
                </c:pt>
                <c:pt idx="12">
                  <c:v> 2021 Q1 </c:v>
                </c:pt>
                <c:pt idx="13">
                  <c:v> 2021 Q2 </c:v>
                </c:pt>
                <c:pt idx="14">
                  <c:v> 2021 Q3 </c:v>
                </c:pt>
                <c:pt idx="15">
                  <c:v> 2021 Q4 </c:v>
                </c:pt>
                <c:pt idx="16">
                  <c:v> 2022 Q1 </c:v>
                </c:pt>
                <c:pt idx="17">
                  <c:v> 2022 Q2 </c:v>
                </c:pt>
                <c:pt idx="18">
                  <c:v> 2022 Q3 </c:v>
                </c:pt>
                <c:pt idx="19">
                  <c:v> 2022 Q4 </c:v>
                </c:pt>
                <c:pt idx="20">
                  <c:v> 2023 Q1 </c:v>
                </c:pt>
                <c:pt idx="21">
                  <c:v> 2023 Q2 </c:v>
                </c:pt>
                <c:pt idx="22">
                  <c:v> 2023 Q3 </c:v>
                </c:pt>
                <c:pt idx="23">
                  <c:v> 2023 Q4 </c:v>
                </c:pt>
                <c:pt idx="24">
                  <c:v> 2024 Q1 </c:v>
                </c:pt>
                <c:pt idx="25">
                  <c:v> 2024 Q2 </c:v>
                </c:pt>
                <c:pt idx="26">
                  <c:v> 2024 Q3 </c:v>
                </c:pt>
              </c:strCache>
              <c:extLst/>
            </c:strRef>
          </c:cat>
          <c:val>
            <c:numRef>
              <c:f>'Output - 1. Data Life Cycle'!$F$18:$AF$18</c:f>
              <c:numCache>
                <c:formatCode>_-* #,##0_-;\-* #,##0_-;_-* "-"??_-;_-@_-</c:formatCode>
                <c:ptCount val="27"/>
                <c:pt idx="0">
                  <c:v>638989333</c:v>
                </c:pt>
                <c:pt idx="1">
                  <c:v>829104333</c:v>
                </c:pt>
                <c:pt idx="2">
                  <c:v>979190086</c:v>
                </c:pt>
                <c:pt idx="3">
                  <c:v>789665990</c:v>
                </c:pt>
                <c:pt idx="4">
                  <c:v>859338198</c:v>
                </c:pt>
                <c:pt idx="5">
                  <c:v>670501890</c:v>
                </c:pt>
                <c:pt idx="6">
                  <c:v>739926250</c:v>
                </c:pt>
                <c:pt idx="7">
                  <c:v>1156173659</c:v>
                </c:pt>
                <c:pt idx="8">
                  <c:v>1054105520</c:v>
                </c:pt>
                <c:pt idx="9">
                  <c:v>1072970424</c:v>
                </c:pt>
                <c:pt idx="10">
                  <c:v>966803327</c:v>
                </c:pt>
                <c:pt idx="11">
                  <c:v>1214354333</c:v>
                </c:pt>
                <c:pt idx="12">
                  <c:v>1320070842</c:v>
                </c:pt>
                <c:pt idx="13">
                  <c:v>1809575902</c:v>
                </c:pt>
                <c:pt idx="14">
                  <c:v>1921803838</c:v>
                </c:pt>
                <c:pt idx="15">
                  <c:v>1663243797</c:v>
                </c:pt>
                <c:pt idx="16">
                  <c:v>2179987755</c:v>
                </c:pt>
                <c:pt idx="17">
                  <c:v>1964011721</c:v>
                </c:pt>
                <c:pt idx="18">
                  <c:v>2096840642</c:v>
                </c:pt>
                <c:pt idx="19">
                  <c:v>2031123677</c:v>
                </c:pt>
                <c:pt idx="20">
                  <c:v>1553629837</c:v>
                </c:pt>
                <c:pt idx="21">
                  <c:v>1560243897</c:v>
                </c:pt>
                <c:pt idx="22">
                  <c:v>1627146286</c:v>
                </c:pt>
                <c:pt idx="23">
                  <c:v>1678975045</c:v>
                </c:pt>
                <c:pt idx="24">
                  <c:v>1904868283</c:v>
                </c:pt>
                <c:pt idx="25">
                  <c:v>2214275000</c:v>
                </c:pt>
                <c:pt idx="26">
                  <c:v>2164013726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FF5C-4B08-AD2C-52307D629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7755743"/>
        <c:axId val="577762463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'Output - 1. Data Life Cycle'!$A$15</c15:sqref>
                        </c15:formulaRef>
                      </c:ext>
                    </c:extLst>
                    <c:strCache>
                      <c:ptCount val="1"/>
                      <c:pt idx="0">
                        <c:v>TTM EO Analytics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'Output - 1. Data Life Cycle'!$F$13:$AF$13</c15:sqref>
                        </c15:formulaRef>
                      </c:ext>
                    </c:extLst>
                    <c:strCache>
                      <c:ptCount val="27"/>
                      <c:pt idx="0">
                        <c:v> 2018 Q1 </c:v>
                      </c:pt>
                      <c:pt idx="1">
                        <c:v> 2018 Q2 </c:v>
                      </c:pt>
                      <c:pt idx="2">
                        <c:v> 2018 Q3 </c:v>
                      </c:pt>
                      <c:pt idx="3">
                        <c:v> 2018 Q4 </c:v>
                      </c:pt>
                      <c:pt idx="4">
                        <c:v> 2019 Q1 </c:v>
                      </c:pt>
                      <c:pt idx="5">
                        <c:v> 2019 Q2 </c:v>
                      </c:pt>
                      <c:pt idx="6">
                        <c:v> 2019 Q3 </c:v>
                      </c:pt>
                      <c:pt idx="7">
                        <c:v> 2019 Q4 </c:v>
                      </c:pt>
                      <c:pt idx="8">
                        <c:v> 2020 Q1 </c:v>
                      </c:pt>
                      <c:pt idx="9">
                        <c:v> 2020 Q2 </c:v>
                      </c:pt>
                      <c:pt idx="10">
                        <c:v> 2020 Q3 </c:v>
                      </c:pt>
                      <c:pt idx="11">
                        <c:v> 2020 Q4 </c:v>
                      </c:pt>
                      <c:pt idx="12">
                        <c:v> 2021 Q1 </c:v>
                      </c:pt>
                      <c:pt idx="13">
                        <c:v> 2021 Q2 </c:v>
                      </c:pt>
                      <c:pt idx="14">
                        <c:v> 2021 Q3 </c:v>
                      </c:pt>
                      <c:pt idx="15">
                        <c:v> 2021 Q4 </c:v>
                      </c:pt>
                      <c:pt idx="16">
                        <c:v> 2022 Q1 </c:v>
                      </c:pt>
                      <c:pt idx="17">
                        <c:v> 2022 Q2 </c:v>
                      </c:pt>
                      <c:pt idx="18">
                        <c:v> 2022 Q3 </c:v>
                      </c:pt>
                      <c:pt idx="19">
                        <c:v> 2022 Q4 </c:v>
                      </c:pt>
                      <c:pt idx="20">
                        <c:v> 2023 Q1 </c:v>
                      </c:pt>
                      <c:pt idx="21">
                        <c:v> 2023 Q2 </c:v>
                      </c:pt>
                      <c:pt idx="22">
                        <c:v> 2023 Q3 </c:v>
                      </c:pt>
                      <c:pt idx="23">
                        <c:v> 2023 Q4 </c:v>
                      </c:pt>
                      <c:pt idx="24">
                        <c:v> 2024 Q1 </c:v>
                      </c:pt>
                      <c:pt idx="25">
                        <c:v> 2024 Q2 </c:v>
                      </c:pt>
                      <c:pt idx="26">
                        <c:v> 2024 Q3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'Output - 1. Data Life Cycle'!$F$15:$AF$15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7"/>
                      <c:pt idx="0">
                        <c:v>312508333</c:v>
                      </c:pt>
                      <c:pt idx="1">
                        <c:v>308433333</c:v>
                      </c:pt>
                      <c:pt idx="2">
                        <c:v>342189086</c:v>
                      </c:pt>
                      <c:pt idx="3">
                        <c:v>183919086</c:v>
                      </c:pt>
                      <c:pt idx="4">
                        <c:v>197417606</c:v>
                      </c:pt>
                      <c:pt idx="5">
                        <c:v>168592606</c:v>
                      </c:pt>
                      <c:pt idx="6">
                        <c:v>102396966</c:v>
                      </c:pt>
                      <c:pt idx="7">
                        <c:v>156027074</c:v>
                      </c:pt>
                      <c:pt idx="8">
                        <c:v>205503623</c:v>
                      </c:pt>
                      <c:pt idx="9">
                        <c:v>205286235</c:v>
                      </c:pt>
                      <c:pt idx="10">
                        <c:v>220517789</c:v>
                      </c:pt>
                      <c:pt idx="11">
                        <c:v>149534983</c:v>
                      </c:pt>
                      <c:pt idx="12">
                        <c:v>80442008</c:v>
                      </c:pt>
                      <c:pt idx="13">
                        <c:v>336355734</c:v>
                      </c:pt>
                      <c:pt idx="14">
                        <c:v>408371280</c:v>
                      </c:pt>
                      <c:pt idx="15">
                        <c:v>475554849</c:v>
                      </c:pt>
                      <c:pt idx="16">
                        <c:v>628317533</c:v>
                      </c:pt>
                      <c:pt idx="17">
                        <c:v>450320496</c:v>
                      </c:pt>
                      <c:pt idx="18">
                        <c:v>496781281</c:v>
                      </c:pt>
                      <c:pt idx="19">
                        <c:v>479911909</c:v>
                      </c:pt>
                      <c:pt idx="20">
                        <c:v>351456028</c:v>
                      </c:pt>
                      <c:pt idx="21">
                        <c:v>243666727</c:v>
                      </c:pt>
                      <c:pt idx="22">
                        <c:v>127444606</c:v>
                      </c:pt>
                      <c:pt idx="23">
                        <c:v>112553104</c:v>
                      </c:pt>
                      <c:pt idx="24">
                        <c:v>345518660</c:v>
                      </c:pt>
                      <c:pt idx="25">
                        <c:v>375051900</c:v>
                      </c:pt>
                      <c:pt idx="26">
                        <c:v>428879058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FF5C-4B08-AD2C-52307D62998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- 1. Data Life Cycle'!$A$16</c15:sqref>
                        </c15:formulaRef>
                      </c:ext>
                    </c:extLst>
                    <c:strCache>
                      <c:ptCount val="1"/>
                      <c:pt idx="0">
                        <c:v>TTM EO Products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- 1. Data Life Cycle'!$F$13:$AF$13</c15:sqref>
                        </c15:formulaRef>
                      </c:ext>
                    </c:extLst>
                    <c:strCache>
                      <c:ptCount val="27"/>
                      <c:pt idx="0">
                        <c:v> 2018 Q1 </c:v>
                      </c:pt>
                      <c:pt idx="1">
                        <c:v> 2018 Q2 </c:v>
                      </c:pt>
                      <c:pt idx="2">
                        <c:v> 2018 Q3 </c:v>
                      </c:pt>
                      <c:pt idx="3">
                        <c:v> 2018 Q4 </c:v>
                      </c:pt>
                      <c:pt idx="4">
                        <c:v> 2019 Q1 </c:v>
                      </c:pt>
                      <c:pt idx="5">
                        <c:v> 2019 Q2 </c:v>
                      </c:pt>
                      <c:pt idx="6">
                        <c:v> 2019 Q3 </c:v>
                      </c:pt>
                      <c:pt idx="7">
                        <c:v> 2019 Q4 </c:v>
                      </c:pt>
                      <c:pt idx="8">
                        <c:v> 2020 Q1 </c:v>
                      </c:pt>
                      <c:pt idx="9">
                        <c:v> 2020 Q2 </c:v>
                      </c:pt>
                      <c:pt idx="10">
                        <c:v> 2020 Q3 </c:v>
                      </c:pt>
                      <c:pt idx="11">
                        <c:v> 2020 Q4 </c:v>
                      </c:pt>
                      <c:pt idx="12">
                        <c:v> 2021 Q1 </c:v>
                      </c:pt>
                      <c:pt idx="13">
                        <c:v> 2021 Q2 </c:v>
                      </c:pt>
                      <c:pt idx="14">
                        <c:v> 2021 Q3 </c:v>
                      </c:pt>
                      <c:pt idx="15">
                        <c:v> 2021 Q4 </c:v>
                      </c:pt>
                      <c:pt idx="16">
                        <c:v> 2022 Q1 </c:v>
                      </c:pt>
                      <c:pt idx="17">
                        <c:v> 2022 Q2 </c:v>
                      </c:pt>
                      <c:pt idx="18">
                        <c:v> 2022 Q3 </c:v>
                      </c:pt>
                      <c:pt idx="19">
                        <c:v> 2022 Q4 </c:v>
                      </c:pt>
                      <c:pt idx="20">
                        <c:v> 2023 Q1 </c:v>
                      </c:pt>
                      <c:pt idx="21">
                        <c:v> 2023 Q2 </c:v>
                      </c:pt>
                      <c:pt idx="22">
                        <c:v> 2023 Q3 </c:v>
                      </c:pt>
                      <c:pt idx="23">
                        <c:v> 2023 Q4 </c:v>
                      </c:pt>
                      <c:pt idx="24">
                        <c:v> 2024 Q1 </c:v>
                      </c:pt>
                      <c:pt idx="25">
                        <c:v> 2024 Q2 </c:v>
                      </c:pt>
                      <c:pt idx="26">
                        <c:v> 2024 Q3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- 1. Data Life Cycle'!$F$16:$AF$16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7"/>
                      <c:pt idx="0">
                        <c:v>196171000</c:v>
                      </c:pt>
                      <c:pt idx="1">
                        <c:v>299641000</c:v>
                      </c:pt>
                      <c:pt idx="2">
                        <c:v>308541000</c:v>
                      </c:pt>
                      <c:pt idx="3">
                        <c:v>308541000</c:v>
                      </c:pt>
                      <c:pt idx="4">
                        <c:v>158788787</c:v>
                      </c:pt>
                      <c:pt idx="5">
                        <c:v>84397479</c:v>
                      </c:pt>
                      <c:pt idx="6">
                        <c:v>114317479</c:v>
                      </c:pt>
                      <c:pt idx="7">
                        <c:v>408620684</c:v>
                      </c:pt>
                      <c:pt idx="8">
                        <c:v>437701897</c:v>
                      </c:pt>
                      <c:pt idx="9">
                        <c:v>443871687</c:v>
                      </c:pt>
                      <c:pt idx="10">
                        <c:v>456913036</c:v>
                      </c:pt>
                      <c:pt idx="11">
                        <c:v>181514314</c:v>
                      </c:pt>
                      <c:pt idx="12">
                        <c:v>246179473</c:v>
                      </c:pt>
                      <c:pt idx="13">
                        <c:v>355101721</c:v>
                      </c:pt>
                      <c:pt idx="14">
                        <c:v>348104111</c:v>
                      </c:pt>
                      <c:pt idx="15">
                        <c:v>453672128</c:v>
                      </c:pt>
                      <c:pt idx="16">
                        <c:v>620406427</c:v>
                      </c:pt>
                      <c:pt idx="17">
                        <c:v>595909040</c:v>
                      </c:pt>
                      <c:pt idx="18">
                        <c:v>728547176</c:v>
                      </c:pt>
                      <c:pt idx="19">
                        <c:v>940388249</c:v>
                      </c:pt>
                      <c:pt idx="20">
                        <c:v>810302604</c:v>
                      </c:pt>
                      <c:pt idx="21">
                        <c:v>861091537</c:v>
                      </c:pt>
                      <c:pt idx="22">
                        <c:v>1072166047</c:v>
                      </c:pt>
                      <c:pt idx="23">
                        <c:v>985765307</c:v>
                      </c:pt>
                      <c:pt idx="24">
                        <c:v>953207376</c:v>
                      </c:pt>
                      <c:pt idx="25">
                        <c:v>1267552896</c:v>
                      </c:pt>
                      <c:pt idx="26">
                        <c:v>1224327216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F5C-4B08-AD2C-52307D62998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- 1. Data Life Cycle'!$A$17</c15:sqref>
                        </c15:formulaRef>
                      </c:ext>
                    </c:extLst>
                    <c:strCache>
                      <c:ptCount val="1"/>
                      <c:pt idx="0">
                        <c:v>TTM EO Constellations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- 1. Data Life Cycle'!$F$13:$AF$13</c15:sqref>
                        </c15:formulaRef>
                      </c:ext>
                    </c:extLst>
                    <c:strCache>
                      <c:ptCount val="27"/>
                      <c:pt idx="0">
                        <c:v> 2018 Q1 </c:v>
                      </c:pt>
                      <c:pt idx="1">
                        <c:v> 2018 Q2 </c:v>
                      </c:pt>
                      <c:pt idx="2">
                        <c:v> 2018 Q3 </c:v>
                      </c:pt>
                      <c:pt idx="3">
                        <c:v> 2018 Q4 </c:v>
                      </c:pt>
                      <c:pt idx="4">
                        <c:v> 2019 Q1 </c:v>
                      </c:pt>
                      <c:pt idx="5">
                        <c:v> 2019 Q2 </c:v>
                      </c:pt>
                      <c:pt idx="6">
                        <c:v> 2019 Q3 </c:v>
                      </c:pt>
                      <c:pt idx="7">
                        <c:v> 2019 Q4 </c:v>
                      </c:pt>
                      <c:pt idx="8">
                        <c:v> 2020 Q1 </c:v>
                      </c:pt>
                      <c:pt idx="9">
                        <c:v> 2020 Q2 </c:v>
                      </c:pt>
                      <c:pt idx="10">
                        <c:v> 2020 Q3 </c:v>
                      </c:pt>
                      <c:pt idx="11">
                        <c:v> 2020 Q4 </c:v>
                      </c:pt>
                      <c:pt idx="12">
                        <c:v> 2021 Q1 </c:v>
                      </c:pt>
                      <c:pt idx="13">
                        <c:v> 2021 Q2 </c:v>
                      </c:pt>
                      <c:pt idx="14">
                        <c:v> 2021 Q3 </c:v>
                      </c:pt>
                      <c:pt idx="15">
                        <c:v> 2021 Q4 </c:v>
                      </c:pt>
                      <c:pt idx="16">
                        <c:v> 2022 Q1 </c:v>
                      </c:pt>
                      <c:pt idx="17">
                        <c:v> 2022 Q2 </c:v>
                      </c:pt>
                      <c:pt idx="18">
                        <c:v> 2022 Q3 </c:v>
                      </c:pt>
                      <c:pt idx="19">
                        <c:v> 2022 Q4 </c:v>
                      </c:pt>
                      <c:pt idx="20">
                        <c:v> 2023 Q1 </c:v>
                      </c:pt>
                      <c:pt idx="21">
                        <c:v> 2023 Q2 </c:v>
                      </c:pt>
                      <c:pt idx="22">
                        <c:v> 2023 Q3 </c:v>
                      </c:pt>
                      <c:pt idx="23">
                        <c:v> 2023 Q4 </c:v>
                      </c:pt>
                      <c:pt idx="24">
                        <c:v> 2024 Q1 </c:v>
                      </c:pt>
                      <c:pt idx="25">
                        <c:v> 2024 Q2 </c:v>
                      </c:pt>
                      <c:pt idx="26">
                        <c:v> 2024 Q3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'Output - 1. Data Life Cycle'!$F$17:$AF$17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7"/>
                      <c:pt idx="0">
                        <c:v>130310000</c:v>
                      </c:pt>
                      <c:pt idx="1">
                        <c:v>221030000</c:v>
                      </c:pt>
                      <c:pt idx="2">
                        <c:v>328460000</c:v>
                      </c:pt>
                      <c:pt idx="3">
                        <c:v>297205904</c:v>
                      </c:pt>
                      <c:pt idx="4">
                        <c:v>503131805</c:v>
                      </c:pt>
                      <c:pt idx="5">
                        <c:v>417511805</c:v>
                      </c:pt>
                      <c:pt idx="6">
                        <c:v>523211805</c:v>
                      </c:pt>
                      <c:pt idx="7">
                        <c:v>591525901</c:v>
                      </c:pt>
                      <c:pt idx="8">
                        <c:v>410900000</c:v>
                      </c:pt>
                      <c:pt idx="9">
                        <c:v>423812502</c:v>
                      </c:pt>
                      <c:pt idx="10">
                        <c:v>289372502</c:v>
                      </c:pt>
                      <c:pt idx="11">
                        <c:v>883305036</c:v>
                      </c:pt>
                      <c:pt idx="12">
                        <c:v>993449361</c:v>
                      </c:pt>
                      <c:pt idx="13">
                        <c:v>1118118447</c:v>
                      </c:pt>
                      <c:pt idx="14">
                        <c:v>1165328447</c:v>
                      </c:pt>
                      <c:pt idx="15">
                        <c:v>734016820</c:v>
                      </c:pt>
                      <c:pt idx="16">
                        <c:v>931263795</c:v>
                      </c:pt>
                      <c:pt idx="17">
                        <c:v>917782185</c:v>
                      </c:pt>
                      <c:pt idx="18">
                        <c:v>871512185</c:v>
                      </c:pt>
                      <c:pt idx="19">
                        <c:v>610823519</c:v>
                      </c:pt>
                      <c:pt idx="20">
                        <c:v>391871205</c:v>
                      </c:pt>
                      <c:pt idx="21">
                        <c:v>455485633</c:v>
                      </c:pt>
                      <c:pt idx="22">
                        <c:v>427535633</c:v>
                      </c:pt>
                      <c:pt idx="23">
                        <c:v>580656634</c:v>
                      </c:pt>
                      <c:pt idx="24">
                        <c:v>606142247</c:v>
                      </c:pt>
                      <c:pt idx="25">
                        <c:v>571670204</c:v>
                      </c:pt>
                      <c:pt idx="26">
                        <c:v>510807452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F5C-4B08-AD2C-52307D629988}"/>
                  </c:ext>
                </c:extLst>
              </c15:ser>
            </c15:filteredLineSeries>
          </c:ext>
        </c:extLst>
      </c:lineChart>
      <c:catAx>
        <c:axId val="577755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762463"/>
        <c:crosses val="autoZero"/>
        <c:auto val="1"/>
        <c:lblAlgn val="ctr"/>
        <c:lblOffset val="100"/>
        <c:noMultiLvlLbl val="0"/>
      </c:catAx>
      <c:valAx>
        <c:axId val="577762463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755743"/>
        <c:crosses val="autoZero"/>
        <c:crossBetween val="between"/>
        <c:dispUnits>
          <c:builtInUnit val="b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2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058EF75A-CA23-3939-DECA-10DB42E8BB57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2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606AFEE7-91EF-9B4B-4AD3-B1D1F2C72CFC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2" name="UpSlideExportSave" hidden="1">
          <a:extLst xmlns:a="http://schemas.openxmlformats.org/drawingml/2006/main">
            <a:ext uri="{FF2B5EF4-FFF2-40B4-BE49-F238E27FC236}">
              <a16:creationId xmlns:a16="http://schemas.microsoft.com/office/drawing/2014/main" id="{89B245EC-E8D8-F1F6-079F-81B879AD6048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 cmpd="sng" algn="ctr">
          <a:noFill/>
          <a:prstDash val="solid"/>
          <a:miter lim="800000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15000"/>
                </a:schemeClr>
              </a:solidFill>
              <a:prstDash val="solid"/>
              <a:miter lim="800000"/>
            </a14:hiddenLine>
          </a:ext>
        </a:extLst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0.00784</cdr:x>
      <cdr:y>0.01008</cdr:y>
    </cdr:from>
    <cdr:to>
      <cdr:x>0.00784</cdr:x>
      <cdr:y>0.01008</cdr:y>
    </cdr:to>
    <cdr:sp macro="" textlink="">
      <cdr:nvSpPr>
        <cdr:cNvPr id="3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DCFAA336-D14F-2045-2AF2-D4AE69355A28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0.00731</cdr:x>
      <cdr:y>0.00989</cdr:y>
    </cdr:from>
    <cdr:to>
      <cdr:x>0.00731</cdr:x>
      <cdr:y>0.00989</cdr:y>
    </cdr:to>
    <cdr:sp macro="" textlink="">
      <cdr:nvSpPr>
        <cdr:cNvPr id="2" name="#UpSlide#ChartHasBeenCopiedWithUpSlideActive#" hidden="1">
          <a:extLst xmlns:a="http://schemas.openxmlformats.org/drawingml/2006/main">
            <a:ext uri="{FF2B5EF4-FFF2-40B4-BE49-F238E27FC236}">
              <a16:creationId xmlns:a16="http://schemas.microsoft.com/office/drawing/2014/main" id="{E3F5B112-108B-DBA8-4B01-036B88D5BC37}"/>
            </a:ext>
          </a:extLst>
        </cdr:cNvPr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67A0A-251D-4F62-8400-6EDDC7E4CD12}" type="datetimeFigureOut">
              <a:rPr lang="en-GB" smtClean="0"/>
              <a:t>26/11/2024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74F5C-8B3B-42CA-80A8-5DDECC56B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07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3AC2-7EE8-D946-8A8A-B174406E00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050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fund will offer diversified early exposure to future category leaders aligned with each phase of the </a:t>
            </a:r>
            <a:r>
              <a:rPr lang="en-GB" dirty="0" err="1"/>
              <a:t>SpaceTech</a:t>
            </a:r>
            <a:r>
              <a:rPr lang="en-GB" dirty="0"/>
              <a:t> market’s continued evolution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3AC2-7EE8-D946-8A8A-B174406E00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1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Relationship Id="rId4" Type="http://schemas.openxmlformats.org/officeDocument/2006/relationships/image" Target="../media/image5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Relationship Id="rId4" Type="http://schemas.openxmlformats.org/officeDocument/2006/relationships/image" Target="../media/image5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Relationship Id="rId4" Type="http://schemas.openxmlformats.org/officeDocument/2006/relationships/image" Target="../media/image5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Relationship Id="rId4" Type="http://schemas.openxmlformats.org/officeDocument/2006/relationships/image" Target="../media/image5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.xml"/><Relationship Id="rId4" Type="http://schemas.openxmlformats.org/officeDocument/2006/relationships/image" Target="../media/image5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.xml"/><Relationship Id="rId4" Type="http://schemas.openxmlformats.org/officeDocument/2006/relationships/image" Target="../media/image5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8.xml"/><Relationship Id="rId4" Type="http://schemas.openxmlformats.org/officeDocument/2006/relationships/image" Target="../media/image5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0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Master" Target="../slideMasters/slideMaster11.xml"/><Relationship Id="rId5" Type="http://schemas.openxmlformats.org/officeDocument/2006/relationships/tags" Target="../tags/tag15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10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Master" Target="../slideMasters/slideMaster11.xml"/><Relationship Id="rId5" Type="http://schemas.openxmlformats.org/officeDocument/2006/relationships/tags" Target="../tags/tag25.xml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slideMaster" Target="../slideMasters/slideMaster11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4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upslide.net/hc/en-us/articles/360020443419" TargetMode="External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4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639F3-F962-4B5B-8207-9D7F98366CB8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D8CBCD-1FDC-56B1-DBCA-C17C7078A3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73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240A-15C5-443E-B7DB-A718FDB6D50F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1A933D3-D769-CFD0-5FD4-22EAA84ED2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7D1A39-E7CF-CA69-E92F-446361836B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2864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F30FF-F7C2-47D7-9EDF-CA6D1A32F004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5CA4E3-28AA-22AE-FBA4-5AF378E43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41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4AA4-4FA2-4950-BDF9-F7252D13E544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4C17A78-17A4-EAA5-979A-C04E522794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01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1C475-415E-472D-9EF1-DD9E9D0F7437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781B165-65E7-3B3F-8791-571655702B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6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DB21-C956-4C0A-B55C-EE91696B56BB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1B7195-8248-9F7C-D691-3EC610A77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744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B62A1-150A-C146-36E2-B1CEE973F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4217"/>
            <a:ext cx="3426954" cy="361668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C13BA-B1E7-087B-D574-B27E0526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F9BE4-98BC-211B-E653-C1F78369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A2669-1A95-A548-AB61-8E6D79DA20E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984B0C-9787-BE19-DC0F-4777B8A9D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07943"/>
            <a:ext cx="3426954" cy="606274"/>
          </a:xfrm>
        </p:spPr>
        <p:txBody>
          <a:bodyPr anchor="t">
            <a:noAutofit/>
          </a:bodyPr>
          <a:lstStyle>
            <a:lvl1pPr algn="l"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C6B9E4-E60C-EE36-FDE1-02F649D1EE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37847"/>
            <a:ext cx="3426954" cy="357222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latin typeface="F37 Neuro" pitchFamily="2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399FF23-C60F-6FDE-E964-8C485BF0736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54600" y="0"/>
            <a:ext cx="10985500" cy="68580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78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2318-C210-23A4-696B-4CB5B2175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E331F-C087-4748-B10E-0E8FE670E6E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69C84-165F-DF13-25FE-0144DCB58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6C66E-AB44-4023-52F0-CD65C931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A2669-1A95-A548-AB61-8E6D79DA20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8AE49F-4542-0FFE-6285-D70D0DB90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05136"/>
            <a:ext cx="6389318" cy="1374275"/>
          </a:xfrm>
        </p:spPr>
        <p:txBody>
          <a:bodyPr anchor="t">
            <a:noAutofit/>
          </a:bodyPr>
          <a:lstStyle>
            <a:lvl1pPr algn="l"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2509875-1973-1D30-C0E8-6C497EDE7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92284"/>
            <a:ext cx="3200400" cy="201019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8590CE2-D4DB-4987-C434-AE3EE3F02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39800"/>
            <a:ext cx="6389318" cy="652463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latin typeface="F37 Neuro" pitchFamily="2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59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247F-F51D-4211-9303-F5417314D9AF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7189BE06-6FAF-AC2F-D552-3D4A7601A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67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A99-DCDA-46F5-B2A9-1EF49E2E4DD5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40278D4A-E4DD-A1F2-6B71-8ABAE472DF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58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20335-3665-4AC7-9A8B-D49AE9332DD3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313C3E4F-05E1-BAA9-6AF7-EDAA0BF7B1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9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3DB2E-4A12-45B9-8900-455C8736B947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EC7B7D-3A94-C206-4628-CC364D6F80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88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45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F7B5-2DCC-4278-98E8-55743FFD54D6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80DC0FAA-E451-E8E1-AAC0-7754472317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0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6880-E98A-4989-A8EF-CD817F55EA13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7EE2367B-4CCB-BDAC-682B-8FFEFA9E36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21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0E7-A5DD-4CFD-A93A-029CDD5750B8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53CE4A1D-A977-7475-F53E-F2C38927F7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59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FE9B3-29F4-4237-BB59-E1ACFF2E17F6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14CAD491-336C-A0D1-33DE-6ADB546556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5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C4C8F-9D69-433E-BED3-545573455909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0B4EB9BA-668D-C466-6B21-01845C5440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32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vert="horz" lIns="0" tIns="46800" rIns="0" bIns="0" rtlCol="0" anchor="t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DCC5-230F-4FF3-8542-F0BB9F0F76DD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EB72E1C2-E350-7988-616B-F92CEB3A3A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96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E31C-6A9E-4181-A4FA-1183D1EE9BEE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823E26BD-14E7-0C41-BA19-179288A9F9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93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45F8-6BD6-49F9-A1A4-E83086D380A2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26E530D3-0A14-FA21-2A01-36B885FE9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06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B0303-992B-49F9-9F15-47E88F6DF1CD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3ABCBBD6-80F7-EC10-8EB3-3A1CC9F121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65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Accelerator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111B-BFFF-41D2-94AA-96B9C1753A45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9779225D-6913-79BB-6D0D-88CD20E5A0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477" y="681037"/>
            <a:ext cx="2475946" cy="4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14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B3EF-D26A-4A1F-9DE4-2721D9BDAA40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3C2886-B73A-8CE3-C545-EF533919F1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7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45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247F-F51D-4211-9303-F5417314D9AF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76610-0A04-C1D3-5C47-179FCCE224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38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A99-DCDA-46F5-B2A9-1EF49E2E4DD5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DCC12-6415-79F0-B0E0-61698D6CA5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57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20335-3665-4AC7-9A8B-D49AE9332DD3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E53592-E4A7-5CFF-9C52-64662CD08B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F7B5-2DCC-4278-98E8-55743FFD54D6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F60BC-FED6-BFE9-D1E5-7BFBEDBF5F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09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6880-E98A-4989-A8EF-CD817F55EA13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B7358-F3F9-84B3-8B9C-CEF15F40F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2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0E7-A5DD-4CFD-A93A-029CDD5750B8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BAF55-BA6B-626D-6983-3FE783F13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9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Space Accelerator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FE9B3-29F4-4237-BB59-E1ACFF2E17F6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33EE6-1F98-5769-5DF8-E8A14E3578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8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vert="horz" lIns="0" tIns="46800" rIns="0" bIns="0" rtlCol="0" anchor="t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B480-543A-492C-A667-BA00CD4E09CF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E2201D4-0A0C-DAD3-968A-A1BC8B213D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55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E7F3-0AAF-4E5D-9C66-751941D4F712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890C8F6-5EA3-1A94-6E05-779A6AC3F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96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AD1F-328F-4D2B-BD21-1DB20467A9AD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31C15AF-8295-06FE-1EEA-7C59A6F828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8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1B0E-96DE-49C0-B56E-2256D39FAB63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11666-D12E-3822-2FA7-4446E928C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37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45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Investment Trust)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D7D1-0E1C-4550-AF71-C5C86446C22A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0F3C13-5223-D00B-17E1-A0140EDB49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86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C1A54-684A-44DD-A31E-13999585E0D2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D0DFD13-C58C-51A1-A14C-9DE7CD2036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5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B1CF-0B6D-42C1-AF9E-88AF5775A46E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70EFBB2-3212-1DD0-F824-B9862A4C28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9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Space Investment Trus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71DA-99D8-4F68-BC18-008D8967C699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B72B9C6-47EC-DC15-57CF-11E341F24C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408" y="620688"/>
            <a:ext cx="2639459" cy="59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23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247F-F51D-4211-9303-F5417314D9AF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C908F3-68C9-C0B1-0A17-5F09261E3A7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11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A99-DCDA-46F5-B2A9-1EF49E2E4DD5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F6CCCB-B302-4861-D45A-96EDD01751B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1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20335-3665-4AC7-9A8B-D49AE9332DD3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9B4F1A-8F96-A3B1-FE06-A57B98B9FDB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8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F7B5-2DCC-4278-98E8-55743FFD54D6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408322-B969-47CC-5A02-A045B0F11D88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79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6880-E98A-4989-A8EF-CD817F55EA13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0CD55A-8AFB-614E-8E23-AA2D394CA725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4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0E7-A5DD-4CFD-A93A-029CDD5750B8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E0AB9A-AA08-ED43-FFA8-4C96E2D57312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22F3-E7CE-4E8C-9FFB-574D8D64CD5A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93076-42B5-D9E5-22C8-EC3868D67D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98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45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Space Accelerator Light)"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FE9B3-29F4-4237-BB59-E1ACFF2E17F6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35FB9D-D206-15D5-FF7B-D4FD639CA71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839416" y="659200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10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vert="horz" lIns="0" tIns="46800" rIns="0" bIns="0" rtlCol="0" anchor="t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52F7-0286-46AC-BA72-02D3FD19AEBA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E91BCC-8CE9-3502-D49C-8B877E967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2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00B0-2D7F-423A-B954-71BF81E2CE3D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21B458-3094-7A9F-D9E9-11C5BC112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38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09BD-8D3F-4B47-B3D9-E5D18E00DE39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D31C1-10D0-31C0-4DC8-5FC715149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29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BEF66-8AFA-466C-ABC3-99AB7B981659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64D4CD-2D41-C07D-1F19-D592E20372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64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5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772-A2DE-4CF3-B6E9-E52C3E7802AD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6F4A68-DE16-7404-863C-4FBC7C1100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78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Space Ventur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10C79-51AF-49DB-B0FD-B16FEDF38345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6FCA1-716B-8077-2BAC-6E48BABF7E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416" y="656692"/>
            <a:ext cx="2506090" cy="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9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C7B74-8E33-45D2-A6D4-026C98F746DB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10512425" cy="3889375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50000"/>
              </a:lnSpc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15438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E91D-4794-47D5-B558-1716CDAA2B3A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51847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C2DAF62-CFF6-78C6-E78C-DB9317333BD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67438" y="2024063"/>
            <a:ext cx="51847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</p:spTree>
    <p:extLst>
      <p:ext uri="{BB962C8B-B14F-4D97-AF65-F5344CB8AC3E}">
        <p14:creationId xmlns:p14="http://schemas.microsoft.com/office/powerpoint/2010/main" val="83538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 userDrawn="1">
          <p15:clr>
            <a:srgbClr val="FBAE40"/>
          </p15:clr>
        </p15:guide>
        <p15:guide id="2" pos="3885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4DDA3-8102-476E-A718-472ECA768D12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C2DAF62-CFF6-78C6-E78C-DB9317333BD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943873" y="2024063"/>
            <a:ext cx="3420666" cy="1081087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542DCE65-62A9-D7F4-D770-A60DE6226098}"/>
              </a:ext>
            </a:extLst>
          </p:cNvPr>
          <p:cNvSpPr/>
          <p:nvPr userDrawn="1"/>
        </p:nvSpPr>
        <p:spPr>
          <a:xfrm>
            <a:off x="4737697" y="1052736"/>
            <a:ext cx="6616103" cy="2276795"/>
          </a:xfrm>
          <a:prstGeom prst="roundRect">
            <a:avLst>
              <a:gd name="adj" fmla="val 368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02785B4C-2711-E32E-E5B2-D7DBDB9C0084}"/>
              </a:ext>
            </a:extLst>
          </p:cNvPr>
          <p:cNvSpPr/>
          <p:nvPr userDrawn="1"/>
        </p:nvSpPr>
        <p:spPr>
          <a:xfrm>
            <a:off x="4737697" y="3636481"/>
            <a:ext cx="6616103" cy="2276795"/>
          </a:xfrm>
          <a:prstGeom prst="roundRect">
            <a:avLst>
              <a:gd name="adj" fmla="val 368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3474" y="1268413"/>
            <a:ext cx="3421063" cy="360001"/>
          </a:xfrm>
        </p:spPr>
        <p:txBody>
          <a:bodyPr anchor="b"/>
          <a:lstStyle>
            <a:lvl1pPr>
              <a:defRPr sz="800" cap="all" baseline="0"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3474" y="1628316"/>
            <a:ext cx="3421063" cy="2525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7F2101D-2134-BCA9-070C-6DF8251AA58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44271" y="1268735"/>
            <a:ext cx="2592041" cy="183641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B745744-3F80-7273-D030-464D1031F3B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943872" y="4616698"/>
            <a:ext cx="3420665" cy="1081087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A1A147CC-C2FD-87BD-4292-E53DB96D80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3722" y="3861048"/>
            <a:ext cx="3421063" cy="360001"/>
          </a:xfrm>
        </p:spPr>
        <p:txBody>
          <a:bodyPr anchor="b"/>
          <a:lstStyle>
            <a:lvl1pPr>
              <a:defRPr sz="800" cap="all" baseline="0"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FCBA2F5-6C06-AA80-810D-589DC8D0ED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3722" y="4220951"/>
            <a:ext cx="3421063" cy="2525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43CD862-94AF-C0CF-C567-C1C05D94FE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44519" y="3861370"/>
            <a:ext cx="2592041" cy="183641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954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8" userDrawn="1">
          <p15:clr>
            <a:srgbClr val="FBAE40"/>
          </p15:clr>
        </p15:guide>
        <p15:guide id="2" pos="3114" userDrawn="1">
          <p15:clr>
            <a:srgbClr val="FBAE40"/>
          </p15:clr>
        </p15:guide>
        <p15:guide id="3" orient="horz" pos="799" userDrawn="1">
          <p15:clr>
            <a:srgbClr val="FBAE40"/>
          </p15:clr>
        </p15:guide>
        <p15:guide id="4" orient="horz" pos="1185" userDrawn="1">
          <p15:clr>
            <a:srgbClr val="FBAE40"/>
          </p15:clr>
        </p15:guide>
        <p15:guide id="5" pos="5269" userDrawn="1">
          <p15:clr>
            <a:srgbClr val="FBAE40"/>
          </p15:clr>
        </p15:guide>
        <p15:guide id="6" pos="5382" userDrawn="1">
          <p15:clr>
            <a:srgbClr val="FBAE40"/>
          </p15:clr>
        </p15:guide>
        <p15:guide id="7" pos="7015" userDrawn="1">
          <p15:clr>
            <a:srgbClr val="FBAE40"/>
          </p15:clr>
        </p15:guide>
        <p15:guide id="8" orient="horz" pos="195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6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6D84-26A8-4CB5-9A6B-D55F8ECB18EC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A8CD1-E662-4228-7769-D5594772E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7CF9-71B2-49A6-A8FD-60A3E5C07179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4142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4144" y="2024063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B95D552-E719-4902-C8CD-037F8399FB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6948" y="1664804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CDC2927-7965-2EC7-077D-A4B30F7499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16950" y="2021245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FB4F083-8BF1-0893-5FE4-8349B23108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44540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1796A7E6-EFAE-9B67-E381-6C28FE5A1C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44542" y="4109477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F855090-F6CD-68EE-D1C6-C4767CF86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6948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A7E1876-08A7-D297-7C0A-EF72EAEA84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950" y="4109477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092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1956" userDrawn="1">
          <p15:clr>
            <a:srgbClr val="FBAE40"/>
          </p15:clr>
        </p15:guide>
        <p15:guide id="9" pos="5428" userDrawn="1">
          <p15:clr>
            <a:srgbClr val="FBAE40"/>
          </p15:clr>
        </p15:guide>
        <p15:guide id="11" pos="4838" userDrawn="1">
          <p15:clr>
            <a:srgbClr val="FBAE40"/>
          </p15:clr>
        </p15:guide>
        <p15:guide id="13" orient="horz" pos="2364" userDrawn="1">
          <p15:clr>
            <a:srgbClr val="FBAE40"/>
          </p15:clr>
        </p15:guide>
        <p15:guide id="14" pos="3114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ig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412E-6747-4917-89F4-674B47642956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416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16" y="2024063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B95D552-E719-4902-C8CD-037F8399FB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2223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CDC2927-7965-2EC7-077D-A4B30F7499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2223" y="2021245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FB4F083-8BF1-0893-5FE4-8349B23108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1796A7E6-EFAE-9B67-E381-6C28FE5A1C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9416" y="4109477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F855090-F6CD-68EE-D1C6-C4767CF86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12223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A7E1876-08A7-D297-7C0A-EF72EAEA84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2223" y="4109477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393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1956" userDrawn="1">
          <p15:clr>
            <a:srgbClr val="FBAE40"/>
          </p15:clr>
        </p15:guide>
        <p15:guide id="13" orient="horz" pos="2364" userDrawn="1">
          <p15:clr>
            <a:srgbClr val="FBAE40"/>
          </p15:clr>
        </p15:guide>
        <p15:guide id="14" pos="2842" userDrawn="1">
          <p15:clr>
            <a:srgbClr val="FBAE40"/>
          </p15:clr>
        </p15:guide>
        <p15:guide id="15" pos="4997" userDrawn="1">
          <p15:clr>
            <a:srgbClr val="FBAE40"/>
          </p15:clr>
        </p15:guide>
        <p15:guide id="16" pos="4566" userDrawn="1">
          <p15:clr>
            <a:srgbClr val="FBAE40"/>
          </p15:clr>
        </p15:guide>
        <p15:guide id="17" pos="2252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1856-5D61-4CAC-BAF9-D952F7C07706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EC9A2BA0-83F8-A52C-11C7-35303AF8C8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54600" y="0"/>
            <a:ext cx="10985500" cy="68580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08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30D9-9E02-4399-968D-159360672B35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05EEFBD4-5316-FFB3-24F6-73B604284A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848100" y="0"/>
            <a:ext cx="10985500" cy="6858000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E7F84A-BE43-B4E5-E6FC-AC04CC81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0B91E0A-2790-418A-4537-6F31ED805B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DFE4A12-CC0A-8E75-1A8D-664988A7C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29545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4997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82F3-2526-43EC-9EEB-81729CF2A6F1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33596125-0518-777B-1F5B-8ED58BC4E7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41900" y="1379282"/>
            <a:ext cx="9448800" cy="4173954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8473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DF586-9A24-4837-BAE9-73EEA623B7B3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157F19DF-1D13-EB8D-A6D5-A4828FCAB5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283954" y="1379282"/>
            <a:ext cx="9448800" cy="4173954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E1B59D-5516-7447-4F23-F6D9FCD9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75DFB9D-F8DA-12F2-BDCA-6AA8DDE338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D88DC8B-1413-9E5B-7270-64B7725647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47938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4997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3">
            <a:extLst>
              <a:ext uri="{FF2B5EF4-FFF2-40B4-BE49-F238E27FC236}">
                <a16:creationId xmlns:a16="http://schemas.microsoft.com/office/drawing/2014/main" id="{DC5DAE87-CC49-CF40-81F4-162979097B0B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4727575" y="1052736"/>
            <a:ext cx="6626225" cy="4860924"/>
          </a:xfrm>
          <a:prstGeom prst="roundRect">
            <a:avLst>
              <a:gd name="adj" fmla="val 3732"/>
            </a:avLst>
          </a:prstGeo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88E6-EA74-41E5-A409-7A3E42689AC2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21543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8" userDrawn="1">
          <p15:clr>
            <a:srgbClr val="FBAE40"/>
          </p15:clr>
        </p15:guide>
        <p15:guide id="4" orient="horz" pos="1185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3">
            <a:extLst>
              <a:ext uri="{FF2B5EF4-FFF2-40B4-BE49-F238E27FC236}">
                <a16:creationId xmlns:a16="http://schemas.microsoft.com/office/drawing/2014/main" id="{DC5DAE87-CC49-CF40-81F4-162979097B0B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839416" y="1052736"/>
            <a:ext cx="6626225" cy="4860924"/>
          </a:xfrm>
          <a:prstGeom prst="roundRect">
            <a:avLst>
              <a:gd name="adj" fmla="val 3732"/>
            </a:avLst>
          </a:prstGeo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2251-9FD6-4B62-B43E-DA2C2BCAF6CC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10D323-1578-356A-335B-C9FFF737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8697CFA-0731-1E67-27DB-44447FAC58C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DF395CA-FFC8-AC5C-1C39-03E69FD781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64364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7" userDrawn="1">
          <p15:clr>
            <a:srgbClr val="FBAE40"/>
          </p15:clr>
        </p15:guide>
        <p15:guide id="2" pos="4702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298-BFE1-4039-B892-DEF9D18886F5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B419C058-4276-671E-1705-5964106A0F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75920" y="12681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B32E585C-AF5B-AD75-1ABD-E34D53C9A9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24091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1E527ACC-54D0-C62A-7291-E838005256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72264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70510E85-810C-3EE9-2708-B84121810A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020300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3C14E04-E3A4-1E02-99B5-B3A7B4CBD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75920" y="278030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1F21F14C-FF17-A23D-FFB7-1188AE566A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24091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55E5DEC-71AC-FAC0-3D08-6CC332AEFE9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72264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42C85FBD-AA9B-9B63-323F-BCEDC852283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20300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448A89C6-E95D-D3E3-1A52-BB69D29BC18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7592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id="{19D1383F-900C-C34D-760A-9E166A7B501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24091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F81C2E8-CC8A-E1F0-F1B2-8AFEA12170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72264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9E759721-E738-99B5-8DB2-E0BF478E78A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02030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060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 userDrawn="1">
          <p15:clr>
            <a:srgbClr val="FBAE40"/>
          </p15:clr>
        </p15:guide>
        <p15:guide id="5" pos="4226" userDrawn="1">
          <p15:clr>
            <a:srgbClr val="FBAE40"/>
          </p15:clr>
        </p15:guide>
        <p15:guide id="6" pos="4362" userDrawn="1">
          <p15:clr>
            <a:srgbClr val="FBAE40"/>
          </p15:clr>
        </p15:guide>
        <p15:guide id="7" pos="5201" userDrawn="1">
          <p15:clr>
            <a:srgbClr val="FBAE40"/>
          </p15:clr>
        </p15:guide>
        <p15:guide id="8" pos="5337" userDrawn="1">
          <p15:clr>
            <a:srgbClr val="FBAE40"/>
          </p15:clr>
        </p15:guide>
        <p15:guide id="9" pos="6176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2" orient="horz" pos="1616" userDrawn="1">
          <p15:clr>
            <a:srgbClr val="FBAE40"/>
          </p15:clr>
        </p15:guide>
        <p15:guide id="13" orient="horz" pos="1752" userDrawn="1">
          <p15:clr>
            <a:srgbClr val="FBAE40"/>
          </p15:clr>
        </p15:guide>
        <p15:guide id="14" orient="horz" pos="2568" userDrawn="1">
          <p15:clr>
            <a:srgbClr val="FBAE40"/>
          </p15:clr>
        </p15:guide>
        <p15:guide id="15" orient="horz" pos="2704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5D7F-3081-4C1D-92F2-44CAA2130CE0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10D323-1578-356A-335B-C9FFF737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8697CFA-0731-1E67-27DB-44447FAC58C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DF395CA-FFC8-AC5C-1C39-03E69FD781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A2E45C6A-80D3-0500-347E-49CF43C733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9416" y="12681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FB95CAAA-734E-C569-29AB-C05898F0F6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87587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9FE8B279-E19A-7F3F-68A5-D92B1831CE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35760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DF764A1C-EAC7-5A68-E5AA-DE7B3EE9AB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83796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007D329-1E7E-9189-22B3-C7CEE99277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9416" y="278030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EDA6B52E-574A-7847-CF8C-8F7589F888E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87587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B4FCFF1F-F0E1-F02E-8D7B-D196F37A50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35760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3D3C8A79-07E8-90C6-256F-3A13539911C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83796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4EDE0F6A-8662-0F6F-96BD-07EDC073FCE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9416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id="{224CB16E-3862-B861-148E-D91FAA842EE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387587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42DC9E-FB9A-D8CC-D180-1227D4B263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3576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11C4C8BF-5582-6B3A-FE47-DF9B90A8B6A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483796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84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7" userDrawn="1">
          <p15:clr>
            <a:srgbClr val="FBAE40"/>
          </p15:clr>
        </p15:guide>
        <p15:guide id="3" pos="1368" userDrawn="1">
          <p15:clr>
            <a:srgbClr val="FBAE40"/>
          </p15:clr>
        </p15:guide>
        <p15:guide id="4" pos="1504" userDrawn="1">
          <p15:clr>
            <a:srgbClr val="FBAE40"/>
          </p15:clr>
        </p15:guide>
        <p15:guide id="5" pos="2343" userDrawn="1">
          <p15:clr>
            <a:srgbClr val="FBAE40"/>
          </p15:clr>
        </p15:guide>
        <p15:guide id="6" pos="2479" userDrawn="1">
          <p15:clr>
            <a:srgbClr val="FBAE40"/>
          </p15:clr>
        </p15:guide>
        <p15:guide id="7" pos="3318" userDrawn="1">
          <p15:clr>
            <a:srgbClr val="FBAE40"/>
          </p15:clr>
        </p15:guide>
        <p15:guide id="8" pos="3454" userDrawn="1">
          <p15:clr>
            <a:srgbClr val="FBAE40"/>
          </p15:clr>
        </p15:guide>
        <p15:guide id="9" pos="4294" userDrawn="1">
          <p15:clr>
            <a:srgbClr val="FBAE40"/>
          </p15:clr>
        </p15:guide>
        <p15:guide id="10" orient="horz" pos="1616" userDrawn="1">
          <p15:clr>
            <a:srgbClr val="FBAE40"/>
          </p15:clr>
        </p15:guide>
        <p15:guide id="11" orient="horz" pos="1752" userDrawn="1">
          <p15:clr>
            <a:srgbClr val="FBAE40"/>
          </p15:clr>
        </p15:guide>
        <p15:guide id="12" orient="horz" pos="2568" userDrawn="1">
          <p15:clr>
            <a:srgbClr val="FBAE40"/>
          </p15:clr>
        </p15:guide>
        <p15:guide id="13" orient="horz" pos="270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 (Hero 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CAC-1379-4047-AE7E-E0E1B0E04825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2C826-3817-E827-DC92-1BE3C8EEE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1" y="681037"/>
            <a:ext cx="2476499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20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Row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B04BC-1A33-F3D4-912D-8E4A06E7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597CE-A975-AC45-8A1C-6604EA05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79D1-3DEF-429A-A3FD-2293DF7BA685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E3750-7BB8-269C-F820-45AFED9E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63886-7828-BF03-6FFC-59A6B015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3E6DFB3-33F9-867C-CDBD-46FCEAF57F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C07372C5-A391-44BE-F612-3E19488AF0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9416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DEA30FCA-4894-979F-4E6A-A5FABB4C06B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87587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BE1F20FE-CB5D-593D-7105-699711648C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35760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1A3E100E-19CA-3B9E-A226-21067F4109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83796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EC636691-0823-EF5F-69D3-CA04F39497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9416" y="37530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BDE7A3C8-273A-AC6C-4149-71A559F517C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87587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6924D613-DC08-4520-61AD-FC4AC4382E9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35760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71C1B738-B6F2-B4B9-81A3-8B5AB5EDEAB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83796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026E4877-C638-2640-10BA-301EDAF0654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2104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9D94D186-FA56-091F-76D0-AFC7608CB82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580277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8C4D0222-3E60-BFAF-84AC-A6FE624E723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128313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1566FF73-7578-634F-49FC-4C8FF8995E1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32104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F62FD620-B215-FDD5-1B2A-1CB0DF2807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580277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F4061F29-28C0-E280-02E4-F42784FE572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128313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96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2" userDrawn="1">
          <p15:clr>
            <a:srgbClr val="FBAE40"/>
          </p15:clr>
        </p15:guide>
        <p15:guide id="2" orient="horz" pos="3181" userDrawn="1">
          <p15:clr>
            <a:srgbClr val="FBAE40"/>
          </p15:clr>
        </p15:guide>
        <p15:guide id="3" orient="horz" pos="2228" userDrawn="1">
          <p15:clr>
            <a:srgbClr val="FBAE40"/>
          </p15:clr>
        </p15:guide>
        <p15:guide id="4" orient="horz" pos="2364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8D89-2A49-4316-AEA0-1EE189369B92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995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B8CB-7F40-CA8A-6B43-6B512D337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849FB-03D2-7F49-4959-6C0036344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A152-A25C-4A25-B7F6-08C4D1494474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DB787-F526-0A7C-1A2E-E06E7F84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30521-4D31-8F82-181C-684C7AD16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lIns="0" tIns="0" rIns="0" bIns="0" rtlCol="0" anchor="ctr"/>
          <a:lstStyle>
            <a:lvl1pPr>
              <a:defRPr lang="en-GB" sz="100" smtClean="0">
                <a:ln>
                  <a:noFill/>
                </a:ln>
                <a:noFill/>
              </a:defRPr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73682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470A-1D6C-471D-A59D-2B29B2838604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lIns="0" tIns="0" rIns="0" bIns="0" rtlCol="0" anchor="ctr"/>
          <a:lstStyle>
            <a:lvl1pPr>
              <a:defRPr lang="en-GB" sz="100" smtClean="0">
                <a:ln>
                  <a:noFill/>
                </a:ln>
                <a:noFill/>
              </a:defRPr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82C2E0-FD5A-326E-A7E0-A6CD7E4E7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246ED3-A6F3-CEC1-45B3-41C2D60DAE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9788" y="1628775"/>
            <a:ext cx="6408737" cy="684213"/>
          </a:xfrm>
        </p:spPr>
        <p:txBody>
          <a:bodyPr anchor="b"/>
          <a:lstStyle>
            <a:lvl1pPr>
              <a:lnSpc>
                <a:spcPct val="100000"/>
              </a:lnSpc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969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6" userDrawn="1">
          <p15:clr>
            <a:srgbClr val="FBAE40"/>
          </p15:clr>
        </p15:guide>
        <p15:guide id="2" orient="horz" pos="1026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  <p15:guide id="4" orient="horz" pos="2319" userDrawn="1">
          <p15:clr>
            <a:srgbClr val="FBAE40"/>
          </p15:clr>
        </p15:guide>
        <p15:guide id="5" pos="2547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0F53-09D9-4019-A2DA-D88A0F4EB2F7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1051242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47643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0E93-8B7E-4C5F-8820-AB193C9EB071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51847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C2DAF62-CFF6-78C6-E78C-DB9317333BD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67438" y="2024063"/>
            <a:ext cx="51847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To change text level: Alt + Shift + Right/Left arrow</a:t>
            </a:r>
          </a:p>
        </p:txBody>
      </p:sp>
    </p:spTree>
    <p:extLst>
      <p:ext uri="{BB962C8B-B14F-4D97-AF65-F5344CB8AC3E}">
        <p14:creationId xmlns:p14="http://schemas.microsoft.com/office/powerpoint/2010/main" val="1760862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A9B6-7611-4E38-88BF-B26244E46017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C2DAF62-CFF6-78C6-E78C-DB9317333BD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943873" y="2024063"/>
            <a:ext cx="3420666" cy="1081087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542DCE65-62A9-D7F4-D770-A60DE6226098}"/>
              </a:ext>
            </a:extLst>
          </p:cNvPr>
          <p:cNvSpPr/>
          <p:nvPr userDrawn="1"/>
        </p:nvSpPr>
        <p:spPr>
          <a:xfrm>
            <a:off x="4737697" y="1052736"/>
            <a:ext cx="6616103" cy="2276795"/>
          </a:xfrm>
          <a:prstGeom prst="roundRect">
            <a:avLst>
              <a:gd name="adj" fmla="val 368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02785B4C-2711-E32E-E5B2-D7DBDB9C0084}"/>
              </a:ext>
            </a:extLst>
          </p:cNvPr>
          <p:cNvSpPr/>
          <p:nvPr userDrawn="1"/>
        </p:nvSpPr>
        <p:spPr>
          <a:xfrm>
            <a:off x="4737697" y="3636481"/>
            <a:ext cx="6616103" cy="2276795"/>
          </a:xfrm>
          <a:prstGeom prst="roundRect">
            <a:avLst>
              <a:gd name="adj" fmla="val 3680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3474" y="1268413"/>
            <a:ext cx="3421063" cy="360001"/>
          </a:xfrm>
        </p:spPr>
        <p:txBody>
          <a:bodyPr anchor="b"/>
          <a:lstStyle>
            <a:lvl1pPr>
              <a:defRPr sz="800" cap="all" baseline="0"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3474" y="1628316"/>
            <a:ext cx="3421063" cy="2525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7F2101D-2134-BCA9-070C-6DF8251AA58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44271" y="1268735"/>
            <a:ext cx="2592041" cy="183641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B745744-3F80-7273-D030-464D1031F3B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943872" y="4616698"/>
            <a:ext cx="3420665" cy="1081087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A1A147CC-C2FD-87BD-4292-E53DB96D80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3722" y="3861048"/>
            <a:ext cx="3421063" cy="360001"/>
          </a:xfrm>
        </p:spPr>
        <p:txBody>
          <a:bodyPr anchor="b"/>
          <a:lstStyle>
            <a:lvl1pPr>
              <a:defRPr sz="800" cap="all" baseline="0"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FCBA2F5-6C06-AA80-810D-589DC8D0ED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3722" y="4220951"/>
            <a:ext cx="3421063" cy="2525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43CD862-94AF-C0CF-C567-C1C05D94FE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44519" y="3861370"/>
            <a:ext cx="2592041" cy="183641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324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8">
          <p15:clr>
            <a:srgbClr val="FBAE40"/>
          </p15:clr>
        </p15:guide>
        <p15:guide id="2" pos="3114">
          <p15:clr>
            <a:srgbClr val="FBAE40"/>
          </p15:clr>
        </p15:guide>
        <p15:guide id="3" orient="horz" pos="799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5269">
          <p15:clr>
            <a:srgbClr val="FBAE40"/>
          </p15:clr>
        </p15:guide>
        <p15:guide id="6" pos="5382">
          <p15:clr>
            <a:srgbClr val="FBAE40"/>
          </p15:clr>
        </p15:guide>
        <p15:guide id="7" pos="7015">
          <p15:clr>
            <a:srgbClr val="FBAE40"/>
          </p15:clr>
        </p15:guide>
        <p15:guide id="8" orient="horz" pos="195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7333-AAAF-4661-AC55-D25D71A56C78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4142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4144" y="2024063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B95D552-E719-4902-C8CD-037F8399FB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6948" y="1664804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CDC2927-7965-2EC7-077D-A4B30F7499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16950" y="2021245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FB4F083-8BF1-0893-5FE4-8349B23108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44540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1796A7E6-EFAE-9B67-E381-6C28FE5A1C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44542" y="4109477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F855090-F6CD-68EE-D1C6-C4767CF86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6948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A7E1876-08A7-D297-7C0A-EF72EAEA84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950" y="4109477"/>
            <a:ext cx="2735634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715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1956">
          <p15:clr>
            <a:srgbClr val="FBAE40"/>
          </p15:clr>
        </p15:guide>
        <p15:guide id="9" pos="5428">
          <p15:clr>
            <a:srgbClr val="FBAE40"/>
          </p15:clr>
        </p15:guide>
        <p15:guide id="11" pos="4838">
          <p15:clr>
            <a:srgbClr val="FBAE40"/>
          </p15:clr>
        </p15:guide>
        <p15:guide id="13" orient="horz" pos="2364">
          <p15:clr>
            <a:srgbClr val="FBAE40"/>
          </p15:clr>
        </p15:guide>
        <p15:guide id="14" pos="311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ig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69AC-AFA2-4C88-A713-5CAF8C2F1298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9FF6B2-41A6-1772-8E56-E19492EAD3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416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7C1F70-95AE-189F-A4FB-04F80C8E6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16" y="2024063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B95D552-E719-4902-C8CD-037F8399FB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2223" y="1667622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CDC2927-7965-2EC7-077D-A4B30F7499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2223" y="2021245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FB4F083-8BF1-0893-5FE4-8349B23108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1796A7E6-EFAE-9B67-E381-6C28FE5A1C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9416" y="4109477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F855090-F6CD-68EE-D1C6-C4767CF86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12223" y="3753036"/>
            <a:ext cx="2735635" cy="357222"/>
          </a:xfrm>
        </p:spPr>
        <p:txBody>
          <a:bodyPr anchor="b"/>
          <a:lstStyle>
            <a:lvl1pPr>
              <a:defRPr sz="1200" cap="all" baseline="0"/>
            </a:lvl1pPr>
          </a:lstStyle>
          <a:p>
            <a:pPr lvl="0"/>
            <a:r>
              <a:rPr lang="en-US" dirty="0"/>
              <a:t>Metric Label</a:t>
            </a:r>
            <a:endParaRPr lang="en-GB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A7E1876-08A7-D297-7C0A-EF72EAEA84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2223" y="4109477"/>
            <a:ext cx="2735635" cy="1081087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$123M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100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1956">
          <p15:clr>
            <a:srgbClr val="FBAE40"/>
          </p15:clr>
        </p15:guide>
        <p15:guide id="13" orient="horz" pos="2364">
          <p15:clr>
            <a:srgbClr val="FBAE40"/>
          </p15:clr>
        </p15:guide>
        <p15:guide id="14" pos="2842">
          <p15:clr>
            <a:srgbClr val="FBAE40"/>
          </p15:clr>
        </p15:guide>
        <p15:guide id="15" pos="4997">
          <p15:clr>
            <a:srgbClr val="FBAE40"/>
          </p15:clr>
        </p15:guide>
        <p15:guide id="16" pos="4566">
          <p15:clr>
            <a:srgbClr val="FBAE40"/>
          </p15:clr>
        </p15:guide>
        <p15:guide id="17" pos="225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BFFF-1238-4D45-B85C-DD3C77B6A1B3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EC9A2BA0-83F8-A52C-11C7-35303AF8C8A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54600" y="0"/>
            <a:ext cx="10985500" cy="6858000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45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vert="horz" lIns="0" tIns="46800" rIns="0" bIns="0" rtlCol="0" anchor="t">
            <a:noAutofit/>
          </a:bodyPr>
          <a:lstStyle>
            <a:lvl1pPr>
              <a:defRPr lang="en-US" sz="4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45AD-D5F0-4AC0-8B14-E048EC215430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E12549-E36D-E360-A495-390B37DCAE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BD4C25-CDF9-B324-DC62-0C8C2A2E90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712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54EC-0AB2-4552-9ADD-BBD0B527ABFC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05EEFBD4-5316-FFB3-24F6-73B604284AD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848100" y="0"/>
            <a:ext cx="10985500" cy="6858000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E7F84A-BE43-B4E5-E6FC-AC04CC81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0B91E0A-2790-418A-4537-6F31ED805B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DFE4A12-CC0A-8E75-1A8D-664988A7C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69815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499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CF8A-59B0-4BE6-A47F-1BC418FEEF92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33596125-0518-777B-1F5B-8ED58BC4E7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41900" y="1379282"/>
            <a:ext cx="9448800" cy="4173954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71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E3B72-F958-4A65-87C9-C57A53E377FC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157F19DF-1D13-EB8D-A6D5-A4828FCAB5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283954" y="1379282"/>
            <a:ext cx="9448800" cy="4173954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E1B59D-5516-7447-4F23-F6D9FCD9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75DFB9D-F8DA-12F2-BDCA-6AA8DDE338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D88DC8B-1413-9E5B-7270-64B7725647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6468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499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3">
            <a:extLst>
              <a:ext uri="{FF2B5EF4-FFF2-40B4-BE49-F238E27FC236}">
                <a16:creationId xmlns:a16="http://schemas.microsoft.com/office/drawing/2014/main" id="{DC5DAE87-CC49-CF40-81F4-162979097B0B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4727575" y="1052736"/>
            <a:ext cx="6626225" cy="4860924"/>
          </a:xfrm>
          <a:prstGeom prst="roundRect">
            <a:avLst>
              <a:gd name="adj" fmla="val 3732"/>
            </a:avLst>
          </a:prstGeo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4D446-E7D3-47D1-93EF-8FCFCD24CA5D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5083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8">
          <p15:clr>
            <a:srgbClr val="FBAE40"/>
          </p15:clr>
        </p15:guide>
        <p15:guide id="4" orient="horz" pos="1185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3">
            <a:extLst>
              <a:ext uri="{FF2B5EF4-FFF2-40B4-BE49-F238E27FC236}">
                <a16:creationId xmlns:a16="http://schemas.microsoft.com/office/drawing/2014/main" id="{DC5DAE87-CC49-CF40-81F4-162979097B0B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839416" y="1052736"/>
            <a:ext cx="6626225" cy="4860924"/>
          </a:xfrm>
          <a:prstGeom prst="roundRect">
            <a:avLst>
              <a:gd name="adj" fmla="val 3732"/>
            </a:avLst>
          </a:prstGeo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503E-11AF-4CCF-A7D1-599C284E0CCA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10D323-1578-356A-335B-C9FFF737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8697CFA-0731-1E67-27DB-44447FAC58C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DF395CA-FFC8-AC5C-1C39-03E69FD781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0303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7">
          <p15:clr>
            <a:srgbClr val="FBAE40"/>
          </p15:clr>
        </p15:guide>
        <p15:guide id="2" pos="4702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91EF0-08DC-4269-8EED-1DE56B0A557D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3416EC-7E40-7CFF-EA26-6911FBA8127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43D1EF-B284-B917-3F03-81D80C38D0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18">
            <a:extLst>
              <a:ext uri="{FF2B5EF4-FFF2-40B4-BE49-F238E27FC236}">
                <a16:creationId xmlns:a16="http://schemas.microsoft.com/office/drawing/2014/main" id="{B419C058-4276-671E-1705-5964106A0F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75920" y="12681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B32E585C-AF5B-AD75-1ABD-E34D53C9A9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24091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1E527ACC-54D0-C62A-7291-E838005256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72264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70510E85-810C-3EE9-2708-B84121810A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020300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3C14E04-E3A4-1E02-99B5-B3A7B4CBD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75920" y="278030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1F21F14C-FF17-A23D-FFB7-1188AE566A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24091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55E5DEC-71AC-FAC0-3D08-6CC332AEFE9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72264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42C85FBD-AA9B-9B63-323F-BCEDC852283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20300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448A89C6-E95D-D3E3-1A52-BB69D29BC18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7592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id="{19D1383F-900C-C34D-760A-9E166A7B501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24091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F81C2E8-CC8A-E1F0-F1B2-8AFEA12170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72264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9E759721-E738-99B5-8DB2-E0BF478E78A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02030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69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4226">
          <p15:clr>
            <a:srgbClr val="FBAE40"/>
          </p15:clr>
        </p15:guide>
        <p15:guide id="6" pos="4362">
          <p15:clr>
            <a:srgbClr val="FBAE40"/>
          </p15:clr>
        </p15:guide>
        <p15:guide id="7" pos="5201">
          <p15:clr>
            <a:srgbClr val="FBAE40"/>
          </p15:clr>
        </p15:guide>
        <p15:guide id="8" pos="5337">
          <p15:clr>
            <a:srgbClr val="FBAE40"/>
          </p15:clr>
        </p15:guide>
        <p15:guide id="9" pos="6176">
          <p15:clr>
            <a:srgbClr val="FBAE40"/>
          </p15:clr>
        </p15:guide>
        <p15:guide id="10" pos="6312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1616">
          <p15:clr>
            <a:srgbClr val="FBAE40"/>
          </p15:clr>
        </p15:guide>
        <p15:guide id="13" orient="horz" pos="1752">
          <p15:clr>
            <a:srgbClr val="FBAE40"/>
          </p15:clr>
        </p15:guide>
        <p15:guide id="14" orient="horz" pos="2568">
          <p15:clr>
            <a:srgbClr val="FBAE40"/>
          </p15:clr>
        </p15:guide>
        <p15:guide id="15" orient="horz" pos="270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7BFC-A64B-4E8E-B2C7-9304F7A4227B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10D323-1578-356A-335B-C9FFF737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110" y="1412875"/>
            <a:ext cx="3419474" cy="6119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8697CFA-0731-1E67-27DB-44447FAC58C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33109" y="2024063"/>
            <a:ext cx="3419475" cy="388937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To change text level: Alt + Shift + Right/Left arrow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DF395CA-FFC8-AC5C-1C39-03E69FD781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33109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A2E45C6A-80D3-0500-347E-49CF43C733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9416" y="12681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FB95CAAA-734E-C569-29AB-C05898F0F6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87587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9FE8B279-E19A-7F3F-68A5-D92B1831CE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35760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DF764A1C-EAC7-5A68-E5AA-DE7B3EE9AB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83796" y="126813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007D329-1E7E-9189-22B3-C7CEE99277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9416" y="278030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EDA6B52E-574A-7847-CF8C-8F7589F888E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87587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B4FCFF1F-F0E1-F02E-8D7B-D196F37A50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35760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3D3C8A79-07E8-90C6-256F-3A13539911C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83796" y="278030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4EDE0F6A-8662-0F6F-96BD-07EDC073FCE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9416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8">
            <a:extLst>
              <a:ext uri="{FF2B5EF4-FFF2-40B4-BE49-F238E27FC236}">
                <a16:creationId xmlns:a16="http://schemas.microsoft.com/office/drawing/2014/main" id="{224CB16E-3862-B861-148E-D91FAA842EE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387587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42DC9E-FB9A-D8CC-D180-1227D4B263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35760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11C4C8BF-5582-6B3A-FE47-DF9B90A8B6A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483796" y="4292475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16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7">
          <p15:clr>
            <a:srgbClr val="FBAE40"/>
          </p15:clr>
        </p15:guide>
        <p15:guide id="3" pos="1368">
          <p15:clr>
            <a:srgbClr val="FBAE40"/>
          </p15:clr>
        </p15:guide>
        <p15:guide id="4" pos="1504">
          <p15:clr>
            <a:srgbClr val="FBAE40"/>
          </p15:clr>
        </p15:guide>
        <p15:guide id="5" pos="2343">
          <p15:clr>
            <a:srgbClr val="FBAE40"/>
          </p15:clr>
        </p15:guide>
        <p15:guide id="6" pos="2479">
          <p15:clr>
            <a:srgbClr val="FBAE40"/>
          </p15:clr>
        </p15:guide>
        <p15:guide id="7" pos="3318">
          <p15:clr>
            <a:srgbClr val="FBAE40"/>
          </p15:clr>
        </p15:guide>
        <p15:guide id="8" pos="3454">
          <p15:clr>
            <a:srgbClr val="FBAE40"/>
          </p15:clr>
        </p15:guide>
        <p15:guide id="9" pos="4294">
          <p15:clr>
            <a:srgbClr val="FBAE40"/>
          </p15:clr>
        </p15:guide>
        <p15:guide id="10" orient="horz" pos="1616">
          <p15:clr>
            <a:srgbClr val="FBAE40"/>
          </p15:clr>
        </p15:guide>
        <p15:guide id="11" orient="horz" pos="1752">
          <p15:clr>
            <a:srgbClr val="FBAE40"/>
          </p15:clr>
        </p15:guide>
        <p15:guide id="12" orient="horz" pos="2568">
          <p15:clr>
            <a:srgbClr val="FBAE40"/>
          </p15:clr>
        </p15:guide>
        <p15:guide id="13" orient="horz" pos="2704">
          <p15:clr>
            <a:srgbClr val="FBAE40"/>
          </p15:clr>
        </p15:guide>
        <p15:guide id="14" orient="horz" pos="216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Row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B04BC-1A33-F3D4-912D-8E4A06E7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597CE-A975-AC45-8A1C-6604EA05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176DD-B81A-430F-B608-3ABF9D9A29A7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E3750-7BB8-269C-F820-45AFED9E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63886-7828-BF03-6FFC-59A6B015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3E6DFB3-33F9-867C-CDBD-46FCEAF57F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052513"/>
            <a:ext cx="3419475" cy="360362"/>
          </a:xfrm>
        </p:spPr>
        <p:txBody>
          <a:bodyPr anchor="b"/>
          <a:lstStyle>
            <a:lvl1pPr>
              <a:defRPr sz="1200" cap="all" baseline="0"/>
            </a:lvl1pPr>
            <a:lvl2pPr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C07372C5-A391-44BE-F612-3E19488AF0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9416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DEA30FCA-4894-979F-4E6A-A5FABB4C06B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387587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BE1F20FE-CB5D-593D-7105-699711648C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35760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1A3E100E-19CA-3B9E-A226-21067F4109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83796" y="2240869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EC636691-0823-EF5F-69D3-CA04F39497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9416" y="375303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BDE7A3C8-273A-AC6C-4149-71A559F517C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87587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6924D613-DC08-4520-61AD-FC4AC4382E9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35760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71C1B738-B6F2-B4B9-81A3-8B5AB5EDEAB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483796" y="3753037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026E4877-C638-2640-10BA-301EDAF0654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32104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9D94D186-FA56-091F-76D0-AFC7608CB82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580277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8C4D0222-3E60-BFAF-84AC-A6FE624E723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128313" y="2240868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1566FF73-7578-634F-49FC-4C8FF8995E1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32104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F62FD620-B215-FDD5-1B2A-1CB0DF2807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580277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F4061F29-28C0-E280-02E4-F42784FE572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128313" y="3753036"/>
            <a:ext cx="1332284" cy="1296765"/>
          </a:xfrm>
          <a:prstGeom prst="roundRect">
            <a:avLst>
              <a:gd name="adj" fmla="val 12935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93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2">
          <p15:clr>
            <a:srgbClr val="FBAE40"/>
          </p15:clr>
        </p15:guide>
        <p15:guide id="2" orient="horz" pos="3181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236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6A96-AA49-489F-A454-F0E6C3A35BAE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0" tIns="0" rIns="0" bIns="0" rtlCol="0" anchor="ctr"/>
          <a:lstStyle>
            <a:lvl1pPr>
              <a:defRPr lang="en-GB" smtClean="0"/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0767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788" y="3681414"/>
            <a:ext cx="3203576" cy="1576386"/>
          </a:xfrm>
        </p:spPr>
        <p:txBody>
          <a:bodyPr tIns="46800"/>
          <a:lstStyle>
            <a:lvl1pPr marL="0" indent="0" algn="l">
              <a:buNone/>
              <a:defRPr sz="1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E5FD-D33E-4269-A0A1-887E6DFFA245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82C2E0-FD5A-326E-A7E0-A6CD7E4E7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35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6">
          <p15:clr>
            <a:srgbClr val="FBAE40"/>
          </p15:clr>
        </p15:guide>
        <p15:guide id="2" orient="horz" pos="1026">
          <p15:clr>
            <a:srgbClr val="FBAE40"/>
          </p15:clr>
        </p15:guide>
        <p15:guide id="3" orient="horz" pos="1457">
          <p15:clr>
            <a:srgbClr val="FBAE40"/>
          </p15:clr>
        </p15:guide>
        <p15:guide id="4" orient="horz" pos="2319">
          <p15:clr>
            <a:srgbClr val="FBAE40"/>
          </p15:clr>
        </p15:guide>
        <p15:guide id="5" pos="254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(Hero Dark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312988"/>
            <a:ext cx="6408737" cy="1368425"/>
          </a:xfrm>
        </p:spPr>
        <p:txBody>
          <a:bodyPr tIns="46800" anchor="t"/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E77F-D2E8-4546-825C-9B00975D067E}" type="datetime1">
              <a:rPr lang="en-GB" smtClean="0"/>
              <a:t>26/11/2024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 i="0">
                <a:ln>
                  <a:noFill/>
                </a:ln>
                <a:noFill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B6A07D-F786-34DA-E6D8-964ECF123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1628775"/>
            <a:ext cx="6408737" cy="684213"/>
          </a:xfrm>
          <a:prstGeom prst="rect">
            <a:avLst/>
          </a:prstGeom>
        </p:spPr>
        <p:txBody>
          <a:bodyPr bIns="46800" anchor="b"/>
          <a:lstStyle>
            <a:lvl1pPr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E56EF7D-88E4-2516-5D44-9D84509ABF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571CD83-24EF-7305-AF5A-D18AD04AA1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3681413"/>
            <a:ext cx="3203575" cy="1584325"/>
          </a:xfrm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917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 Storage Layout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2840FC9-B0E8-CE50-04A9-75DF04EBB87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8201" y="6148389"/>
            <a:ext cx="1676399" cy="335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5AEDE0-E8FE-8D76-D686-9695FF6B71F1}"/>
              </a:ext>
            </a:extLst>
          </p:cNvPr>
          <p:cNvSpPr/>
          <p:nvPr userDrawn="1"/>
        </p:nvSpPr>
        <p:spPr>
          <a:xfrm>
            <a:off x="-2472952" y="5913276"/>
            <a:ext cx="2340260" cy="944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100" dirty="0"/>
              <a:t>To insert the correct logo: &gt; UpSlide Library &gt; Logos &gt; Right click on the logo &gt; Select ‘Insert in Master’</a:t>
            </a:r>
          </a:p>
        </p:txBody>
      </p:sp>
      <p:sp>
        <p:nvSpPr>
          <p:cNvPr id="17" name="Plot Area">
            <a:extLst>
              <a:ext uri="{FF2B5EF4-FFF2-40B4-BE49-F238E27FC236}">
                <a16:creationId xmlns:a16="http://schemas.microsoft.com/office/drawing/2014/main" id="{73A10293-8ECD-4023-AA8A-D89BE8F481FE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>
            <a:off x="838201" y="2019300"/>
            <a:ext cx="6265912" cy="389890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1000" cap="all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Workspace (DO NOT DELETE): this shape delimits the vertical space where UpSlide will draw the Agenda.</a:t>
            </a:r>
          </a:p>
        </p:txBody>
      </p:sp>
      <p:sp>
        <p:nvSpPr>
          <p:cNvPr id="25" name="Slide Page Box">
            <a:extLst>
              <a:ext uri="{FF2B5EF4-FFF2-40B4-BE49-F238E27FC236}">
                <a16:creationId xmlns:a16="http://schemas.microsoft.com/office/drawing/2014/main" id="{FFD1721C-424C-4885-B4AB-22A8C3A1D2B5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7104112" y="3028955"/>
            <a:ext cx="0" cy="28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200" b="0" i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</a:t>
            </a:r>
            <a:endParaRPr lang="en-GB" sz="1200" b="0" i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Slide Title Box">
            <a:hlinkClick r:id="" action="ppaction://noaction"/>
            <a:extLst>
              <a:ext uri="{FF2B5EF4-FFF2-40B4-BE49-F238E27FC236}">
                <a16:creationId xmlns:a16="http://schemas.microsoft.com/office/drawing/2014/main" id="{18E8BD9E-DBE5-4D4A-8544-9A8133E934BA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1343473" y="3028956"/>
            <a:ext cx="5220579" cy="47215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Slide Title (DO NOT DELETE)</a:t>
            </a:r>
            <a:endParaRPr lang="fr-FR" sz="1200" b="0" i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Subsection Title Box">
            <a:hlinkClick r:id="" action="ppaction://noaction"/>
            <a:extLst>
              <a:ext uri="{FF2B5EF4-FFF2-40B4-BE49-F238E27FC236}">
                <a16:creationId xmlns:a16="http://schemas.microsoft.com/office/drawing/2014/main" id="{4C086C46-F893-4DA3-A21F-0A71CFF0442C}"/>
              </a:ext>
            </a:extLst>
          </p:cNvPr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1343473" y="2528900"/>
            <a:ext cx="5220579" cy="47215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Subsection Title (DO NOT DELETE)</a:t>
            </a:r>
            <a:endParaRPr lang="fr-FR" sz="14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Subsection Page Box">
            <a:hlinkClick r:id="" action="ppaction://noaction"/>
            <a:extLst>
              <a:ext uri="{FF2B5EF4-FFF2-40B4-BE49-F238E27FC236}">
                <a16:creationId xmlns:a16="http://schemas.microsoft.com/office/drawing/2014/main" id="{F09B9DA0-533C-4293-996C-3E63ECF00DB0}"/>
              </a:ext>
            </a:extLst>
          </p:cNvPr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7104112" y="2528901"/>
            <a:ext cx="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Subsection Index Box">
            <a:hlinkClick r:id="" action="ppaction://noaction"/>
            <a:extLst>
              <a:ext uri="{FF2B5EF4-FFF2-40B4-BE49-F238E27FC236}">
                <a16:creationId xmlns:a16="http://schemas.microsoft.com/office/drawing/2014/main" id="{51F04C58-750F-410F-AD8B-B5061B06CBE8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 bwMode="auto">
          <a:xfrm>
            <a:off x="838199" y="2528901"/>
            <a:ext cx="0" cy="288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60000"/>
              <a:buFont typeface="Garamond" pitchFamily="18" charset="0"/>
            </a:pPr>
            <a:r>
              <a:rPr lang="fr-FR" sz="14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23" name="Section Page Box">
            <a:extLst>
              <a:ext uri="{FF2B5EF4-FFF2-40B4-BE49-F238E27FC236}">
                <a16:creationId xmlns:a16="http://schemas.microsoft.com/office/drawing/2014/main" id="{E9EF7E3E-2217-4C1A-BE64-BAE6B39BEA40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7104112" y="1999455"/>
            <a:ext cx="0" cy="288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</a:t>
            </a:r>
            <a:endParaRPr lang="en-GB" sz="14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Section Title Box">
            <a:extLst>
              <a:ext uri="{FF2B5EF4-FFF2-40B4-BE49-F238E27FC236}">
                <a16:creationId xmlns:a16="http://schemas.microsoft.com/office/drawing/2014/main" id="{18BDB993-8955-4DCC-A2B2-E258988EE007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1343473" y="2020741"/>
            <a:ext cx="5220579" cy="3281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1400" b="0" cap="all" baseline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Section Title (DO NOT DELETE)</a:t>
            </a:r>
          </a:p>
        </p:txBody>
      </p:sp>
      <p:sp>
        <p:nvSpPr>
          <p:cNvPr id="27" name="Section Index Box">
            <a:extLst>
              <a:ext uri="{FF2B5EF4-FFF2-40B4-BE49-F238E27FC236}">
                <a16:creationId xmlns:a16="http://schemas.microsoft.com/office/drawing/2014/main" id="{F704B190-216E-4C27-8F41-A5FDAA407FEC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838199" y="2020741"/>
            <a:ext cx="0" cy="2880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 anchorCtr="0">
            <a:noAutofit/>
          </a:bodyPr>
          <a:lstStyle/>
          <a:p>
            <a:pPr algn="l"/>
            <a:r>
              <a:rPr lang="en-US" sz="1400" b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  <a:endParaRPr lang="en-GB" sz="1400" b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02DFC-4CF1-4A58-FC4D-C23B8D6C6C6C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073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8113EE-3D27-EF6C-B022-DD46892669A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38201" y="681037"/>
            <a:ext cx="2476500" cy="495626"/>
          </a:xfrm>
          <a:prstGeom prst="rect">
            <a:avLst/>
          </a:prstGeom>
        </p:spPr>
      </p:pic>
      <p:sp>
        <p:nvSpPr>
          <p:cNvPr id="12" name="Plot Area">
            <a:extLst>
              <a:ext uri="{FF2B5EF4-FFF2-40B4-BE49-F238E27FC236}">
                <a16:creationId xmlns:a16="http://schemas.microsoft.com/office/drawing/2014/main" id="{89B558BF-B25E-47E4-BFDB-942A9B471A77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>
            <a:off x="838200" y="2311400"/>
            <a:ext cx="6413499" cy="137160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r>
              <a:rPr lang="en-GB" sz="600" cap="all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Workspace (DO NOT DELETE): this shape delimits the vertical space where UpSlide will draw the Agenda.</a:t>
            </a:r>
          </a:p>
        </p:txBody>
      </p:sp>
      <p:sp>
        <p:nvSpPr>
          <p:cNvPr id="14" name="Slide Page Box">
            <a:extLst>
              <a:ext uri="{FF2B5EF4-FFF2-40B4-BE49-F238E27FC236}">
                <a16:creationId xmlns:a16="http://schemas.microsoft.com/office/drawing/2014/main" id="{C643A264-BB23-498A-8BAB-D00ACEF42453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10649432" y="4401130"/>
            <a:ext cx="0" cy="216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2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2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lide Title Box">
            <a:hlinkClick r:id="" action="ppaction://noaction"/>
            <a:extLst>
              <a:ext uri="{FF2B5EF4-FFF2-40B4-BE49-F238E27FC236}">
                <a16:creationId xmlns:a16="http://schemas.microsoft.com/office/drawing/2014/main" id="{7E0FAB53-6797-4B79-8B1A-557A0011DDC1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838201" y="4401132"/>
            <a:ext cx="6413500" cy="216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12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Title (DO NOT DELETE)</a:t>
            </a:r>
            <a:endParaRPr lang="fr-FR" sz="12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section Title Box">
            <a:hlinkClick r:id="" action="ppaction://noaction"/>
            <a:extLst>
              <a:ext uri="{FF2B5EF4-FFF2-40B4-BE49-F238E27FC236}">
                <a16:creationId xmlns:a16="http://schemas.microsoft.com/office/drawing/2014/main" id="{EEA25597-8858-4D5A-8E8F-E9245A7457C8}"/>
              </a:ext>
            </a:extLst>
          </p:cNvPr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838201" y="3901076"/>
            <a:ext cx="6413500" cy="216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Subsection Title (DO NOT DELETE)</a:t>
            </a:r>
            <a:endParaRPr lang="fr-F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ubsection Page Box">
            <a:hlinkClick r:id="" action="ppaction://noaction"/>
            <a:extLst>
              <a:ext uri="{FF2B5EF4-FFF2-40B4-BE49-F238E27FC236}">
                <a16:creationId xmlns:a16="http://schemas.microsoft.com/office/drawing/2014/main" id="{460C00C9-8A5D-421A-8C0F-090EA6EDAACC}"/>
              </a:ext>
            </a:extLst>
          </p:cNvPr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10649432" y="3901076"/>
            <a:ext cx="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Subsection Index Box">
            <a:hlinkClick r:id="" action="ppaction://noaction"/>
            <a:extLst>
              <a:ext uri="{FF2B5EF4-FFF2-40B4-BE49-F238E27FC236}">
                <a16:creationId xmlns:a16="http://schemas.microsoft.com/office/drawing/2014/main" id="{9EA541A5-AB46-4690-9609-6B4E68C365F5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 bwMode="auto">
          <a:xfrm>
            <a:off x="839416" y="3901076"/>
            <a:ext cx="0" cy="216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60000"/>
              <a:buFont typeface="Garamond" pitchFamily="18" charset="0"/>
            </a:pPr>
            <a:r>
              <a:rPr lang="fr-FR" sz="1400" b="1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28" name="Section Page Box">
            <a:extLst>
              <a:ext uri="{FF2B5EF4-FFF2-40B4-BE49-F238E27FC236}">
                <a16:creationId xmlns:a16="http://schemas.microsoft.com/office/drawing/2014/main" id="{CA315595-3B03-412F-8285-D31A0D52090E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10649432" y="2311400"/>
            <a:ext cx="0" cy="1371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00" b="1" dirty="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GB" sz="100" b="1" dirty="0">
              <a:ln>
                <a:noFill/>
              </a:ln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ection Title Box">
            <a:extLst>
              <a:ext uri="{FF2B5EF4-FFF2-40B4-BE49-F238E27FC236}">
                <a16:creationId xmlns:a16="http://schemas.microsoft.com/office/drawing/2014/main" id="{25D7D304-892D-41C7-A69B-C0807E92661E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838201" y="2311400"/>
            <a:ext cx="6413500" cy="1371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Section Title (DO NOT DELETE)</a:t>
            </a:r>
          </a:p>
        </p:txBody>
      </p:sp>
      <p:sp>
        <p:nvSpPr>
          <p:cNvPr id="30" name="Section Index Box">
            <a:extLst>
              <a:ext uri="{FF2B5EF4-FFF2-40B4-BE49-F238E27FC236}">
                <a16:creationId xmlns:a16="http://schemas.microsoft.com/office/drawing/2014/main" id="{F8BD24EF-2C53-4460-8E5C-AF3FBB0E73DB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839416" y="2311400"/>
            <a:ext cx="0" cy="13716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 anchorCtr="0">
            <a:noAutofit/>
          </a:bodyPr>
          <a:lstStyle/>
          <a:p>
            <a:pPr algn="r"/>
            <a:r>
              <a:rPr lang="en-US" sz="1800" b="1" dirty="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800" b="1" dirty="0">
              <a:ln>
                <a:noFill/>
              </a:ln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3EC782-9D53-7C21-41F7-0DAC84BB2FB4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019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8">
          <p15:clr>
            <a:srgbClr val="FBAE40"/>
          </p15:clr>
        </p15:guide>
        <p15:guide id="2" orient="horz" pos="1024">
          <p15:clr>
            <a:srgbClr val="FBAE40"/>
          </p15:clr>
        </p15:guide>
        <p15:guide id="3" orient="horz" pos="1456">
          <p15:clr>
            <a:srgbClr val="FBAE40"/>
          </p15:clr>
        </p15:guide>
        <p15:guide id="4" orient="horz" pos="2320">
          <p15:clr>
            <a:srgbClr val="FBAE40"/>
          </p15:clr>
        </p15:guide>
        <p15:guide id="5" pos="254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ot Area">
            <a:extLst>
              <a:ext uri="{FF2B5EF4-FFF2-40B4-BE49-F238E27FC236}">
                <a16:creationId xmlns:a16="http://schemas.microsoft.com/office/drawing/2014/main" id="{7A95D33B-E165-4202-A4C1-FA77D8C342B4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>
            <a:off x="593964" y="1341438"/>
            <a:ext cx="10783121" cy="4895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8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Workspace (do not delete)</a:t>
            </a:r>
            <a:endParaRPr lang="en-GB" sz="2800" cap="all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lide Page Box">
            <a:extLst>
              <a:ext uri="{FF2B5EF4-FFF2-40B4-BE49-F238E27FC236}">
                <a16:creationId xmlns:a16="http://schemas.microsoft.com/office/drawing/2014/main" id="{B3C0DA66-91DA-49F0-9093-D47F02484E82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1024669" y="2266948"/>
            <a:ext cx="344763" cy="216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2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Title Box">
            <a:hlinkClick r:id="" action="ppaction://noaction"/>
            <a:extLst>
              <a:ext uri="{FF2B5EF4-FFF2-40B4-BE49-F238E27FC236}">
                <a16:creationId xmlns:a16="http://schemas.microsoft.com/office/drawing/2014/main" id="{AEC30E46-B9DE-4E9E-9254-E61DD9DAD08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2159562" y="2266950"/>
            <a:ext cx="8258337" cy="216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1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fr-FR" sz="12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fr-FR" sz="12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section Title Box">
            <a:hlinkClick r:id="" action="ppaction://noaction"/>
            <a:extLst>
              <a:ext uri="{FF2B5EF4-FFF2-40B4-BE49-F238E27FC236}">
                <a16:creationId xmlns:a16="http://schemas.microsoft.com/office/drawing/2014/main" id="{4BF26BBD-2029-4EAB-A3DC-5B5614BC7EC1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159563" y="1766894"/>
            <a:ext cx="8258336" cy="216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Subsection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fr-F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ubsection Page Box">
            <a:hlinkClick r:id="" action="ppaction://noaction"/>
            <a:extLst>
              <a:ext uri="{FF2B5EF4-FFF2-40B4-BE49-F238E27FC236}">
                <a16:creationId xmlns:a16="http://schemas.microsoft.com/office/drawing/2014/main" id="{84BEDEAE-F90D-425B-8770-D9A7F81D8CA4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649432" y="1766894"/>
            <a:ext cx="720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Subsection Index Box">
            <a:hlinkClick r:id="" action="ppaction://noaction"/>
            <a:extLst>
              <a:ext uri="{FF2B5EF4-FFF2-40B4-BE49-F238E27FC236}">
                <a16:creationId xmlns:a16="http://schemas.microsoft.com/office/drawing/2014/main" id="{9F5595BE-961C-4342-AA03-E1E62E2E0C20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auto">
          <a:xfrm>
            <a:off x="1313963" y="1766894"/>
            <a:ext cx="625696" cy="216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60000"/>
              <a:buFont typeface="Garamond" pitchFamily="18" charset="0"/>
            </a:pPr>
            <a:r>
              <a:rPr lang="fr-FR" sz="14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1.1</a:t>
            </a:r>
          </a:p>
        </p:txBody>
      </p:sp>
      <p:sp>
        <p:nvSpPr>
          <p:cNvPr id="28" name="Section Page Box">
            <a:extLst>
              <a:ext uri="{FF2B5EF4-FFF2-40B4-BE49-F238E27FC236}">
                <a16:creationId xmlns:a16="http://schemas.microsoft.com/office/drawing/2014/main" id="{215ABE46-8FF6-4483-B60C-327F18A896F9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649432" y="1341437"/>
            <a:ext cx="720000" cy="288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ection Title Box">
            <a:extLst>
              <a:ext uri="{FF2B5EF4-FFF2-40B4-BE49-F238E27FC236}">
                <a16:creationId xmlns:a16="http://schemas.microsoft.com/office/drawing/2014/main" id="{101C34E6-2610-42D5-A7E1-02CD18D6207D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1600198" y="1362723"/>
            <a:ext cx="8817703" cy="28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ection Index Box">
            <a:extLst>
              <a:ext uri="{FF2B5EF4-FFF2-40B4-BE49-F238E27FC236}">
                <a16:creationId xmlns:a16="http://schemas.microsoft.com/office/drawing/2014/main" id="{D5786366-B41E-477D-8973-D8B012711EB5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593963" y="1362723"/>
            <a:ext cx="720000" cy="2880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 anchorCtr="0">
            <a:noAutofit/>
          </a:bodyPr>
          <a:lstStyle/>
          <a:p>
            <a:pPr algn="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0052FF-6AAE-498D-0B9C-3A03FB828DF7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4194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5B67E-9EEA-8D80-4066-D0804B633D3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0524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pSlide Breadcrumb (Disabl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D903495-6C86-3022-0081-BC19AA1CD8F3}"/>
              </a:ext>
            </a:extLst>
          </p:cNvPr>
          <p:cNvGrpSpPr/>
          <p:nvPr userDrawn="1"/>
        </p:nvGrpSpPr>
        <p:grpSpPr>
          <a:xfrm>
            <a:off x="594513" y="635732"/>
            <a:ext cx="3386667" cy="1442998"/>
            <a:chOff x="504151" y="381000"/>
            <a:chExt cx="2540000" cy="1442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BCB104-436F-BBBB-1B5A-9A77C4729922}"/>
                </a:ext>
              </a:extLst>
            </p:cNvPr>
            <p:cNvSpPr txBox="1"/>
            <p:nvPr userDrawn="1"/>
          </p:nvSpPr>
          <p:spPr>
            <a:xfrm>
              <a:off x="504151" y="1270000"/>
              <a:ext cx="2540000" cy="553998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en-US" sz="1000" dirty="0"/>
                <a:t>Edit alt text on the non-current shape for display options.</a:t>
              </a:r>
            </a:p>
            <a:p>
              <a:r>
                <a:rPr lang="en-US" sz="1000" b="1" dirty="0"/>
                <a:t>See </a:t>
              </a:r>
              <a:r>
                <a:rPr lang="en-US" sz="1000" b="1" dirty="0">
                  <a:hlinkClick r:id="rId3"/>
                </a:rPr>
                <a:t>here</a:t>
              </a:r>
              <a:r>
                <a:rPr lang="en-US" sz="1000" b="1" dirty="0"/>
                <a:t> for the options you can apply and other instructions to build a breadcrumb using UpSlide.</a:t>
              </a:r>
              <a:endParaRPr lang="en-SG" sz="1000" b="1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14FABF3-A81A-B657-347B-ABB76BC17C88}"/>
                </a:ext>
              </a:extLst>
            </p:cNvPr>
            <p:cNvCxnSpPr/>
            <p:nvPr userDrawn="1"/>
          </p:nvCxnSpPr>
          <p:spPr>
            <a:xfrm>
              <a:off x="1016000" y="381000"/>
              <a:ext cx="0" cy="889000"/>
            </a:xfrm>
            <a:prstGeom prst="straightConnector1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E2276E-BAF0-8822-85B6-33257E82603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570367" y="510391"/>
            <a:ext cx="2169075" cy="5293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3621396-E21E-E97B-A4FB-5B24DE8A2BBE}"/>
              </a:ext>
            </a:extLst>
          </p:cNvPr>
          <p:cNvGrpSpPr/>
          <p:nvPr userDrawn="1"/>
        </p:nvGrpSpPr>
        <p:grpSpPr>
          <a:xfrm>
            <a:off x="135972" y="508732"/>
            <a:ext cx="1235443" cy="807998"/>
            <a:chOff x="0" y="254000"/>
            <a:chExt cx="926582" cy="8079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DBB9B2-958C-C761-A6C9-F3E39FB91B54}"/>
                </a:ext>
              </a:extLst>
            </p:cNvPr>
            <p:cNvSpPr txBox="1"/>
            <p:nvPr userDrawn="1"/>
          </p:nvSpPr>
          <p:spPr>
            <a:xfrm>
              <a:off x="0" y="508000"/>
              <a:ext cx="926582" cy="5539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SG" sz="1000" dirty="0"/>
                <a:t>First shape </a:t>
              </a:r>
              <a:br>
                <a:rPr lang="en-SG" sz="1000" dirty="0"/>
              </a:br>
              <a:r>
                <a:rPr lang="en-SG" sz="1000" dirty="0"/>
                <a:t>left margin from page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480E05F-680C-18A3-F47E-C4B960161569}"/>
                </a:ext>
              </a:extLst>
            </p:cNvPr>
            <p:cNvCxnSpPr/>
            <p:nvPr userDrawn="1"/>
          </p:nvCxnSpPr>
          <p:spPr>
            <a:xfrm>
              <a:off x="190500" y="254000"/>
              <a:ext cx="0" cy="254000"/>
            </a:xfrm>
            <a:prstGeom prst="straightConnector1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12671E-C5B9-A999-AE7E-34F73535CEF7}"/>
              </a:ext>
            </a:extLst>
          </p:cNvPr>
          <p:cNvSpPr txBox="1"/>
          <p:nvPr userDrawn="1"/>
        </p:nvSpPr>
        <p:spPr>
          <a:xfrm>
            <a:off x="3739442" y="1016732"/>
            <a:ext cx="1693333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SG" sz="1000" dirty="0"/>
              <a:t>Margin between shapes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ADA74A-9AA4-63B4-2034-FDADCC5E24A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9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slideLayout" Target="../slideLayouts/slideLayout92.xml"/><Relationship Id="rId7" Type="http://schemas.openxmlformats.org/officeDocument/2006/relationships/tags" Target="../tags/tag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theme" Target="../theme/theme11.xml"/><Relationship Id="rId11" Type="http://schemas.openxmlformats.org/officeDocument/2006/relationships/image" Target="../media/image20.svg"/><Relationship Id="rId5" Type="http://schemas.openxmlformats.org/officeDocument/2006/relationships/slideLayout" Target="../slideLayouts/slideLayout94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6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F576340-8D0B-41D5-9CA6-334D1ED9EE85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050" smtClean="0">
                <a:solidFill>
                  <a:schemeClr val="tx1">
                    <a:alpha val="50000"/>
                  </a:schemeClr>
                </a:solidFill>
                <a:latin typeface="F37 Neuro" pitchFamily="2" charset="77"/>
              </a:defRPr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132144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024063"/>
            <a:ext cx="10512425" cy="3889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>
              <a:spcBef>
                <a:spcPts val="600"/>
              </a:spcBef>
            </a:pPr>
            <a:r>
              <a:rPr lang="en-US" dirty="0"/>
              <a:t>Fourth text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Fifth text level</a:t>
            </a:r>
          </a:p>
          <a:p>
            <a:pPr lvl="5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Sixth text level</a:t>
            </a:r>
          </a:p>
          <a:p>
            <a:pPr lvl="6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Seventh text level</a:t>
            </a:r>
          </a:p>
          <a:p>
            <a:pPr lvl="7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Eighth text level</a:t>
            </a:r>
          </a:p>
          <a:p>
            <a:pPr lvl="8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Ninth text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8646DE-DCA1-442D-A488-3AA98EF1F026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050" smtClean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3B7B2E-6C60-1BDF-1548-CC0447D2FFD9}"/>
              </a:ext>
            </a:extLst>
          </p:cNvPr>
          <p:cNvGrpSpPr/>
          <p:nvPr userDrawn="1"/>
        </p:nvGrpSpPr>
        <p:grpSpPr>
          <a:xfrm>
            <a:off x="-2472952" y="937"/>
            <a:ext cx="2340260" cy="3176034"/>
            <a:chOff x="-2472952" y="5013175"/>
            <a:chExt cx="2340260" cy="116898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FB0668-612A-08EB-761F-60BBBFF1800B}"/>
                </a:ext>
              </a:extLst>
            </p:cNvPr>
            <p:cNvSpPr/>
            <p:nvPr userDrawn="1"/>
          </p:nvSpPr>
          <p:spPr>
            <a:xfrm>
              <a:off x="-2472952" y="5294090"/>
              <a:ext cx="2340260" cy="888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50" b="1" u="sng" cap="all" baseline="0" dirty="0">
                <a:solidFill>
                  <a:schemeClr val="tx1"/>
                </a:solidFill>
              </a:endParaRP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your slide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UpSlide Library 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</a:t>
              </a:r>
              <a:r>
                <a:rPr lang="en-GB" sz="1100" b="0" i="1" cap="none" baseline="0" dirty="0">
                  <a:solidFill>
                    <a:schemeClr val="tx1"/>
                  </a:solidFill>
                </a:rPr>
                <a:t>Gradient Backgrounds  </a:t>
              </a:r>
              <a:r>
                <a:rPr lang="en-GB" sz="1100" b="0" cap="none" baseline="0" dirty="0">
                  <a:solidFill>
                    <a:schemeClr val="tx1"/>
                  </a:solidFill>
                </a:rPr>
                <a:t>folder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Right click on the gradient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‘Insert and resize’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The gradient will be inserted into the background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79B634-0582-48CB-7B09-1C064857743B}"/>
                </a:ext>
              </a:extLst>
            </p:cNvPr>
            <p:cNvSpPr/>
            <p:nvPr userDrawn="1"/>
          </p:nvSpPr>
          <p:spPr>
            <a:xfrm>
              <a:off x="-2472952" y="5013175"/>
              <a:ext cx="2340260" cy="307618"/>
            </a:xfrm>
            <a:prstGeom prst="rect">
              <a:avLst/>
            </a:prstGeom>
            <a:gradFill flip="none" rotWithShape="1">
              <a:gsLst>
                <a:gs pos="32000">
                  <a:schemeClr val="accent3"/>
                </a:gs>
                <a:gs pos="74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cap="all" baseline="0" dirty="0">
                  <a:latin typeface="+mj-lt"/>
                </a:rPr>
                <a:t>To insert a Gradient Background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5B312E-717F-1E03-3FEA-50CFF3349CB2}"/>
              </a:ext>
            </a:extLst>
          </p:cNvPr>
          <p:cNvGrpSpPr/>
          <p:nvPr userDrawn="1"/>
        </p:nvGrpSpPr>
        <p:grpSpPr>
          <a:xfrm>
            <a:off x="-2472952" y="4617132"/>
            <a:ext cx="2340260" cy="2240868"/>
            <a:chOff x="-2472952" y="2672916"/>
            <a:chExt cx="2340260" cy="22408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C53989-101F-FF24-154F-016F261F796C}"/>
                </a:ext>
              </a:extLst>
            </p:cNvPr>
            <p:cNvSpPr/>
            <p:nvPr userDrawn="1"/>
          </p:nvSpPr>
          <p:spPr>
            <a:xfrm>
              <a:off x="-2472952" y="3248980"/>
              <a:ext cx="2340260" cy="1664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50" b="1" u="sng" cap="all" baseline="0" dirty="0">
                <a:solidFill>
                  <a:schemeClr val="tx1"/>
                </a:solidFill>
              </a:endParaRP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UpSlide Library 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Find the Logos folder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Right click on the logo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‘Insert/ remove from Master’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338EC6-5A7A-66AC-FA31-8618E8106CF7}"/>
                </a:ext>
              </a:extLst>
            </p:cNvPr>
            <p:cNvSpPr/>
            <p:nvPr userDrawn="1"/>
          </p:nvSpPr>
          <p:spPr>
            <a:xfrm>
              <a:off x="-2472952" y="2672916"/>
              <a:ext cx="2340260" cy="792088"/>
            </a:xfrm>
            <a:prstGeom prst="rect">
              <a:avLst/>
            </a:prstGeom>
            <a:gradFill flip="none" rotWithShape="1">
              <a:gsLst>
                <a:gs pos="32000">
                  <a:schemeClr val="accent3"/>
                </a:gs>
                <a:gs pos="74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cap="all" baseline="0" dirty="0">
                  <a:latin typeface="+mj-lt"/>
                </a:rPr>
                <a:t>To insert a new 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611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  <p:sldLayoutId id="2147484111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000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b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dirty="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cap="all" baseline="0" dirty="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cap="all" baseline="0" dirty="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dirty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89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1275">
          <p15:clr>
            <a:srgbClr val="F26B43"/>
          </p15:clr>
        </p15:guide>
        <p15:guide id="6" orient="horz" pos="3725">
          <p15:clr>
            <a:srgbClr val="F26B43"/>
          </p15:clr>
        </p15:guide>
        <p15:guide id="8" pos="2683">
          <p15:clr>
            <a:srgbClr val="F26B43"/>
          </p15:clr>
        </p15:guide>
        <p15:guide id="9" orient="horz" pos="66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B029897-1310-E79E-F7CD-656B4073FE45}"/>
              </a:ext>
            </a:extLst>
          </p:cNvPr>
          <p:cNvGrpSpPr/>
          <p:nvPr userDrawn="1"/>
        </p:nvGrpSpPr>
        <p:grpSpPr>
          <a:xfrm>
            <a:off x="851743" y="1816483"/>
            <a:ext cx="10488515" cy="3225034"/>
            <a:chOff x="638807" y="479804"/>
            <a:chExt cx="7866386" cy="3225034"/>
          </a:xfrm>
        </p:grpSpPr>
        <p:sp>
          <p:nvSpPr>
            <p:cNvPr id="9" name="Titre 3">
              <a:extLst>
                <a:ext uri="{FF2B5EF4-FFF2-40B4-BE49-F238E27FC236}">
                  <a16:creationId xmlns:a16="http://schemas.microsoft.com/office/drawing/2014/main" id="{D989D08B-F61E-3CD0-3846-1FE84FAE74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38807" y="2204864"/>
              <a:ext cx="7866386" cy="443198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defPPr>
                <a:defRPr lang="fr-FR"/>
              </a:defPPr>
              <a:lvl1pPr lvl="0" defTabSz="914400">
                <a:lnSpc>
                  <a:spcPct val="90000"/>
                </a:lnSpc>
                <a:spcBef>
                  <a:spcPct val="0"/>
                </a:spcBef>
                <a:buNone/>
                <a:def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3200" i="0" noProof="0" dirty="0">
                  <a:solidFill>
                    <a:srgbClr val="FF4747"/>
                  </a:solidFill>
                  <a:latin typeface="Inter Semi Bold" panose="02000703000000020004" pitchFamily="50" charset="0"/>
                  <a:ea typeface="Inter Semi Bold" panose="02000703000000020004" pitchFamily="50" charset="0"/>
                  <a:cs typeface="Inter Semi Bold" panose="02000703000000020004" pitchFamily="50" charset="0"/>
                </a:rPr>
                <a:t>Coming soon – customize your agenda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E35BBA9E-2255-9041-C269-D24C06BC8D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937" y="479804"/>
              <a:ext cx="1161129" cy="143702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BE6484-FFED-386C-9FBD-28A6ADE4E1BD}"/>
                </a:ext>
              </a:extLst>
            </p:cNvPr>
            <p:cNvSpPr txBox="1"/>
            <p:nvPr userDrawn="1"/>
          </p:nvSpPr>
          <p:spPr>
            <a:xfrm>
              <a:off x="638807" y="2996952"/>
              <a:ext cx="7866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Font typeface="+mj-lt"/>
                <a:buNone/>
              </a:pPr>
              <a:r>
                <a:rPr lang="en-US" sz="2000" b="0" i="0" dirty="0">
                  <a:solidFill>
                    <a:schemeClr val="bg1"/>
                  </a:solidFill>
                  <a:effectLst/>
                  <a:latin typeface="Inter" panose="020B05020300000000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For more information, please reach out to your designated UpSlide consultant/customer success manager</a:t>
              </a: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C196CD39-D72B-8C9A-D761-6BBE9476474E}"/>
              </a:ext>
            </a:extLst>
          </p:cNvPr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39416" y="6189846"/>
            <a:ext cx="1676018" cy="335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9FE85-D297-16EF-1519-1B177B11374B}"/>
              </a:ext>
            </a:extLst>
          </p:cNvPr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2"/>
          <a:srcRect/>
          <a:stretch/>
        </p:blipFill>
        <p:spPr>
          <a:xfrm>
            <a:off x="838202" y="6148389"/>
            <a:ext cx="1676396" cy="3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6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lang="en-US" sz="11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lang="en-US" sz="20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88" userDrawn="1">
          <p15:clr>
            <a:srgbClr val="F26B43"/>
          </p15:clr>
        </p15:guide>
        <p15:guide id="2" pos="528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orient="horz" pos="1272" userDrawn="1">
          <p15:clr>
            <a:srgbClr val="F26B43"/>
          </p15:clr>
        </p15:guide>
        <p15:guide id="5" orient="horz" pos="3728" userDrawn="1">
          <p15:clr>
            <a:srgbClr val="F26B43"/>
          </p15:clr>
        </p15:guide>
        <p15:guide id="6" pos="2680" userDrawn="1">
          <p15:clr>
            <a:srgbClr val="F26B43"/>
          </p15:clr>
        </p15:guide>
        <p15:guide id="7" orient="horz" pos="6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41B53A-F655-4D97-828E-E3F08C6BC522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363403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4128" r:id="rId8"/>
    <p:sldLayoutId id="214748412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bg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 userDrawn="1">
          <p15:clr>
            <a:srgbClr val="F26B43"/>
          </p15:clr>
        </p15:guide>
        <p15:guide id="5" orient="horz" pos="1457" userDrawn="1">
          <p15:clr>
            <a:srgbClr val="F26B43"/>
          </p15:clr>
        </p15:guide>
        <p15:guide id="6" orient="horz" pos="3317" userDrawn="1">
          <p15:clr>
            <a:srgbClr val="F26B43"/>
          </p15:clr>
        </p15:guide>
        <p15:guide id="8" pos="2547" userDrawn="1">
          <p15:clr>
            <a:srgbClr val="F26B43"/>
          </p15:clr>
        </p15:guide>
        <p15:guide id="9" orient="horz" pos="1026" userDrawn="1">
          <p15:clr>
            <a:srgbClr val="F26B43"/>
          </p15:clr>
        </p15:guide>
        <p15:guide id="10" pos="4566" userDrawn="1">
          <p15:clr>
            <a:srgbClr val="F26B43"/>
          </p15:clr>
        </p15:guide>
        <p15:guide id="11" orient="horz" pos="231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C8298-84E8-46D9-AC23-74C0FB26EE44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86538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43FA49-4FF9-42D8-91C3-F56A10E97251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4055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bg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C8298-84E8-46D9-AC23-74C0FB26EE44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282420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846898-9B3B-4D98-8489-A9129CC50774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108849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>
          <a:solidFill>
            <a:schemeClr val="bg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6C8298-84E8-46D9-AC23-74C0FB26EE44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105450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2312988"/>
            <a:ext cx="6408737" cy="1368425"/>
          </a:xfrm>
          <a:prstGeom prst="rect">
            <a:avLst/>
          </a:prstGeom>
        </p:spPr>
        <p:txBody>
          <a:bodyPr vert="horz" lIns="0" tIns="46800" rIns="0" bIns="0" rtlCol="0" anchor="t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19613E3-6170-4B77-BA54-6A12A413F3C6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fld id="{355F9927-066A-4E42-B902-7FE3DF2732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1BDE47-28A8-4A7D-0ABD-7A027EA6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81413"/>
            <a:ext cx="3203575" cy="1584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 change text level: Alt + Shift + Right/Left arrow</a:t>
            </a:r>
          </a:p>
          <a:p>
            <a:pPr lvl="1"/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/>
            <a:r>
              <a:rPr lang="en-US" dirty="0"/>
              <a:t>Fourth text level</a:t>
            </a:r>
          </a:p>
          <a:p>
            <a:pPr lvl="4"/>
            <a:r>
              <a:rPr lang="en-US" dirty="0"/>
              <a:t>Fifth text level</a:t>
            </a:r>
          </a:p>
        </p:txBody>
      </p:sp>
    </p:spTree>
    <p:extLst>
      <p:ext uri="{BB962C8B-B14F-4D97-AF65-F5344CB8AC3E}">
        <p14:creationId xmlns:p14="http://schemas.microsoft.com/office/powerpoint/2010/main" val="302646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b="0" kern="1200" dirty="0">
          <a:solidFill>
            <a:schemeClr val="bg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cap="all" baseline="0" dirty="0" smtClean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29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317">
          <p15:clr>
            <a:srgbClr val="F26B43"/>
          </p15:clr>
        </p15:guide>
        <p15:guide id="8" pos="2547">
          <p15:clr>
            <a:srgbClr val="F26B43"/>
          </p15:clr>
        </p15:guide>
        <p15:guide id="9" orient="horz" pos="1026">
          <p15:clr>
            <a:srgbClr val="F26B43"/>
          </p15:clr>
        </p15:guide>
        <p15:guide id="10" pos="4566">
          <p15:clr>
            <a:srgbClr val="F26B43"/>
          </p15:clr>
        </p15:guide>
        <p15:guide id="11" orient="horz" pos="231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9" y="1412875"/>
            <a:ext cx="3419474" cy="6119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024063"/>
            <a:ext cx="10512425" cy="3889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Second text level</a:t>
            </a:r>
          </a:p>
          <a:p>
            <a:pPr lvl="2"/>
            <a:r>
              <a:rPr lang="en-US" dirty="0"/>
              <a:t>Third text level</a:t>
            </a:r>
          </a:p>
          <a:p>
            <a:pPr lvl="3">
              <a:spcBef>
                <a:spcPts val="600"/>
              </a:spcBef>
            </a:pPr>
            <a:r>
              <a:rPr lang="en-US" dirty="0"/>
              <a:t>Fourth text level</a:t>
            </a:r>
          </a:p>
          <a:p>
            <a:pPr lvl="4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Fifth text level</a:t>
            </a:r>
          </a:p>
          <a:p>
            <a:pPr lvl="5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Sixth text level</a:t>
            </a:r>
          </a:p>
          <a:p>
            <a:pPr lvl="6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Seventh text level</a:t>
            </a:r>
          </a:p>
          <a:p>
            <a:pPr lvl="7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Eighth text level</a:t>
            </a:r>
          </a:p>
          <a:p>
            <a:pPr lvl="8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Ninth text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39FAF3-5141-4EBA-84F0-33FFE053267D}" type="datetime1">
              <a:rPr lang="en-GB" smtClean="0"/>
              <a:t>26/11/2024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" i="1">
                <a:ln>
                  <a:noFill/>
                </a:ln>
                <a:noFill/>
                <a:latin typeface="+mn-lt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050" smtClean="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pPr algn="r" defTabSz="914400"/>
            <a:fld id="{355F9927-066A-4E42-B902-7FE3DF2732F9}" type="slidenum">
              <a:rPr lang="en-GB" smtClean="0"/>
              <a:pPr algn="r" defTabSz="914400"/>
              <a:t>‹#›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416E54-2B0E-D820-813F-7546BE71E47F}"/>
              </a:ext>
            </a:extLst>
          </p:cNvPr>
          <p:cNvGrpSpPr/>
          <p:nvPr userDrawn="1"/>
        </p:nvGrpSpPr>
        <p:grpSpPr>
          <a:xfrm>
            <a:off x="-2472952" y="937"/>
            <a:ext cx="2340260" cy="3176034"/>
            <a:chOff x="-2472952" y="5013175"/>
            <a:chExt cx="2340260" cy="116898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99D46F-DA2B-B2F4-3BDF-4786C9F7AA66}"/>
                </a:ext>
              </a:extLst>
            </p:cNvPr>
            <p:cNvSpPr/>
            <p:nvPr userDrawn="1"/>
          </p:nvSpPr>
          <p:spPr>
            <a:xfrm>
              <a:off x="-2472952" y="5294090"/>
              <a:ext cx="2340260" cy="888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50" b="1" u="sng" cap="all" baseline="0" dirty="0">
                <a:solidFill>
                  <a:schemeClr val="tx1"/>
                </a:solidFill>
              </a:endParaRP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your slide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UpSlide Library 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</a:t>
              </a:r>
              <a:r>
                <a:rPr lang="en-GB" sz="1100" b="0" i="1" cap="none" baseline="0" dirty="0">
                  <a:solidFill>
                    <a:schemeClr val="tx1"/>
                  </a:solidFill>
                </a:rPr>
                <a:t>Gradient Backgrounds  </a:t>
              </a:r>
              <a:r>
                <a:rPr lang="en-GB" sz="1100" b="0" cap="none" baseline="0" dirty="0">
                  <a:solidFill>
                    <a:schemeClr val="tx1"/>
                  </a:solidFill>
                </a:rPr>
                <a:t>folder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Right click on the gradient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‘Insert and resize’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The gradient will be inserted into the background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713107-6BBD-41C9-00AF-96D9CB98DFA0}"/>
                </a:ext>
              </a:extLst>
            </p:cNvPr>
            <p:cNvSpPr/>
            <p:nvPr userDrawn="1"/>
          </p:nvSpPr>
          <p:spPr>
            <a:xfrm>
              <a:off x="-2472952" y="5013175"/>
              <a:ext cx="2340260" cy="307618"/>
            </a:xfrm>
            <a:prstGeom prst="rect">
              <a:avLst/>
            </a:prstGeom>
            <a:gradFill flip="none" rotWithShape="1">
              <a:gsLst>
                <a:gs pos="32000">
                  <a:schemeClr val="accent3"/>
                </a:gs>
                <a:gs pos="74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cap="all" baseline="0" dirty="0">
                  <a:latin typeface="+mj-lt"/>
                </a:rPr>
                <a:t>To insert a Gradient Background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50FB11-8693-BC49-61B4-EC0D3624FA40}"/>
              </a:ext>
            </a:extLst>
          </p:cNvPr>
          <p:cNvGrpSpPr/>
          <p:nvPr userDrawn="1"/>
        </p:nvGrpSpPr>
        <p:grpSpPr>
          <a:xfrm>
            <a:off x="-2472952" y="4617132"/>
            <a:ext cx="2340260" cy="2240868"/>
            <a:chOff x="-2472952" y="2672916"/>
            <a:chExt cx="2340260" cy="22408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752561-5BA1-CAB5-C203-BF2B4E58D23E}"/>
                </a:ext>
              </a:extLst>
            </p:cNvPr>
            <p:cNvSpPr/>
            <p:nvPr userDrawn="1"/>
          </p:nvSpPr>
          <p:spPr>
            <a:xfrm>
              <a:off x="-2472952" y="3248980"/>
              <a:ext cx="2340260" cy="1664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50" b="1" u="sng" cap="all" baseline="0" dirty="0">
                <a:solidFill>
                  <a:schemeClr val="tx1"/>
                </a:solidFill>
              </a:endParaRP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Open the UpSlide Library 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Find the Logos folder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Right click on the logo</a:t>
              </a:r>
            </a:p>
            <a:p>
              <a:pPr marL="228600" indent="-228600" algn="l">
                <a:lnSpc>
                  <a:spcPct val="150000"/>
                </a:lnSpc>
                <a:buAutoNum type="arabicPeriod"/>
              </a:pPr>
              <a:r>
                <a:rPr lang="en-GB" sz="1100" b="0" cap="none" baseline="0" dirty="0">
                  <a:solidFill>
                    <a:schemeClr val="tx1"/>
                  </a:solidFill>
                </a:rPr>
                <a:t>Select ‘Insert/ remove from Master’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0BBBB8-5C2A-4367-FC4D-403EC6365747}"/>
                </a:ext>
              </a:extLst>
            </p:cNvPr>
            <p:cNvSpPr/>
            <p:nvPr userDrawn="1"/>
          </p:nvSpPr>
          <p:spPr>
            <a:xfrm>
              <a:off x="-2472952" y="2672916"/>
              <a:ext cx="2340260" cy="792088"/>
            </a:xfrm>
            <a:prstGeom prst="rect">
              <a:avLst/>
            </a:prstGeom>
            <a:gradFill flip="none" rotWithShape="1">
              <a:gsLst>
                <a:gs pos="32000">
                  <a:schemeClr val="accent3"/>
                </a:gs>
                <a:gs pos="74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cap="all" baseline="0" dirty="0">
                  <a:latin typeface="+mj-lt"/>
                </a:rPr>
                <a:t>To insert a new 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04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900" r:id="rId16"/>
    <p:sldLayoutId id="214748389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000" kern="1200" dirty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200" b="1" kern="1200" cap="none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230400" indent="-2304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defRPr lang="en-US" sz="1200" b="0" kern="120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None/>
        <a:defRPr lang="en-US" sz="1200" b="0" kern="1200" cap="all" baseline="0" dirty="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b="0" kern="1200" dirty="0">
          <a:solidFill>
            <a:schemeClr val="bg1"/>
          </a:solidFill>
          <a:latin typeface="+mj-lt"/>
          <a:ea typeface="+mn-ea"/>
          <a:cs typeface="Arial" panose="020B0604020202020204" pitchFamily="34" charset="0"/>
        </a:defRPr>
      </a:lvl5pPr>
      <a:lvl6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cap="all" baseline="0" dirty="0">
          <a:solidFill>
            <a:schemeClr val="bg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cap="all" baseline="0" dirty="0">
          <a:solidFill>
            <a:schemeClr val="bg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50000"/>
        </a:lnSpc>
        <a:spcBef>
          <a:spcPts val="600"/>
        </a:spcBef>
        <a:buFont typeface="Arial" panose="020B0604020202020204" pitchFamily="34" charset="0"/>
        <a:buNone/>
        <a:defRPr lang="en-US" sz="1800" kern="1200" dirty="0">
          <a:solidFill>
            <a:schemeClr val="bg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89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1275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  <p15:guide id="8" pos="2683" userDrawn="1">
          <p15:clr>
            <a:srgbClr val="F26B43"/>
          </p15:clr>
        </p15:guide>
        <p15:guide id="9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png"/><Relationship Id="rId5" Type="http://schemas.openxmlformats.org/officeDocument/2006/relationships/image" Target="../media/image1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mp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43.xml"/><Relationship Id="rId6" Type="http://schemas.openxmlformats.org/officeDocument/2006/relationships/image" Target="../media/image67.tmp"/><Relationship Id="rId5" Type="http://schemas.openxmlformats.org/officeDocument/2006/relationships/image" Target="../media/image10.png"/><Relationship Id="rId4" Type="http://schemas.openxmlformats.org/officeDocument/2006/relationships/image" Target="../media/image8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0BEE-C36F-D6A7-39B3-D8CAE237E3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From Science fiction to science fact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EBE6E-18DE-5719-9916-149D3C6F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9927-066A-4E42-B902-7FE3DF2732F9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6894949-D836-1451-FDB7-461AE527E687}"/>
              </a:ext>
            </a:extLst>
          </p:cNvPr>
          <p:cNvSpPr>
            <a:spLocks noChangeAspect="1"/>
          </p:cNvSpPr>
          <p:nvPr/>
        </p:nvSpPr>
        <p:spPr>
          <a:xfrm>
            <a:off x="839788" y="4293096"/>
            <a:ext cx="1296094" cy="1295950"/>
          </a:xfrm>
          <a:prstGeom prst="roundRect">
            <a:avLst/>
          </a:prstGeom>
          <a:blipFill>
            <a:blip r:embed="rId2"/>
            <a:srcRect/>
            <a:stretch>
              <a:fillRect l="-23982" r="-239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F55FD-2A5C-CE55-3E14-27AF1D0C1BAD}"/>
              </a:ext>
            </a:extLst>
          </p:cNvPr>
          <p:cNvSpPr txBox="1"/>
          <p:nvPr/>
        </p:nvSpPr>
        <p:spPr>
          <a:xfrm>
            <a:off x="2279576" y="4388717"/>
            <a:ext cx="4497971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+mj-lt"/>
              </a:rPr>
              <a:t>Rob Desborough</a:t>
            </a:r>
          </a:p>
          <a:p>
            <a:pPr algn="l"/>
            <a:endParaRPr lang="en-GB" dirty="0">
              <a:solidFill>
                <a:schemeClr val="bg1"/>
              </a:solidFill>
            </a:endParaRPr>
          </a:p>
          <a:p>
            <a:pPr algn="l"/>
            <a:r>
              <a:rPr lang="en-GB" i="1" dirty="0">
                <a:solidFill>
                  <a:schemeClr val="bg1"/>
                </a:solidFill>
              </a:rPr>
              <a:t>General Partner, Seraphim</a:t>
            </a:r>
          </a:p>
          <a:p>
            <a:pPr algn="l"/>
            <a:r>
              <a:rPr lang="en-GB" i="1" dirty="0">
                <a:solidFill>
                  <a:schemeClr val="bg1"/>
                </a:solidFill>
              </a:rPr>
              <a:t>Chair, Seraphim Space Accelerator</a:t>
            </a:r>
          </a:p>
        </p:txBody>
      </p:sp>
    </p:spTree>
    <p:extLst>
      <p:ext uri="{BB962C8B-B14F-4D97-AF65-F5344CB8AC3E}">
        <p14:creationId xmlns:p14="http://schemas.microsoft.com/office/powerpoint/2010/main" val="3043233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17">
            <a:extLst>
              <a:ext uri="{FF2B5EF4-FFF2-40B4-BE49-F238E27FC236}">
                <a16:creationId xmlns:a16="http://schemas.microsoft.com/office/drawing/2014/main" id="{C2F0F185-91FB-9819-73AE-9282F9EEB3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7185" r="17185"/>
          <a:stretch/>
        </p:blipFill>
        <p:spPr>
          <a:xfrm>
            <a:off x="1415480" y="2348880"/>
            <a:ext cx="1609191" cy="1609191"/>
          </a:xfrm>
          <a:prstGeom prst="roundRect">
            <a:avLst>
              <a:gd name="adj" fmla="val 12935"/>
            </a:avLst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9D2049D-73FC-7604-6DCA-4E7A617827D6}"/>
              </a:ext>
            </a:extLst>
          </p:cNvPr>
          <p:cNvSpPr txBox="1"/>
          <p:nvPr/>
        </p:nvSpPr>
        <p:spPr>
          <a:xfrm>
            <a:off x="1483585" y="2751010"/>
            <a:ext cx="14729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</a:rPr>
              <a:t>Worlds</a:t>
            </a:r>
            <a:endParaRPr lang="en-GB" sz="1100" dirty="0">
              <a:solidFill>
                <a:srgbClr val="FFFFFF"/>
              </a:solidFill>
              <a:latin typeface="Osiris" panose="020006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</a:rPr>
              <a:t>leading and most prolific Space Investor</a:t>
            </a:r>
          </a:p>
        </p:txBody>
      </p:sp>
      <p:pic>
        <p:nvPicPr>
          <p:cNvPr id="37" name="Picture Placeholder 17">
            <a:extLst>
              <a:ext uri="{FF2B5EF4-FFF2-40B4-BE49-F238E27FC236}">
                <a16:creationId xmlns:a16="http://schemas.microsoft.com/office/drawing/2014/main" id="{C6F69B7F-30B3-A4AF-EE94-5365296F0D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6000"/>
          </a:blip>
          <a:srcRect t="5273" b="5273"/>
          <a:stretch/>
        </p:blipFill>
        <p:spPr>
          <a:xfrm>
            <a:off x="7242618" y="2339002"/>
            <a:ext cx="1609191" cy="1609191"/>
          </a:xfrm>
          <a:prstGeom prst="roundRect">
            <a:avLst>
              <a:gd name="adj" fmla="val 12935"/>
            </a:avLst>
          </a:prstGeom>
        </p:spPr>
      </p:pic>
      <p:pic>
        <p:nvPicPr>
          <p:cNvPr id="38" name="Picture Placeholder 17">
            <a:extLst>
              <a:ext uri="{FF2B5EF4-FFF2-40B4-BE49-F238E27FC236}">
                <a16:creationId xmlns:a16="http://schemas.microsoft.com/office/drawing/2014/main" id="{BE9B0A41-914E-C82D-0C56-092EC8C6E4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l="23916" r="23916"/>
          <a:stretch/>
        </p:blipFill>
        <p:spPr>
          <a:xfrm>
            <a:off x="1415480" y="4378907"/>
            <a:ext cx="1609191" cy="1609191"/>
          </a:xfrm>
          <a:prstGeom prst="roundRect">
            <a:avLst>
              <a:gd name="adj" fmla="val 12935"/>
            </a:avLst>
          </a:prstGeom>
        </p:spPr>
      </p:pic>
      <p:pic>
        <p:nvPicPr>
          <p:cNvPr id="39" name="Picture Placeholder 17">
            <a:extLst>
              <a:ext uri="{FF2B5EF4-FFF2-40B4-BE49-F238E27FC236}">
                <a16:creationId xmlns:a16="http://schemas.microsoft.com/office/drawing/2014/main" id="{71CE9764-9260-B500-4292-B43A8ECBA8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7000"/>
          </a:blip>
          <a:srcRect l="15030" r="15030"/>
          <a:stretch>
            <a:fillRect/>
          </a:stretch>
        </p:blipFill>
        <p:spPr>
          <a:xfrm>
            <a:off x="3401763" y="4370522"/>
            <a:ext cx="1609191" cy="1609191"/>
          </a:xfrm>
          <a:prstGeom prst="roundRect">
            <a:avLst>
              <a:gd name="adj" fmla="val 12935"/>
            </a:avLst>
          </a:prstGeom>
        </p:spPr>
      </p:pic>
      <p:pic>
        <p:nvPicPr>
          <p:cNvPr id="40" name="Picture Placeholder 17">
            <a:extLst>
              <a:ext uri="{FF2B5EF4-FFF2-40B4-BE49-F238E27FC236}">
                <a16:creationId xmlns:a16="http://schemas.microsoft.com/office/drawing/2014/main" id="{6958D122-E4AE-5EC0-C61B-B5D91B35C7F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</a:blip>
          <a:srcRect t="566" b="566"/>
          <a:stretch/>
        </p:blipFill>
        <p:spPr>
          <a:xfrm>
            <a:off x="5388049" y="4378909"/>
            <a:ext cx="1609191" cy="1609191"/>
          </a:xfrm>
          <a:prstGeom prst="roundRect">
            <a:avLst>
              <a:gd name="adj" fmla="val 12935"/>
            </a:avLst>
          </a:prstGeom>
        </p:spPr>
      </p:pic>
      <p:pic>
        <p:nvPicPr>
          <p:cNvPr id="41" name="Picture Placeholder 17">
            <a:extLst>
              <a:ext uri="{FF2B5EF4-FFF2-40B4-BE49-F238E27FC236}">
                <a16:creationId xmlns:a16="http://schemas.microsoft.com/office/drawing/2014/main" id="{D83AD2B3-DC8F-F5CE-3879-A2A60C127E6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7000"/>
          </a:blip>
          <a:srcRect l="15020" r="15020"/>
          <a:stretch/>
        </p:blipFill>
        <p:spPr>
          <a:xfrm>
            <a:off x="7310722" y="4385119"/>
            <a:ext cx="1609191" cy="1638723"/>
          </a:xfrm>
          <a:prstGeom prst="roundRect">
            <a:avLst>
              <a:gd name="adj" fmla="val 12935"/>
            </a:avLst>
          </a:prstGeom>
        </p:spPr>
      </p:pic>
      <p:pic>
        <p:nvPicPr>
          <p:cNvPr id="42" name="Picture Placeholder 17">
            <a:extLst>
              <a:ext uri="{FF2B5EF4-FFF2-40B4-BE49-F238E27FC236}">
                <a16:creationId xmlns:a16="http://schemas.microsoft.com/office/drawing/2014/main" id="{A8A1F874-6C64-FD2C-8940-B8AF4F72D95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rcRect l="13783" r="13783"/>
          <a:stretch/>
        </p:blipFill>
        <p:spPr>
          <a:xfrm>
            <a:off x="3401764" y="2315747"/>
            <a:ext cx="1609191" cy="1609191"/>
          </a:xfrm>
          <a:prstGeom prst="roundRect">
            <a:avLst>
              <a:gd name="adj" fmla="val 12935"/>
            </a:avLst>
          </a:prstGeom>
        </p:spPr>
      </p:pic>
      <p:pic>
        <p:nvPicPr>
          <p:cNvPr id="43" name="Picture Placeholder 17">
            <a:extLst>
              <a:ext uri="{FF2B5EF4-FFF2-40B4-BE49-F238E27FC236}">
                <a16:creationId xmlns:a16="http://schemas.microsoft.com/office/drawing/2014/main" id="{577A38D0-25C8-433B-E841-EB1F32ACD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47000"/>
          </a:blip>
          <a:srcRect l="13813" r="13813"/>
          <a:stretch/>
        </p:blipFill>
        <p:spPr>
          <a:xfrm>
            <a:off x="5388048" y="2342632"/>
            <a:ext cx="1609191" cy="1609191"/>
          </a:xfrm>
          <a:prstGeom prst="roundRect">
            <a:avLst>
              <a:gd name="adj" fmla="val 12935"/>
            </a:avLst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784EF53-540B-73A2-938C-D51B6E70B3F0}"/>
              </a:ext>
            </a:extLst>
          </p:cNvPr>
          <p:cNvSpPr txBox="1"/>
          <p:nvPr/>
        </p:nvSpPr>
        <p:spPr>
          <a:xfrm>
            <a:off x="7310722" y="4650482"/>
            <a:ext cx="160919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Worlds 1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SpaceTech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 Accelerator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$550+ invested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EU/USA/Asia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6EB980-E154-3752-402B-CB940F61C63E}"/>
              </a:ext>
            </a:extLst>
          </p:cNvPr>
          <p:cNvSpPr txBox="1"/>
          <p:nvPr/>
        </p:nvSpPr>
        <p:spPr>
          <a:xfrm>
            <a:off x="5456151" y="4714142"/>
            <a:ext cx="14729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Visibility of 75% of all global SpaceTech deals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A5F3BD-F678-1734-5614-79A46031A0CB}"/>
              </a:ext>
            </a:extLst>
          </p:cNvPr>
          <p:cNvSpPr txBox="1"/>
          <p:nvPr/>
        </p:nvSpPr>
        <p:spPr>
          <a:xfrm>
            <a:off x="3401763" y="4706288"/>
            <a:ext cx="1609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Founder world’s 1</a:t>
            </a:r>
            <a:r>
              <a:rPr kumimoji="0" lang="en-GB" sz="11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st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 Listed Fund LSE SSIT Plc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$350m AUM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87F266-94A0-32D9-0D47-88F1E39DF574}"/>
              </a:ext>
            </a:extLst>
          </p:cNvPr>
          <p:cNvSpPr txBox="1"/>
          <p:nvPr/>
        </p:nvSpPr>
        <p:spPr>
          <a:xfrm>
            <a:off x="1483585" y="4967105"/>
            <a:ext cx="14729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4 Unicorn IPO’s to date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E73067-124F-679E-9B0D-3B700AB825AA}"/>
              </a:ext>
            </a:extLst>
          </p:cNvPr>
          <p:cNvSpPr txBox="1"/>
          <p:nvPr/>
        </p:nvSpPr>
        <p:spPr>
          <a:xfrm>
            <a:off x="7335350" y="2799630"/>
            <a:ext cx="14729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Top 5% Performance Globally PE/VC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58218A-4BB8-7B78-324F-358BF73E5F1C}"/>
              </a:ext>
            </a:extLst>
          </p:cNvPr>
          <p:cNvSpPr txBox="1"/>
          <p:nvPr/>
        </p:nvSpPr>
        <p:spPr>
          <a:xfrm>
            <a:off x="5456152" y="2782112"/>
            <a:ext cx="14729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Supporting from Inception to Exit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$250k to $25m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A9C8D9-C49E-EC2F-DB63-9D14A8114B4B}"/>
              </a:ext>
            </a:extLst>
          </p:cNvPr>
          <p:cNvSpPr txBox="1"/>
          <p:nvPr/>
        </p:nvSpPr>
        <p:spPr>
          <a:xfrm>
            <a:off x="3459134" y="2884270"/>
            <a:ext cx="1472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Worlds 1</a:t>
            </a:r>
            <a:r>
              <a:rPr kumimoji="0" lang="en-GB" sz="11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st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Times New Roman" panose="02020603050405020304" pitchFamily="18" charset="0"/>
              </a:rPr>
              <a:t> Space VC Fund 2016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pic>
        <p:nvPicPr>
          <p:cNvPr id="51" name="Picture Placeholder 17">
            <a:extLst>
              <a:ext uri="{FF2B5EF4-FFF2-40B4-BE49-F238E27FC236}">
                <a16:creationId xmlns:a16="http://schemas.microsoft.com/office/drawing/2014/main" id="{BDDC40D8-0B11-71C6-9B5C-492530570A7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81000"/>
          </a:blip>
          <a:srcRect l="10000" r="10000"/>
          <a:stretch/>
        </p:blipFill>
        <p:spPr>
          <a:xfrm>
            <a:off x="9228902" y="2339002"/>
            <a:ext cx="1609191" cy="1638723"/>
          </a:xfrm>
          <a:prstGeom prst="roundRect">
            <a:avLst>
              <a:gd name="adj" fmla="val 12935"/>
            </a:avLst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2D09EFB-48FA-52A9-60FF-74971241255F}"/>
              </a:ext>
            </a:extLst>
          </p:cNvPr>
          <p:cNvSpPr txBox="1"/>
          <p:nvPr/>
        </p:nvSpPr>
        <p:spPr>
          <a:xfrm>
            <a:off x="9383636" y="2612834"/>
            <a:ext cx="139178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Calibri" panose="020F0502020204030204" pitchFamily="34" charset="0"/>
              </a:rPr>
              <a:t>United in our mission to align our investments with ESG strategy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AC512EB-E2BE-FAFF-C417-A08490FD68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3395" y="4386020"/>
            <a:ext cx="1607431" cy="160743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2890C21-7831-67D7-1541-B192A733EC73}"/>
              </a:ext>
            </a:extLst>
          </p:cNvPr>
          <p:cNvSpPr txBox="1"/>
          <p:nvPr/>
        </p:nvSpPr>
        <p:spPr>
          <a:xfrm>
            <a:off x="9308608" y="4722996"/>
            <a:ext cx="13977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</a:rPr>
              <a:t>133 Companies across 30 countries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FFFFFF"/>
                </a:solidFill>
                <a:latin typeface="Osiris" panose="02000600000000000000" pitchFamily="2" charset="0"/>
              </a:rPr>
              <a:t>Raised $5.5bn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</a:endParaRP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3285666A-A4C6-1334-58D7-D940237D1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5560" y="1428635"/>
            <a:ext cx="8127577" cy="593400"/>
          </a:xfrm>
        </p:spPr>
        <p:txBody>
          <a:bodyPr/>
          <a:lstStyle/>
          <a:p>
            <a:r>
              <a:rPr lang="en-US" sz="2000" dirty="0"/>
              <a:t>WORLD’S LEADING SPACE INVESTMENT GROUP</a:t>
            </a:r>
          </a:p>
        </p:txBody>
      </p:sp>
    </p:spTree>
    <p:extLst>
      <p:ext uri="{BB962C8B-B14F-4D97-AF65-F5344CB8AC3E}">
        <p14:creationId xmlns:p14="http://schemas.microsoft.com/office/powerpoint/2010/main" val="55002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0E5F6C39-4083-E02F-1000-B657D39992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20546" b="20546"/>
          <a:stretch/>
        </p:blipFill>
        <p:spPr>
          <a:xfrm>
            <a:off x="-1625800" y="1413079"/>
            <a:ext cx="9448800" cy="4173954"/>
          </a:xfrm>
          <a:prstGeom prst="roundRect">
            <a:avLst>
              <a:gd name="adj" fmla="val 50000"/>
            </a:avLst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18CD00-982F-B5F9-E0CC-707FD5EE915C}"/>
              </a:ext>
            </a:extLst>
          </p:cNvPr>
          <p:cNvSpPr/>
          <p:nvPr/>
        </p:nvSpPr>
        <p:spPr>
          <a:xfrm>
            <a:off x="818706" y="542260"/>
            <a:ext cx="2604977" cy="765545"/>
          </a:xfrm>
          <a:prstGeom prst="rect">
            <a:avLst/>
          </a:prstGeom>
          <a:solidFill>
            <a:srgbClr val="0307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32091AA-5054-F5CE-99F1-5F14AC0DB495}"/>
              </a:ext>
            </a:extLst>
          </p:cNvPr>
          <p:cNvSpPr txBox="1">
            <a:spLocks/>
          </p:cNvSpPr>
          <p:nvPr/>
        </p:nvSpPr>
        <p:spPr>
          <a:xfrm>
            <a:off x="465489" y="2390164"/>
            <a:ext cx="3747310" cy="33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Space 2.0 (now)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j-ea"/>
              <a:cs typeface="+mj-cs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19958F18-63C0-7CD6-CCDC-2B214D25B8DB}"/>
              </a:ext>
            </a:extLst>
          </p:cNvPr>
          <p:cNvSpPr txBox="1">
            <a:spLocks/>
          </p:cNvSpPr>
          <p:nvPr/>
        </p:nvSpPr>
        <p:spPr>
          <a:xfrm>
            <a:off x="4424249" y="2390164"/>
            <a:ext cx="3713863" cy="33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Space 3.0 (next)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j-ea"/>
              <a:cs typeface="+mj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FD936B7-33C9-97FF-1656-C67370A66C92}"/>
              </a:ext>
            </a:extLst>
          </p:cNvPr>
          <p:cNvSpPr txBox="1">
            <a:spLocks/>
          </p:cNvSpPr>
          <p:nvPr/>
        </p:nvSpPr>
        <p:spPr>
          <a:xfrm>
            <a:off x="8295607" y="2390164"/>
            <a:ext cx="3713863" cy="33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Space 4.0 (future)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j-ea"/>
              <a:cs typeface="+mj-cs"/>
            </a:endParaRPr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8C8E07E-B331-40D5-FE8C-A4E4312CE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l="71184"/>
          <a:stretch/>
        </p:blipFill>
        <p:spPr>
          <a:xfrm>
            <a:off x="1802203" y="1449363"/>
            <a:ext cx="1073881" cy="973315"/>
          </a:xfrm>
          <a:prstGeom prst="rect">
            <a:avLst/>
          </a:prstGeom>
        </p:spPr>
      </p:pic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EB7BE696-F736-F086-A4C8-3EB647582B23}"/>
              </a:ext>
            </a:extLst>
          </p:cNvPr>
          <p:cNvSpPr/>
          <p:nvPr/>
        </p:nvSpPr>
        <p:spPr>
          <a:xfrm flipV="1">
            <a:off x="4362877" y="1362475"/>
            <a:ext cx="3747310" cy="4934641"/>
          </a:xfrm>
          <a:prstGeom prst="roundRect">
            <a:avLst>
              <a:gd name="adj" fmla="val 4935"/>
            </a:avLst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C9CDE6F9-AD30-BCF1-58BC-6E87F39C6050}"/>
              </a:ext>
            </a:extLst>
          </p:cNvPr>
          <p:cNvSpPr/>
          <p:nvPr/>
        </p:nvSpPr>
        <p:spPr>
          <a:xfrm flipV="1">
            <a:off x="8260266" y="1365716"/>
            <a:ext cx="3747310" cy="4934641"/>
          </a:xfrm>
          <a:prstGeom prst="roundRect">
            <a:avLst>
              <a:gd name="adj" fmla="val 4935"/>
            </a:avLst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17">
            <a:extLst>
              <a:ext uri="{FF2B5EF4-FFF2-40B4-BE49-F238E27FC236}">
                <a16:creationId xmlns:a16="http://schemas.microsoft.com/office/drawing/2014/main" id="{82CF9551-CBC1-7584-F0CC-10FAE3AC6867}"/>
              </a:ext>
            </a:extLst>
          </p:cNvPr>
          <p:cNvSpPr/>
          <p:nvPr/>
        </p:nvSpPr>
        <p:spPr>
          <a:xfrm flipV="1">
            <a:off x="465488" y="1383106"/>
            <a:ext cx="3747310" cy="4903393"/>
          </a:xfrm>
          <a:prstGeom prst="roundRect">
            <a:avLst>
              <a:gd name="adj" fmla="val 4935"/>
            </a:avLst>
          </a:prstGeom>
          <a:noFill/>
          <a:ln>
            <a:gradFill>
              <a:gsLst>
                <a:gs pos="0">
                  <a:srgbClr val="70D0D9"/>
                </a:gs>
                <a:gs pos="50000">
                  <a:srgbClr val="8ADEAB"/>
                </a:gs>
                <a:gs pos="100000">
                  <a:srgbClr val="FFBA4A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ACF0122-B836-DC1C-59C8-6C59FD730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6327239"/>
            <a:ext cx="1676399" cy="3355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5B2EF1-4EAB-28EE-8561-7A2C915743F0}"/>
              </a:ext>
            </a:extLst>
          </p:cNvPr>
          <p:cNvSpPr txBox="1"/>
          <p:nvPr/>
        </p:nvSpPr>
        <p:spPr>
          <a:xfrm>
            <a:off x="496194" y="2853260"/>
            <a:ext cx="371660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Space to Earth digital platform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Large constellations of satellites are creating a </a:t>
            </a:r>
            <a:r>
              <a:rPr kumimoji="0" lang="en-GB" sz="1500" b="1" i="0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new digital infrastructure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in the sky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Real time insights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on every m</a:t>
            </a:r>
            <a:r>
              <a:rPr kumimoji="0" lang="en-GB" sz="15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2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 of the planet. A.I. + data fusion = Google scale data set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Reshaping entire sectors, unlocking new applications,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catalysing megatrends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AEF948-CDCA-6380-76D9-05728D31DB73}"/>
              </a:ext>
            </a:extLst>
          </p:cNvPr>
          <p:cNvSpPr txBox="1"/>
          <p:nvPr/>
        </p:nvSpPr>
        <p:spPr>
          <a:xfrm>
            <a:off x="4393583" y="2883244"/>
            <a:ext cx="3716604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Space infrastructure: Earth to Space and back</a:t>
            </a:r>
          </a:p>
          <a:p>
            <a:pPr marL="86995" marR="0" lvl="0" indent="-86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Space-based networks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: on orbit edge compute, internet, comms and data relay</a:t>
            </a:r>
          </a:p>
          <a:p>
            <a:pPr marL="86995" marR="0" lvl="0" indent="-86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Sustainable Space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: Space debris removal, satellite servicing, situational awareness</a:t>
            </a:r>
          </a:p>
          <a:p>
            <a:pPr marL="86995" marR="0" lvl="0" indent="-86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New platforms for R&amp;D,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manufacturing.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/>
                <a:ea typeface="+mn-ea"/>
                <a:cs typeface="+mn-cs"/>
              </a:rPr>
              <a:t> Scientific breakthroughs – new drugs, new materials</a:t>
            </a:r>
          </a:p>
        </p:txBody>
      </p:sp>
      <p:pic>
        <p:nvPicPr>
          <p:cNvPr id="18" name="Picture 17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0076F356-7951-9FB0-3C9A-86FC90B28B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l="28668" t="30887" r="24889" b="25840"/>
          <a:stretch/>
        </p:blipFill>
        <p:spPr>
          <a:xfrm>
            <a:off x="5549512" y="1359232"/>
            <a:ext cx="1279913" cy="106344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DA122E3-B9B2-7F67-B698-3E628D97DD28}"/>
              </a:ext>
            </a:extLst>
          </p:cNvPr>
          <p:cNvSpPr txBox="1"/>
          <p:nvPr/>
        </p:nvSpPr>
        <p:spPr>
          <a:xfrm>
            <a:off x="8275619" y="2853260"/>
            <a:ext cx="3716604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Infinite Space resources to sustain the planet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Space- based solar energy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: sun delivers more energy in an hour than world consumes in a year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Lunar / asteroid natural resources: replacement for terrestrial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rare earth materials 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Real estate: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37 Neuro" pitchFamily="2" charset="0"/>
                <a:ea typeface="+mn-ea"/>
                <a:cs typeface="+mn-cs"/>
              </a:rPr>
              <a:t>commercial space stations for commerce + tourism, lunar habitations and beyond</a:t>
            </a:r>
          </a:p>
        </p:txBody>
      </p:sp>
      <p:pic>
        <p:nvPicPr>
          <p:cNvPr id="5" name="Picture 4" descr="A black and white image of planets and sun&#10;&#10;Description automatically generated">
            <a:extLst>
              <a:ext uri="{FF2B5EF4-FFF2-40B4-BE49-F238E27FC236}">
                <a16:creationId xmlns:a16="http://schemas.microsoft.com/office/drawing/2014/main" id="{14E78CEC-311B-D6AA-416E-28B51B022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1925" y="762662"/>
            <a:ext cx="2755861" cy="2424061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785D3E22-C432-7504-98FC-006F18F9A8A8}"/>
              </a:ext>
            </a:extLst>
          </p:cNvPr>
          <p:cNvSpPr txBox="1">
            <a:spLocks/>
          </p:cNvSpPr>
          <p:nvPr/>
        </p:nvSpPr>
        <p:spPr>
          <a:xfrm>
            <a:off x="465488" y="171754"/>
            <a:ext cx="4508960" cy="689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</a:rPr>
              <a:t>Investment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iris" panose="02000600000000000000" pitchFamily="2" charset="0"/>
                <a:ea typeface="+mj-ea"/>
                <a:cs typeface="+mj-cs"/>
              </a:rPr>
              <a:t>opportunity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iris" panose="02000600000000000000" pitchFamily="2" charset="0"/>
              <a:ea typeface="+mj-ea"/>
              <a:cs typeface="+mj-cs"/>
            </a:endParaRPr>
          </a:p>
        </p:txBody>
      </p:sp>
      <p:sp>
        <p:nvSpPr>
          <p:cNvPr id="9" name="Slide Number Placeholder 16">
            <a:extLst>
              <a:ext uri="{FF2B5EF4-FFF2-40B4-BE49-F238E27FC236}">
                <a16:creationId xmlns:a16="http://schemas.microsoft.com/office/drawing/2014/main" id="{E56D1EEB-1D6A-C7A7-7C24-BB0CB6BC8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8850" y="6356350"/>
            <a:ext cx="2743200" cy="365125"/>
          </a:xfrm>
        </p:spPr>
        <p:txBody>
          <a:bodyPr/>
          <a:lstStyle/>
          <a:p>
            <a:fld id="{AB8A2669-1A95-A548-AB61-8E6D79DA20E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43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44A54-1084-E0E0-DFD5-3501782B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9927-066A-4E42-B902-7FE3DF2732F9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7A82F5F-ED80-1C04-618B-A23425C35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90" y="1685788"/>
            <a:ext cx="773637" cy="73890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E267D6D-97BD-EEDF-D079-49BCD5D51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6107">
            <a:off x="4421550" y="1760676"/>
            <a:ext cx="727324" cy="727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65AF3F-581C-CEFD-D94E-950BA3C85189}"/>
              </a:ext>
            </a:extLst>
          </p:cNvPr>
          <p:cNvSpPr txBox="1"/>
          <p:nvPr/>
        </p:nvSpPr>
        <p:spPr>
          <a:xfrm>
            <a:off x="1598050" y="2609132"/>
            <a:ext cx="1625895" cy="40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441">
              <a:spcAft>
                <a:spcPts val="601"/>
              </a:spcAft>
              <a:defRPr/>
            </a:pPr>
            <a:r>
              <a:rPr lang="en-GB" sz="2012" b="1">
                <a:solidFill>
                  <a:schemeClr val="bg1"/>
                </a:solidFill>
                <a:latin typeface="Osiris" panose="02000600000000000000" pitchFamily="2" charset="0"/>
              </a:rPr>
              <a:t>SEED</a:t>
            </a:r>
            <a:endParaRPr lang="en-GB" sz="1765" b="1">
              <a:solidFill>
                <a:schemeClr val="bg1"/>
              </a:solidFill>
              <a:latin typeface="Osiris" panose="020006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BAA8E-BAD6-8AAF-1DC0-4EA42E44B8A8}"/>
              </a:ext>
            </a:extLst>
          </p:cNvPr>
          <p:cNvSpPr txBox="1"/>
          <p:nvPr/>
        </p:nvSpPr>
        <p:spPr>
          <a:xfrm>
            <a:off x="3982594" y="2609135"/>
            <a:ext cx="1625895" cy="40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441">
              <a:spcAft>
                <a:spcPts val="601"/>
              </a:spcAft>
              <a:defRPr/>
            </a:pPr>
            <a:r>
              <a:rPr lang="en-GB" sz="2012" b="1">
                <a:solidFill>
                  <a:schemeClr val="bg1"/>
                </a:solidFill>
                <a:latin typeface="Osiris" panose="02000600000000000000" pitchFamily="2" charset="0"/>
              </a:rPr>
              <a:t>SERIES A</a:t>
            </a:r>
            <a:endParaRPr lang="en-GB" sz="1765" b="1">
              <a:solidFill>
                <a:schemeClr val="bg1"/>
              </a:solidFill>
              <a:latin typeface="Osiris" panose="020006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DB1833-FC42-F3EF-3AD1-39A67CED9231}"/>
              </a:ext>
            </a:extLst>
          </p:cNvPr>
          <p:cNvSpPr txBox="1"/>
          <p:nvPr/>
        </p:nvSpPr>
        <p:spPr>
          <a:xfrm>
            <a:off x="6461941" y="2609135"/>
            <a:ext cx="1625895" cy="40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441">
              <a:spcAft>
                <a:spcPts val="601"/>
              </a:spcAft>
              <a:defRPr/>
            </a:pPr>
            <a:r>
              <a:rPr lang="en-GB" sz="2012" b="1">
                <a:solidFill>
                  <a:schemeClr val="bg1"/>
                </a:solidFill>
                <a:latin typeface="Osiris" panose="02000600000000000000" pitchFamily="2" charset="0"/>
              </a:rPr>
              <a:t>SERIES B</a:t>
            </a:r>
            <a:endParaRPr lang="en-GB" sz="1765" b="1">
              <a:solidFill>
                <a:schemeClr val="bg1"/>
              </a:solidFill>
              <a:latin typeface="Osiris" panose="020006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CA094-9657-E5F8-084C-5111300A22D4}"/>
              </a:ext>
            </a:extLst>
          </p:cNvPr>
          <p:cNvSpPr txBox="1"/>
          <p:nvPr/>
        </p:nvSpPr>
        <p:spPr>
          <a:xfrm>
            <a:off x="9146679" y="2609132"/>
            <a:ext cx="1625895" cy="40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441">
              <a:spcAft>
                <a:spcPts val="601"/>
              </a:spcAft>
              <a:defRPr/>
            </a:pPr>
            <a:r>
              <a:rPr lang="en-GB" sz="2012" b="1">
                <a:solidFill>
                  <a:schemeClr val="bg1"/>
                </a:solidFill>
                <a:latin typeface="Osiris" panose="02000600000000000000" pitchFamily="2" charset="0"/>
              </a:rPr>
              <a:t>SERIES C+</a:t>
            </a:r>
            <a:endParaRPr lang="en-GB" sz="1765" b="1">
              <a:solidFill>
                <a:schemeClr val="bg1"/>
              </a:solidFill>
              <a:latin typeface="Osiris" panose="020006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979D3-08AA-0B40-F499-1A8895BD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879500" y="1452772"/>
            <a:ext cx="707179" cy="1114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5D74A8-86E2-916B-FF38-B2D223E8675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416550" y="1507190"/>
            <a:ext cx="1086167" cy="10428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4547E4-A6C7-267C-4301-1527F22FD67C}"/>
              </a:ext>
            </a:extLst>
          </p:cNvPr>
          <p:cNvSpPr txBox="1"/>
          <p:nvPr/>
        </p:nvSpPr>
        <p:spPr>
          <a:xfrm>
            <a:off x="1351966" y="2940352"/>
            <a:ext cx="2166272" cy="40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441">
              <a:spcAft>
                <a:spcPts val="601"/>
              </a:spcAft>
              <a:defRPr/>
            </a:pPr>
            <a:r>
              <a:rPr lang="en-GB" sz="2012" b="1">
                <a:solidFill>
                  <a:schemeClr val="bg1"/>
                </a:solidFill>
                <a:latin typeface="F37 Neuro Bold" pitchFamily="2" charset="77"/>
              </a:rPr>
              <a:t>$1-$25m</a:t>
            </a:r>
            <a:endParaRPr lang="en-GB" sz="1765" b="1">
              <a:solidFill>
                <a:schemeClr val="bg1"/>
              </a:solidFill>
              <a:latin typeface="F37 Neuro Bold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14A1D-53DE-F521-65E9-95D94FD70B05}"/>
              </a:ext>
            </a:extLst>
          </p:cNvPr>
          <p:cNvSpPr txBox="1"/>
          <p:nvPr/>
        </p:nvSpPr>
        <p:spPr>
          <a:xfrm>
            <a:off x="3749502" y="2956946"/>
            <a:ext cx="2166272" cy="40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441">
              <a:spcAft>
                <a:spcPts val="601"/>
              </a:spcAft>
              <a:defRPr/>
            </a:pPr>
            <a:r>
              <a:rPr lang="en-GB" sz="2012" b="1">
                <a:solidFill>
                  <a:schemeClr val="bg1"/>
                </a:solidFill>
                <a:latin typeface="F37 Neuro Bold" pitchFamily="2" charset="77"/>
              </a:rPr>
              <a:t>$10-$40m</a:t>
            </a:r>
            <a:endParaRPr lang="en-GB" sz="1765" b="1">
              <a:solidFill>
                <a:schemeClr val="bg1"/>
              </a:solidFill>
              <a:latin typeface="F37 Neuro Bold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6918BB-B7BC-1415-8CE4-43173478C124}"/>
              </a:ext>
            </a:extLst>
          </p:cNvPr>
          <p:cNvSpPr txBox="1"/>
          <p:nvPr/>
        </p:nvSpPr>
        <p:spPr>
          <a:xfrm>
            <a:off x="6094884" y="2956950"/>
            <a:ext cx="2482812" cy="40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441">
              <a:spcAft>
                <a:spcPts val="601"/>
              </a:spcAft>
              <a:defRPr/>
            </a:pPr>
            <a:r>
              <a:rPr lang="en-GB" sz="2012" b="1">
                <a:solidFill>
                  <a:schemeClr val="bg1"/>
                </a:solidFill>
                <a:latin typeface="F37 Neuro Bold" pitchFamily="2" charset="77"/>
              </a:rPr>
              <a:t>$30m-$150m+</a:t>
            </a:r>
            <a:endParaRPr lang="en-GB" sz="1765" b="1">
              <a:solidFill>
                <a:schemeClr val="bg1"/>
              </a:solidFill>
              <a:latin typeface="F37 Neuro Bold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00D44-519F-4FFE-10DD-D31BE78995C8}"/>
              </a:ext>
            </a:extLst>
          </p:cNvPr>
          <p:cNvSpPr txBox="1"/>
          <p:nvPr/>
        </p:nvSpPr>
        <p:spPr>
          <a:xfrm>
            <a:off x="8639840" y="2958415"/>
            <a:ext cx="2514884" cy="40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441">
              <a:spcAft>
                <a:spcPts val="601"/>
              </a:spcAft>
              <a:defRPr/>
            </a:pPr>
            <a:r>
              <a:rPr lang="en-GB" sz="2012" b="1">
                <a:solidFill>
                  <a:schemeClr val="bg1"/>
                </a:solidFill>
                <a:latin typeface="F37 Neuro Bold" pitchFamily="2" charset="77"/>
              </a:rPr>
              <a:t>$50-$500m+</a:t>
            </a:r>
            <a:endParaRPr lang="en-GB" sz="1765" b="1">
              <a:solidFill>
                <a:schemeClr val="bg1"/>
              </a:solidFill>
              <a:latin typeface="F37 Neuro 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0C2493-D058-4A3F-A08D-E68E61DBE462}"/>
              </a:ext>
            </a:extLst>
          </p:cNvPr>
          <p:cNvSpPr txBox="1"/>
          <p:nvPr/>
        </p:nvSpPr>
        <p:spPr>
          <a:xfrm>
            <a:off x="1509492" y="3417990"/>
            <a:ext cx="1980256" cy="66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856" indent="-178856" defTabSz="1042441">
              <a:spcAft>
                <a:spcPts val="603"/>
              </a:spcAft>
              <a:buFont typeface="Arial" panose="020B0604020202020204" pitchFamily="34" charset="0"/>
              <a:buChar char="•"/>
              <a:defRPr/>
            </a:pPr>
            <a:r>
              <a:rPr lang="en-GB" sz="1596">
                <a:solidFill>
                  <a:schemeClr val="bg1"/>
                </a:solidFill>
                <a:latin typeface="F37 Neuro" pitchFamily="2" charset="77"/>
              </a:rPr>
              <a:t>Develop concept</a:t>
            </a:r>
          </a:p>
          <a:p>
            <a:pPr marL="178856" indent="-178856" defTabSz="1042441">
              <a:spcAft>
                <a:spcPts val="603"/>
              </a:spcAft>
              <a:buFont typeface="Arial" panose="020B0604020202020204" pitchFamily="34" charset="0"/>
              <a:buChar char="•"/>
              <a:defRPr/>
            </a:pPr>
            <a:r>
              <a:rPr lang="en-GB" sz="1596">
                <a:solidFill>
                  <a:schemeClr val="bg1"/>
                </a:solidFill>
                <a:latin typeface="F37 Neuro" pitchFamily="2" charset="77"/>
              </a:rPr>
              <a:t>Validate demand</a:t>
            </a:r>
            <a:endParaRPr lang="en-GB" sz="1401">
              <a:solidFill>
                <a:schemeClr val="bg1"/>
              </a:solidFill>
              <a:latin typeface="F37 Neuro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910C83-2000-720B-7FDB-C8E2C8AA1726}"/>
              </a:ext>
            </a:extLst>
          </p:cNvPr>
          <p:cNvSpPr txBox="1"/>
          <p:nvPr/>
        </p:nvSpPr>
        <p:spPr>
          <a:xfrm>
            <a:off x="3918153" y="3416917"/>
            <a:ext cx="2335588" cy="122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856" indent="-178856" defTabSz="1042441">
              <a:spcAft>
                <a:spcPts val="603"/>
              </a:spcAft>
              <a:buFont typeface="Arial" panose="020B0604020202020204" pitchFamily="34" charset="0"/>
              <a:buChar char="•"/>
              <a:defRPr/>
            </a:pPr>
            <a:r>
              <a:rPr lang="en-GB" sz="1596">
                <a:solidFill>
                  <a:schemeClr val="bg1"/>
                </a:solidFill>
                <a:latin typeface="F37 Neuro" pitchFamily="2" charset="77"/>
              </a:rPr>
              <a:t>Complete design</a:t>
            </a:r>
          </a:p>
          <a:p>
            <a:pPr marL="178856" indent="-178856" defTabSz="1042441">
              <a:spcAft>
                <a:spcPts val="603"/>
              </a:spcAft>
              <a:buFont typeface="Arial" panose="020B0604020202020204" pitchFamily="34" charset="0"/>
              <a:buChar char="•"/>
              <a:defRPr/>
            </a:pPr>
            <a:r>
              <a:rPr lang="en-GB" sz="1596">
                <a:solidFill>
                  <a:schemeClr val="bg1"/>
                </a:solidFill>
                <a:latin typeface="F37 Neuro" pitchFamily="2" charset="77"/>
              </a:rPr>
              <a:t>Launch test satellite(s)</a:t>
            </a:r>
          </a:p>
          <a:p>
            <a:pPr marL="178856" indent="-178856" defTabSz="1042441">
              <a:spcAft>
                <a:spcPts val="603"/>
              </a:spcAft>
              <a:buFont typeface="Arial" panose="020B0604020202020204" pitchFamily="34" charset="0"/>
              <a:buChar char="•"/>
              <a:defRPr/>
            </a:pPr>
            <a:r>
              <a:rPr lang="en-GB" sz="1596">
                <a:solidFill>
                  <a:schemeClr val="bg1"/>
                </a:solidFill>
                <a:latin typeface="F37 Neuro" pitchFamily="2" charset="77"/>
              </a:rPr>
              <a:t>1</a:t>
            </a:r>
            <a:r>
              <a:rPr lang="en-GB" sz="1596" baseline="30000">
                <a:solidFill>
                  <a:schemeClr val="bg1"/>
                </a:solidFill>
                <a:latin typeface="F37 Neuro" pitchFamily="2" charset="77"/>
              </a:rPr>
              <a:t>st</a:t>
            </a:r>
            <a:r>
              <a:rPr lang="en-GB" sz="1596">
                <a:solidFill>
                  <a:schemeClr val="bg1"/>
                </a:solidFill>
                <a:latin typeface="F37 Neuro" pitchFamily="2" charset="77"/>
              </a:rPr>
              <a:t> customers</a:t>
            </a:r>
            <a:endParaRPr lang="en-GB" sz="1401">
              <a:solidFill>
                <a:schemeClr val="bg1"/>
              </a:solidFill>
              <a:latin typeface="F37 Neuro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64F1EF-94C4-B3D5-B654-F82EA1789293}"/>
              </a:ext>
            </a:extLst>
          </p:cNvPr>
          <p:cNvSpPr txBox="1"/>
          <p:nvPr/>
        </p:nvSpPr>
        <p:spPr>
          <a:xfrm>
            <a:off x="6376234" y="3403330"/>
            <a:ext cx="2514884" cy="90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856" indent="-178856" defTabSz="1042441">
              <a:spcAft>
                <a:spcPts val="603"/>
              </a:spcAft>
              <a:buFont typeface="Arial" panose="020B0604020202020204" pitchFamily="34" charset="0"/>
              <a:buChar char="•"/>
              <a:defRPr/>
            </a:pPr>
            <a:r>
              <a:rPr lang="en-GB" sz="1596">
                <a:solidFill>
                  <a:schemeClr val="bg1"/>
                </a:solidFill>
                <a:latin typeface="F37 Neuro" pitchFamily="2" charset="77"/>
              </a:rPr>
              <a:t>Deploy MVP constellation</a:t>
            </a:r>
          </a:p>
          <a:p>
            <a:pPr marL="178856" indent="-178856" defTabSz="1042441">
              <a:spcAft>
                <a:spcPts val="603"/>
              </a:spcAft>
              <a:buFont typeface="Arial" panose="020B0604020202020204" pitchFamily="34" charset="0"/>
              <a:buChar char="•"/>
              <a:defRPr/>
            </a:pPr>
            <a:r>
              <a:rPr lang="en-GB" sz="1596">
                <a:solidFill>
                  <a:schemeClr val="bg1"/>
                </a:solidFill>
                <a:latin typeface="F37 Neuro" pitchFamily="2" charset="77"/>
              </a:rPr>
              <a:t>1</a:t>
            </a:r>
            <a:r>
              <a:rPr lang="en-GB" sz="1596" baseline="30000">
                <a:solidFill>
                  <a:schemeClr val="bg1"/>
                </a:solidFill>
                <a:latin typeface="F37 Neuro" pitchFamily="2" charset="77"/>
              </a:rPr>
              <a:t>st</a:t>
            </a:r>
            <a:r>
              <a:rPr lang="en-GB" sz="1596">
                <a:solidFill>
                  <a:schemeClr val="bg1"/>
                </a:solidFill>
                <a:latin typeface="F37 Neuro" pitchFamily="2" charset="77"/>
              </a:rPr>
              <a:t> recurring revenues</a:t>
            </a:r>
            <a:endParaRPr lang="en-GB" sz="1401">
              <a:solidFill>
                <a:schemeClr val="bg1"/>
              </a:solidFill>
              <a:latin typeface="F37 Neuro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794F75-079E-7851-28BF-87BE98D1825E}"/>
              </a:ext>
            </a:extLst>
          </p:cNvPr>
          <p:cNvSpPr txBox="1"/>
          <p:nvPr/>
        </p:nvSpPr>
        <p:spPr>
          <a:xfrm>
            <a:off x="9033650" y="3415252"/>
            <a:ext cx="2514884" cy="122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856" indent="-178856" defTabSz="1042441">
              <a:spcAft>
                <a:spcPts val="603"/>
              </a:spcAft>
              <a:buFont typeface="Arial" panose="020B0604020202020204" pitchFamily="34" charset="0"/>
              <a:buChar char="•"/>
              <a:defRPr/>
            </a:pPr>
            <a:r>
              <a:rPr lang="en-GB" sz="1596" dirty="0">
                <a:solidFill>
                  <a:schemeClr val="bg1"/>
                </a:solidFill>
                <a:latin typeface="F37 Neuro" pitchFamily="2" charset="77"/>
              </a:rPr>
              <a:t>Scale full constellation</a:t>
            </a:r>
          </a:p>
          <a:p>
            <a:pPr marL="178856" indent="-178856" defTabSz="1042441">
              <a:spcAft>
                <a:spcPts val="603"/>
              </a:spcAft>
              <a:buFont typeface="Arial" panose="020B0604020202020204" pitchFamily="34" charset="0"/>
              <a:buChar char="•"/>
              <a:defRPr/>
            </a:pPr>
            <a:r>
              <a:rPr lang="en-GB" sz="1596" dirty="0">
                <a:solidFill>
                  <a:schemeClr val="bg1"/>
                </a:solidFill>
                <a:latin typeface="F37 Neuro" pitchFamily="2" charset="77"/>
              </a:rPr>
              <a:t>Diversify products</a:t>
            </a:r>
            <a:endParaRPr lang="en-US" sz="1596" dirty="0">
              <a:solidFill>
                <a:schemeClr val="bg1"/>
              </a:solidFill>
              <a:latin typeface="F37 Neuro" pitchFamily="2" charset="77"/>
            </a:endParaRPr>
          </a:p>
          <a:p>
            <a:pPr marL="178856" indent="-178856" defTabSz="1042441">
              <a:spcAft>
                <a:spcPts val="603"/>
              </a:spcAft>
              <a:buFont typeface="Arial" panose="020B0604020202020204" pitchFamily="34" charset="0"/>
              <a:buChar char="•"/>
              <a:defRPr/>
            </a:pPr>
            <a:r>
              <a:rPr lang="en-US" sz="1596" dirty="0">
                <a:solidFill>
                  <a:schemeClr val="bg1"/>
                </a:solidFill>
                <a:latin typeface="F37 Neuro" pitchFamily="2" charset="77"/>
              </a:rPr>
              <a:t>Pre IPO / strategic acquisitions</a:t>
            </a:r>
            <a:endParaRPr lang="en-GB" sz="1401" dirty="0">
              <a:solidFill>
                <a:schemeClr val="bg1"/>
              </a:solidFill>
              <a:latin typeface="F37 Neuro" pitchFamily="2" charset="77"/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EBF2C4AC-C1A3-A3F6-22E9-FD133748EC35}"/>
              </a:ext>
            </a:extLst>
          </p:cNvPr>
          <p:cNvSpPr/>
          <p:nvPr/>
        </p:nvSpPr>
        <p:spPr>
          <a:xfrm>
            <a:off x="1351972" y="4661671"/>
            <a:ext cx="2397538" cy="372402"/>
          </a:xfrm>
          <a:prstGeom prst="homePlate">
            <a:avLst/>
          </a:prstGeom>
          <a:solidFill>
            <a:srgbClr val="FE7B1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en-GB" sz="1236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F26FA201-B162-D064-49F3-36CC793C9588}"/>
              </a:ext>
            </a:extLst>
          </p:cNvPr>
          <p:cNvSpPr/>
          <p:nvPr/>
        </p:nvSpPr>
        <p:spPr>
          <a:xfrm>
            <a:off x="1357636" y="5219972"/>
            <a:ext cx="4563810" cy="372404"/>
          </a:xfrm>
          <a:prstGeom prst="homePlate">
            <a:avLst/>
          </a:prstGeom>
          <a:solidFill>
            <a:srgbClr val="FE7B1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2">
              <a:defRPr/>
            </a:pPr>
            <a:endParaRPr lang="en-GB" sz="1236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9FBBFC-0B80-A49D-1811-969576BA6A70}"/>
              </a:ext>
            </a:extLst>
          </p:cNvPr>
          <p:cNvSpPr/>
          <p:nvPr/>
        </p:nvSpPr>
        <p:spPr>
          <a:xfrm rot="16200000">
            <a:off x="240578" y="5086979"/>
            <a:ext cx="1367362" cy="6383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1042441">
              <a:spcAft>
                <a:spcPts val="601"/>
              </a:spcAft>
              <a:defRPr/>
            </a:pPr>
            <a:r>
              <a:rPr lang="en-GB" sz="1824" b="1">
                <a:solidFill>
                  <a:schemeClr val="bg1"/>
                </a:solidFill>
                <a:latin typeface="Osiris" panose="02000600000000000000" pitchFamily="2" charset="0"/>
              </a:rPr>
              <a:t>SERAPHIM </a:t>
            </a:r>
          </a:p>
          <a:p>
            <a:pPr algn="ctr" defTabSz="1042441">
              <a:spcAft>
                <a:spcPts val="601"/>
              </a:spcAft>
              <a:defRPr/>
            </a:pPr>
            <a:r>
              <a:rPr lang="en-GB" sz="1824" b="1">
                <a:solidFill>
                  <a:schemeClr val="bg1"/>
                </a:solidFill>
                <a:latin typeface="Osiris" panose="02000600000000000000" pitchFamily="2" charset="0"/>
              </a:rPr>
              <a:t>FUNDS</a:t>
            </a:r>
            <a:endParaRPr lang="en-GB" sz="1600" b="1">
              <a:solidFill>
                <a:schemeClr val="bg1"/>
              </a:solidFill>
              <a:latin typeface="Osiris" panose="02000600000000000000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787137-A2F9-A540-F208-5ED9541363C4}"/>
              </a:ext>
            </a:extLst>
          </p:cNvPr>
          <p:cNvGrpSpPr/>
          <p:nvPr/>
        </p:nvGrpSpPr>
        <p:grpSpPr>
          <a:xfrm>
            <a:off x="1357630" y="5792516"/>
            <a:ext cx="9639890" cy="372788"/>
            <a:chOff x="1357630" y="5792516"/>
            <a:chExt cx="9639890" cy="372788"/>
          </a:xfrm>
        </p:grpSpPr>
        <p:sp>
          <p:nvSpPr>
            <p:cNvPr id="25" name="Arrow: Pentagon 24">
              <a:extLst>
                <a:ext uri="{FF2B5EF4-FFF2-40B4-BE49-F238E27FC236}">
                  <a16:creationId xmlns:a16="http://schemas.microsoft.com/office/drawing/2014/main" id="{979275FE-659B-77B5-568F-F200F3D83250}"/>
                </a:ext>
              </a:extLst>
            </p:cNvPr>
            <p:cNvSpPr/>
            <p:nvPr/>
          </p:nvSpPr>
          <p:spPr>
            <a:xfrm>
              <a:off x="1357630" y="5792516"/>
              <a:ext cx="5288292" cy="372404"/>
            </a:xfrm>
            <a:prstGeom prst="homePlate">
              <a:avLst/>
            </a:prstGeom>
            <a:solidFill>
              <a:srgbClr val="FE7B1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en-GB" sz="1236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846DC8A0-7EC9-CB5E-8981-E348033870AB}"/>
                </a:ext>
              </a:extLst>
            </p:cNvPr>
            <p:cNvSpPr/>
            <p:nvPr/>
          </p:nvSpPr>
          <p:spPr>
            <a:xfrm>
              <a:off x="5709228" y="5792900"/>
              <a:ext cx="5288292" cy="372404"/>
            </a:xfrm>
            <a:prstGeom prst="homePlate">
              <a:avLst/>
            </a:prstGeom>
            <a:solidFill>
              <a:srgbClr val="FE7B1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2">
                <a:defRPr/>
              </a:pPr>
              <a:endParaRPr lang="en-GB" sz="1236">
                <a:solidFill>
                  <a:schemeClr val="bg1"/>
                </a:solidFill>
                <a:latin typeface="Calibri" panose="020F0502020204030204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082BEEE-1268-02FF-2CAA-DF8C3F56C4B8}"/>
              </a:ext>
            </a:extLst>
          </p:cNvPr>
          <p:cNvSpPr txBox="1"/>
          <p:nvPr/>
        </p:nvSpPr>
        <p:spPr>
          <a:xfrm>
            <a:off x="1347855" y="4722042"/>
            <a:ext cx="2397538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441">
              <a:spcAft>
                <a:spcPts val="601"/>
              </a:spcAft>
              <a:defRPr/>
            </a:pPr>
            <a:r>
              <a:rPr lang="en-GB" sz="1140" b="1" dirty="0">
                <a:solidFill>
                  <a:schemeClr val="bg1"/>
                </a:solidFill>
                <a:latin typeface="Osiris" panose="02000600000000000000" pitchFamily="2" charset="0"/>
              </a:rPr>
              <a:t>SPACE ACCELERATOR </a:t>
            </a:r>
            <a:endParaRPr lang="en-GB" sz="1001" b="1" dirty="0">
              <a:solidFill>
                <a:schemeClr val="bg1"/>
              </a:solidFill>
              <a:latin typeface="Osiris" panose="02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D6010-2CBC-22B5-44E0-DD3C31807C48}"/>
              </a:ext>
            </a:extLst>
          </p:cNvPr>
          <p:cNvSpPr txBox="1"/>
          <p:nvPr/>
        </p:nvSpPr>
        <p:spPr>
          <a:xfrm>
            <a:off x="3518244" y="5265777"/>
            <a:ext cx="2397538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441">
              <a:spcAft>
                <a:spcPts val="601"/>
              </a:spcAft>
              <a:defRPr/>
            </a:pPr>
            <a:r>
              <a:rPr lang="en-GB" sz="1140" b="1">
                <a:solidFill>
                  <a:schemeClr val="bg1"/>
                </a:solidFill>
                <a:latin typeface="Osiris" panose="02000600000000000000" pitchFamily="2" charset="0"/>
              </a:rPr>
              <a:t>SPACE VENTURE FUND I </a:t>
            </a:r>
            <a:r>
              <a:rPr lang="en-GB" sz="1140" b="1" err="1">
                <a:solidFill>
                  <a:schemeClr val="bg1"/>
                </a:solidFill>
                <a:latin typeface="Osiris" panose="02000600000000000000" pitchFamily="2" charset="0"/>
              </a:rPr>
              <a:t>I</a:t>
            </a:r>
            <a:endParaRPr lang="en-GB" sz="1001" b="1">
              <a:solidFill>
                <a:schemeClr val="bg1"/>
              </a:solidFill>
              <a:latin typeface="Osiris" panose="020006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D03F2B-D730-1FCA-F41D-64F09894721E}"/>
              </a:ext>
            </a:extLst>
          </p:cNvPr>
          <p:cNvSpPr txBox="1"/>
          <p:nvPr/>
        </p:nvSpPr>
        <p:spPr>
          <a:xfrm>
            <a:off x="7896200" y="5850983"/>
            <a:ext cx="3157801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441">
              <a:spcAft>
                <a:spcPts val="601"/>
              </a:spcAft>
              <a:defRPr/>
            </a:pPr>
            <a:r>
              <a:rPr lang="en-GB" sz="1140" b="1" dirty="0">
                <a:solidFill>
                  <a:schemeClr val="bg1"/>
                </a:solidFill>
                <a:latin typeface="Osiris" panose="02000600000000000000" pitchFamily="2" charset="0"/>
              </a:rPr>
              <a:t>SPACE INVESTMENT TRUST PLC</a:t>
            </a:r>
            <a:endParaRPr lang="en-GB" sz="1001" b="1" dirty="0">
              <a:solidFill>
                <a:schemeClr val="bg1"/>
              </a:solidFill>
              <a:latin typeface="Osiris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9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0A4EC48B-84EB-C326-693F-BEA8898357AC}"/>
              </a:ext>
            </a:extLst>
          </p:cNvPr>
          <p:cNvSpPr txBox="1">
            <a:spLocks/>
          </p:cNvSpPr>
          <p:nvPr/>
        </p:nvSpPr>
        <p:spPr>
          <a:xfrm>
            <a:off x="3691284" y="590385"/>
            <a:ext cx="8500716" cy="7460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chemeClr val="accent1"/>
                </a:solidFill>
              </a:rPr>
              <a:t>Once in a generation opportunity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  <a:latin typeface="F37 Neuro" pitchFamily="2" charset="0"/>
                <a:ea typeface="+mn-ea"/>
                <a:cs typeface="+mn-cs"/>
              </a:rPr>
              <a:t>Private capital driven by long term $trillion market outlook</a:t>
            </a:r>
          </a:p>
          <a:p>
            <a:br>
              <a:rPr lang="en-GB" sz="1200" dirty="0">
                <a:solidFill>
                  <a:schemeClr val="bg1"/>
                </a:solidFill>
                <a:latin typeface="F37 Neuro" pitchFamily="2" charset="77"/>
                <a:ea typeface="+mn-ea"/>
                <a:cs typeface="+mn-cs"/>
              </a:rPr>
            </a:br>
            <a:br>
              <a:rPr lang="en-GB" sz="1200" dirty="0">
                <a:solidFill>
                  <a:schemeClr val="bg1"/>
                </a:solidFill>
                <a:latin typeface="F37 Neuro" pitchFamily="2" charset="77"/>
                <a:ea typeface="+mn-ea"/>
                <a:cs typeface="+mn-cs"/>
              </a:rPr>
            </a:br>
            <a:br>
              <a:rPr lang="en-GB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D7606B-C134-9A9F-5C62-7D1FC93D4E51}"/>
              </a:ext>
            </a:extLst>
          </p:cNvPr>
          <p:cNvGrpSpPr/>
          <p:nvPr/>
        </p:nvGrpSpPr>
        <p:grpSpPr>
          <a:xfrm>
            <a:off x="571233" y="1668098"/>
            <a:ext cx="859944" cy="498593"/>
            <a:chOff x="-2054720" y="1262050"/>
            <a:chExt cx="1161054" cy="6039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5DE6713-1150-132D-0BFB-5EF195E26684}"/>
                </a:ext>
              </a:extLst>
            </p:cNvPr>
            <p:cNvSpPr/>
            <p:nvPr/>
          </p:nvSpPr>
          <p:spPr>
            <a:xfrm>
              <a:off x="-2054720" y="1317968"/>
              <a:ext cx="1161054" cy="548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 dirty="0">
                  <a:solidFill>
                    <a:schemeClr val="bg1"/>
                  </a:solidFill>
                </a:rPr>
                <a:t>VC </a:t>
              </a:r>
              <a:br>
                <a:rPr lang="en-US" sz="975" b="1" dirty="0">
                  <a:solidFill>
                    <a:schemeClr val="bg1"/>
                  </a:solidFill>
                </a:rPr>
              </a:br>
              <a:r>
                <a:rPr lang="en-US" sz="975" b="1" dirty="0">
                  <a:solidFill>
                    <a:schemeClr val="bg1"/>
                  </a:solidFill>
                </a:rPr>
                <a:t>Investment </a:t>
              </a:r>
              <a:br>
                <a:rPr lang="en-US" sz="975" b="1" dirty="0">
                  <a:solidFill>
                    <a:schemeClr val="bg1"/>
                  </a:solidFill>
                </a:rPr>
              </a:br>
              <a:r>
                <a:rPr lang="en-US" sz="975" b="1" dirty="0">
                  <a:solidFill>
                    <a:schemeClr val="bg1"/>
                  </a:solidFill>
                </a:rPr>
                <a:t>($bn)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6108E7D-D74E-45BF-7C72-B8BF6185BD52}"/>
                </a:ext>
              </a:extLst>
            </p:cNvPr>
            <p:cNvSpPr/>
            <p:nvPr/>
          </p:nvSpPr>
          <p:spPr>
            <a:xfrm flipV="1">
              <a:off x="-2020326" y="1262050"/>
              <a:ext cx="1028476" cy="553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9AB5E7-A12D-27E1-4D2C-7CD3BF80D0FE}"/>
              </a:ext>
            </a:extLst>
          </p:cNvPr>
          <p:cNvGrpSpPr/>
          <p:nvPr/>
        </p:nvGrpSpPr>
        <p:grpSpPr>
          <a:xfrm>
            <a:off x="1374484" y="1466447"/>
            <a:ext cx="4756315" cy="2133692"/>
            <a:chOff x="2467666" y="1586438"/>
            <a:chExt cx="3265580" cy="1843633"/>
          </a:xfrm>
        </p:grpSpPr>
        <p:graphicFrame>
          <p:nvGraphicFramePr>
            <p:cNvPr id="33" name="Chart 32">
              <a:extLst>
                <a:ext uri="{FF2B5EF4-FFF2-40B4-BE49-F238E27FC236}">
                  <a16:creationId xmlns:a16="http://schemas.microsoft.com/office/drawing/2014/main" id="{0900BC96-AA49-D328-979A-66DEF4814C18}"/>
                </a:ext>
              </a:extLst>
            </p:cNvPr>
            <p:cNvGraphicFramePr/>
            <p:nvPr/>
          </p:nvGraphicFramePr>
          <p:xfrm>
            <a:off x="2467666" y="1586438"/>
            <a:ext cx="3171118" cy="18436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F41835-5D90-03D4-878A-152AB6C6EAC1}"/>
                </a:ext>
              </a:extLst>
            </p:cNvPr>
            <p:cNvSpPr txBox="1"/>
            <p:nvPr/>
          </p:nvSpPr>
          <p:spPr>
            <a:xfrm>
              <a:off x="2855052" y="3234640"/>
              <a:ext cx="428813" cy="155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69" dirty="0">
                  <a:solidFill>
                    <a:schemeClr val="bg1"/>
                  </a:solidFill>
                </a:rPr>
                <a:t>(5 </a:t>
              </a:r>
              <a:r>
                <a:rPr lang="en-GB" sz="569" dirty="0" err="1">
                  <a:solidFill>
                    <a:schemeClr val="bg1"/>
                  </a:solidFill>
                </a:rPr>
                <a:t>yrs</a:t>
              </a:r>
              <a:r>
                <a:rPr lang="en-GB" sz="569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D4269B-801B-7C9A-FDE8-6CD1930C3434}"/>
                </a:ext>
              </a:extLst>
            </p:cNvPr>
            <p:cNvSpPr txBox="1"/>
            <p:nvPr/>
          </p:nvSpPr>
          <p:spPr>
            <a:xfrm>
              <a:off x="3987232" y="3234640"/>
              <a:ext cx="483367" cy="155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69" dirty="0">
                  <a:solidFill>
                    <a:schemeClr val="bg1"/>
                  </a:solidFill>
                </a:rPr>
                <a:t>(5 yrs)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CC4803-058A-C320-BB36-89FC2506FF76}"/>
                </a:ext>
              </a:extLst>
            </p:cNvPr>
            <p:cNvSpPr txBox="1"/>
            <p:nvPr/>
          </p:nvSpPr>
          <p:spPr>
            <a:xfrm>
              <a:off x="4601742" y="3233615"/>
              <a:ext cx="428813" cy="155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69" dirty="0">
                  <a:solidFill>
                    <a:schemeClr val="bg1"/>
                  </a:solidFill>
                </a:rPr>
                <a:t>(5 yrs)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F5B596-69A5-5555-FC16-4C9154B908CE}"/>
                </a:ext>
              </a:extLst>
            </p:cNvPr>
            <p:cNvSpPr txBox="1"/>
            <p:nvPr/>
          </p:nvSpPr>
          <p:spPr>
            <a:xfrm>
              <a:off x="5226119" y="3236736"/>
              <a:ext cx="507127" cy="155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569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0D47031-BFBF-B8CE-7426-532CB004E2F4}"/>
              </a:ext>
            </a:extLst>
          </p:cNvPr>
          <p:cNvGrpSpPr/>
          <p:nvPr/>
        </p:nvGrpSpPr>
        <p:grpSpPr>
          <a:xfrm>
            <a:off x="6373696" y="4089039"/>
            <a:ext cx="852579" cy="871006"/>
            <a:chOff x="5101413" y="3870795"/>
            <a:chExt cx="852579" cy="87100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8F4361E-1E1C-D978-39EC-8654962F7CDD}"/>
                </a:ext>
              </a:extLst>
            </p:cNvPr>
            <p:cNvSpPr/>
            <p:nvPr/>
          </p:nvSpPr>
          <p:spPr>
            <a:xfrm>
              <a:off x="5120893" y="3926257"/>
              <a:ext cx="833099" cy="815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 dirty="0">
                  <a:solidFill>
                    <a:schemeClr val="bg1"/>
                  </a:solidFill>
                </a:rPr>
                <a:t>12 months rolling Investment by taxonomy ($bn)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338B9E9-8756-87F6-A90C-863651A4FA52}"/>
                </a:ext>
              </a:extLst>
            </p:cNvPr>
            <p:cNvSpPr/>
            <p:nvPr/>
          </p:nvSpPr>
          <p:spPr>
            <a:xfrm rot="10800000" flipV="1">
              <a:off x="5101413" y="3870795"/>
              <a:ext cx="76174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2089243-E2D1-EA82-238E-D85A257024A5}"/>
              </a:ext>
            </a:extLst>
          </p:cNvPr>
          <p:cNvGrpSpPr/>
          <p:nvPr/>
        </p:nvGrpSpPr>
        <p:grpSpPr>
          <a:xfrm>
            <a:off x="571233" y="4089041"/>
            <a:ext cx="816950" cy="745541"/>
            <a:chOff x="484355" y="3741793"/>
            <a:chExt cx="816950" cy="68803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E9A0C72-897B-A599-3C87-70D18D67FD59}"/>
                </a:ext>
              </a:extLst>
            </p:cNvPr>
            <p:cNvSpPr/>
            <p:nvPr/>
          </p:nvSpPr>
          <p:spPr>
            <a:xfrm>
              <a:off x="533190" y="3787964"/>
              <a:ext cx="768115" cy="641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 dirty="0">
                  <a:solidFill>
                    <a:schemeClr val="bg1"/>
                  </a:solidFill>
                </a:rPr>
                <a:t>Number of deals by stage (12 months rolling)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26DE4DE-62A7-4B29-C2A0-10294005FB83}"/>
                </a:ext>
              </a:extLst>
            </p:cNvPr>
            <p:cNvSpPr/>
            <p:nvPr/>
          </p:nvSpPr>
          <p:spPr>
            <a:xfrm flipV="1">
              <a:off x="484355" y="3741793"/>
              <a:ext cx="761751" cy="421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9A2721-A448-949B-8ACC-338F271D356A}"/>
              </a:ext>
            </a:extLst>
          </p:cNvPr>
          <p:cNvGrpSpPr/>
          <p:nvPr/>
        </p:nvGrpSpPr>
        <p:grpSpPr>
          <a:xfrm>
            <a:off x="6302804" y="1664835"/>
            <a:ext cx="922487" cy="741231"/>
            <a:chOff x="4931467" y="1498473"/>
            <a:chExt cx="922487" cy="74123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9CAFFBA-DFF3-CB6F-E1AA-81A72EDF559E}"/>
                </a:ext>
              </a:extLst>
            </p:cNvPr>
            <p:cNvSpPr/>
            <p:nvPr/>
          </p:nvSpPr>
          <p:spPr>
            <a:xfrm>
              <a:off x="4931467" y="1544193"/>
              <a:ext cx="922487" cy="695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 dirty="0">
                  <a:solidFill>
                    <a:schemeClr val="bg1"/>
                  </a:solidFill>
                </a:rPr>
                <a:t>Annual </a:t>
              </a:r>
              <a:br>
                <a:rPr lang="en-US" sz="975" b="1" dirty="0">
                  <a:solidFill>
                    <a:schemeClr val="bg1"/>
                  </a:solidFill>
                </a:rPr>
              </a:br>
              <a:r>
                <a:rPr lang="en-US" sz="975" b="1" dirty="0">
                  <a:solidFill>
                    <a:schemeClr val="bg1"/>
                  </a:solidFill>
                </a:rPr>
                <a:t>deal</a:t>
              </a:r>
              <a:br>
                <a:rPr lang="en-US" sz="975" b="1" dirty="0">
                  <a:solidFill>
                    <a:schemeClr val="bg1"/>
                  </a:solidFill>
                </a:rPr>
              </a:br>
              <a:r>
                <a:rPr lang="en-US" sz="975" b="1" dirty="0">
                  <a:solidFill>
                    <a:schemeClr val="bg1"/>
                  </a:solidFill>
                </a:rPr>
                <a:t>Tracker (12 months rolling)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D8EC4BF-86D9-FBE7-16DF-70FB4F5B6810}"/>
                </a:ext>
              </a:extLst>
            </p:cNvPr>
            <p:cNvSpPr/>
            <p:nvPr/>
          </p:nvSpPr>
          <p:spPr>
            <a:xfrm rot="10800000" flipV="1">
              <a:off x="5002359" y="1498473"/>
              <a:ext cx="76174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0CBAB4E-327A-CD40-3736-22683045F2EC}"/>
              </a:ext>
            </a:extLst>
          </p:cNvPr>
          <p:cNvSpPr txBox="1"/>
          <p:nvPr/>
        </p:nvSpPr>
        <p:spPr>
          <a:xfrm>
            <a:off x="2781692" y="3373954"/>
            <a:ext cx="624565" cy="179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69" dirty="0">
                <a:solidFill>
                  <a:schemeClr val="bg1"/>
                </a:solidFill>
              </a:rPr>
              <a:t>(5 </a:t>
            </a:r>
            <a:r>
              <a:rPr lang="en-GB" sz="569" dirty="0" err="1">
                <a:solidFill>
                  <a:schemeClr val="bg1"/>
                </a:solidFill>
              </a:rPr>
              <a:t>yrs</a:t>
            </a:r>
            <a:r>
              <a:rPr lang="en-GB" sz="569" dirty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0AABA03-F1F4-4B5E-9985-943944D1EBB0}"/>
              </a:ext>
              <a:ext uri="{147F2762-F138-4A5C-976F-8EAC2B608ADB}">
                <a16:predDERef xmlns:a16="http://schemas.microsoft.com/office/drawing/2014/main" pred="{9CB9D209-A073-4D9C-AE25-469314712A9C}"/>
              </a:ext>
            </a:extLst>
          </p:cNvPr>
          <p:cNvGraphicFramePr>
            <a:graphicFrameLocks/>
          </p:cNvGraphicFramePr>
          <p:nvPr/>
        </p:nvGraphicFramePr>
        <p:xfrm>
          <a:off x="1456651" y="3974214"/>
          <a:ext cx="4972243" cy="2779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0CC9A8B-C008-4EC2-80BD-74977CFFB739}"/>
              </a:ext>
              <a:ext uri="{147F2762-F138-4A5C-976F-8EAC2B608ADB}">
                <a16:predDERef xmlns:a16="http://schemas.microsoft.com/office/drawing/2014/main" pred="{ED92ED15-BF49-4998-9B41-67F7377DDBBF}"/>
              </a:ext>
            </a:extLst>
          </p:cNvPr>
          <p:cNvGraphicFramePr>
            <a:graphicFrameLocks/>
          </p:cNvGraphicFramePr>
          <p:nvPr/>
        </p:nvGraphicFramePr>
        <p:xfrm>
          <a:off x="7225290" y="995423"/>
          <a:ext cx="4874895" cy="297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2ECDF88-E261-40E6-9078-3D17F363A122}"/>
              </a:ext>
              <a:ext uri="{147F2762-F138-4A5C-976F-8EAC2B608ADB}">
                <a16:predDERef xmlns:a16="http://schemas.microsoft.com/office/drawing/2014/main" pred="{DECE88F1-BCE6-44B2-8CBA-74903A8DB04F}"/>
              </a:ext>
            </a:extLst>
          </p:cNvPr>
          <p:cNvGraphicFramePr>
            <a:graphicFrameLocks/>
          </p:cNvGraphicFramePr>
          <p:nvPr/>
        </p:nvGraphicFramePr>
        <p:xfrm>
          <a:off x="7269240" y="3913641"/>
          <a:ext cx="4972243" cy="2779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0222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0C2C5412-8E3C-D37E-1388-2ED543679198}"/>
              </a:ext>
            </a:extLst>
          </p:cNvPr>
          <p:cNvSpPr txBox="1">
            <a:spLocks/>
          </p:cNvSpPr>
          <p:nvPr/>
        </p:nvSpPr>
        <p:spPr>
          <a:xfrm>
            <a:off x="3691284" y="590385"/>
            <a:ext cx="8500716" cy="7460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chemeClr val="accent1"/>
                </a:solidFill>
              </a:rPr>
              <a:t>2024 Index Highlights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  <a:latin typeface="F37 Neuro" pitchFamily="2" charset="0"/>
                <a:ea typeface="+mn-ea"/>
                <a:cs typeface="+mn-cs"/>
              </a:rPr>
              <a:t>Recording the investment activity in New Space</a:t>
            </a:r>
          </a:p>
          <a:p>
            <a:br>
              <a:rPr lang="en-GB" sz="1200" dirty="0">
                <a:solidFill>
                  <a:schemeClr val="bg1"/>
                </a:solidFill>
                <a:latin typeface="F37 Neuro" pitchFamily="2" charset="77"/>
                <a:ea typeface="+mn-ea"/>
                <a:cs typeface="+mn-cs"/>
              </a:rPr>
            </a:br>
            <a:br>
              <a:rPr lang="en-GB" sz="1200" dirty="0">
                <a:solidFill>
                  <a:schemeClr val="bg1"/>
                </a:solidFill>
                <a:latin typeface="F37 Neuro" pitchFamily="2" charset="77"/>
                <a:ea typeface="+mn-ea"/>
                <a:cs typeface="+mn-cs"/>
              </a:rPr>
            </a:br>
            <a:br>
              <a:rPr lang="en-GB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6D173B-A8E8-00B8-84A8-43CB7D917092}"/>
              </a:ext>
            </a:extLst>
          </p:cNvPr>
          <p:cNvGrpSpPr/>
          <p:nvPr/>
        </p:nvGrpSpPr>
        <p:grpSpPr>
          <a:xfrm>
            <a:off x="571233" y="1665085"/>
            <a:ext cx="859944" cy="501606"/>
            <a:chOff x="-2054720" y="1262050"/>
            <a:chExt cx="1161054" cy="60764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F2CF210-039E-D15F-8958-9CF6B297FD63}"/>
                </a:ext>
              </a:extLst>
            </p:cNvPr>
            <p:cNvSpPr/>
            <p:nvPr/>
          </p:nvSpPr>
          <p:spPr>
            <a:xfrm>
              <a:off x="-2054720" y="1317968"/>
              <a:ext cx="1161054" cy="551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 dirty="0">
                  <a:solidFill>
                    <a:schemeClr val="bg1"/>
                  </a:solidFill>
                </a:rPr>
                <a:t>TTM Investment ($bn)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C2FB1A-AC31-4E13-DE21-481FC7CD915E}"/>
                </a:ext>
              </a:extLst>
            </p:cNvPr>
            <p:cNvSpPr/>
            <p:nvPr/>
          </p:nvSpPr>
          <p:spPr>
            <a:xfrm flipV="1">
              <a:off x="-2020326" y="1262050"/>
              <a:ext cx="1028476" cy="553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02E965-D778-104E-BF6F-598E67A96929}"/>
              </a:ext>
            </a:extLst>
          </p:cNvPr>
          <p:cNvGrpSpPr/>
          <p:nvPr/>
        </p:nvGrpSpPr>
        <p:grpSpPr>
          <a:xfrm>
            <a:off x="6373696" y="4086025"/>
            <a:ext cx="852579" cy="871006"/>
            <a:chOff x="5101413" y="3870795"/>
            <a:chExt cx="852579" cy="87100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BD19EA1-8CB1-6AAF-6CB2-4616C316C13C}"/>
                </a:ext>
              </a:extLst>
            </p:cNvPr>
            <p:cNvSpPr/>
            <p:nvPr/>
          </p:nvSpPr>
          <p:spPr>
            <a:xfrm>
              <a:off x="5120893" y="3926257"/>
              <a:ext cx="833099" cy="815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 dirty="0">
                  <a:solidFill>
                    <a:schemeClr val="bg1"/>
                  </a:solidFill>
                </a:rPr>
                <a:t>Quarterly Investment Trends: SpaceTech vs. General VC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DE5CE6-8097-3C8D-F13E-AA12EB2ABBBF}"/>
                </a:ext>
              </a:extLst>
            </p:cNvPr>
            <p:cNvSpPr/>
            <p:nvPr/>
          </p:nvSpPr>
          <p:spPr>
            <a:xfrm rot="10800000" flipV="1">
              <a:off x="5101413" y="3870795"/>
              <a:ext cx="76174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CBF198-257B-AF6E-AFA8-6F73EC50E08B}"/>
              </a:ext>
            </a:extLst>
          </p:cNvPr>
          <p:cNvGrpSpPr/>
          <p:nvPr/>
        </p:nvGrpSpPr>
        <p:grpSpPr>
          <a:xfrm>
            <a:off x="571233" y="4086025"/>
            <a:ext cx="816950" cy="385443"/>
            <a:chOff x="484355" y="3741793"/>
            <a:chExt cx="816950" cy="35571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0D5DB87-C1B0-8117-47ED-4E69E5812326}"/>
                </a:ext>
              </a:extLst>
            </p:cNvPr>
            <p:cNvSpPr/>
            <p:nvPr/>
          </p:nvSpPr>
          <p:spPr>
            <a:xfrm>
              <a:off x="533190" y="3787964"/>
              <a:ext cx="768115" cy="309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 dirty="0">
                  <a:solidFill>
                    <a:schemeClr val="bg1"/>
                  </a:solidFill>
                </a:rPr>
                <a:t>TTM Deals (#)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523D6E-2112-3631-E816-647B149D632E}"/>
                </a:ext>
              </a:extLst>
            </p:cNvPr>
            <p:cNvSpPr/>
            <p:nvPr/>
          </p:nvSpPr>
          <p:spPr>
            <a:xfrm flipV="1">
              <a:off x="484355" y="3741793"/>
              <a:ext cx="761751" cy="421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CD6988-1B50-F5E7-D28C-D85B5A977521}"/>
              </a:ext>
            </a:extLst>
          </p:cNvPr>
          <p:cNvGrpSpPr/>
          <p:nvPr/>
        </p:nvGrpSpPr>
        <p:grpSpPr>
          <a:xfrm>
            <a:off x="6302804" y="1665085"/>
            <a:ext cx="922487" cy="621199"/>
            <a:chOff x="4931467" y="1498473"/>
            <a:chExt cx="922487" cy="62119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0E3FCD9-47DD-6BB6-02CF-CA25373E728E}"/>
                </a:ext>
              </a:extLst>
            </p:cNvPr>
            <p:cNvSpPr/>
            <p:nvPr/>
          </p:nvSpPr>
          <p:spPr>
            <a:xfrm>
              <a:off x="4931467" y="1544193"/>
              <a:ext cx="922487" cy="5754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 dirty="0">
                  <a:solidFill>
                    <a:schemeClr val="bg1"/>
                  </a:solidFill>
                </a:rPr>
                <a:t>Quarterly Investment Tracker </a:t>
              </a:r>
              <a:br>
                <a:rPr lang="en-US" sz="975" b="1" dirty="0">
                  <a:solidFill>
                    <a:schemeClr val="bg1"/>
                  </a:solidFill>
                </a:rPr>
              </a:br>
              <a:r>
                <a:rPr lang="en-US" sz="975" b="1" dirty="0">
                  <a:solidFill>
                    <a:schemeClr val="bg1"/>
                  </a:solidFill>
                </a:rPr>
                <a:t>($bn)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5399C07-60A9-108E-6E87-BC6A5F91C3F4}"/>
                </a:ext>
              </a:extLst>
            </p:cNvPr>
            <p:cNvSpPr/>
            <p:nvPr/>
          </p:nvSpPr>
          <p:spPr>
            <a:xfrm rot="10800000" flipV="1">
              <a:off x="5002359" y="1498473"/>
              <a:ext cx="76174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72E662A-A4EE-A189-7FAF-BDB4C5503FE7}"/>
              </a:ext>
            </a:extLst>
          </p:cNvPr>
          <p:cNvSpPr/>
          <p:nvPr/>
        </p:nvSpPr>
        <p:spPr>
          <a:xfrm>
            <a:off x="1618427" y="1493657"/>
            <a:ext cx="44775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F37 Neuro" pitchFamily="2" charset="0"/>
              </a:rPr>
              <a:t>$8.8bn </a:t>
            </a:r>
            <a:r>
              <a:rPr lang="en-GB" b="1" dirty="0">
                <a:solidFill>
                  <a:schemeClr val="bg1"/>
                </a:solidFill>
                <a:latin typeface="F37 Neuro" pitchFamily="2" charset="0"/>
              </a:rPr>
              <a:t>invested in TTM to Q3 24</a:t>
            </a:r>
          </a:p>
          <a:p>
            <a:endParaRPr lang="en-GB" b="1" dirty="0">
              <a:solidFill>
                <a:schemeClr val="bg1"/>
              </a:solidFill>
              <a:latin typeface="F37 Neuro" pitchFamily="2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F37 Neuro" pitchFamily="2" charset="0"/>
              </a:rPr>
              <a:t>$5.6bn </a:t>
            </a:r>
            <a:r>
              <a:rPr lang="en-GB" b="1" dirty="0">
                <a:solidFill>
                  <a:schemeClr val="bg1"/>
                </a:solidFill>
                <a:latin typeface="F37 Neuro" pitchFamily="2" charset="0"/>
              </a:rPr>
              <a:t>invested in TTM to Q3 23</a:t>
            </a:r>
          </a:p>
          <a:p>
            <a:endParaRPr lang="en-GB" b="1" dirty="0">
              <a:solidFill>
                <a:schemeClr val="bg1"/>
              </a:solidFill>
              <a:latin typeface="F37 Neuro" pitchFamily="2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F37 Neuro" pitchFamily="2" charset="0"/>
              </a:rPr>
              <a:t>57%</a:t>
            </a:r>
            <a:r>
              <a:rPr lang="en-GB" b="1" dirty="0">
                <a:solidFill>
                  <a:schemeClr val="bg1"/>
                </a:solidFill>
                <a:latin typeface="F37 Neuro" pitchFamily="2" charset="0"/>
              </a:rPr>
              <a:t> Increase</a:t>
            </a:r>
          </a:p>
          <a:p>
            <a:endParaRPr lang="en-GB" b="1" dirty="0">
              <a:solidFill>
                <a:schemeClr val="bg1"/>
              </a:solidFill>
              <a:latin typeface="F37 Neuro" pitchFamily="2" charset="0"/>
            </a:endParaRPr>
          </a:p>
          <a:p>
            <a:endParaRPr lang="en-GB" b="1" dirty="0">
              <a:solidFill>
                <a:schemeClr val="bg1"/>
              </a:solidFill>
              <a:latin typeface="F37 Neuro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9F71AE6-5355-C301-DCBE-4A03FFBD67A4}"/>
              </a:ext>
            </a:extLst>
          </p:cNvPr>
          <p:cNvSpPr/>
          <p:nvPr/>
        </p:nvSpPr>
        <p:spPr>
          <a:xfrm>
            <a:off x="1618426" y="3947636"/>
            <a:ext cx="4050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F37 Neuro" pitchFamily="2" charset="0"/>
              </a:rPr>
              <a:t>595 </a:t>
            </a:r>
            <a:r>
              <a:rPr lang="en-GB" b="1" dirty="0">
                <a:solidFill>
                  <a:schemeClr val="bg1"/>
                </a:solidFill>
                <a:latin typeface="F37 Neuro" pitchFamily="2" charset="0"/>
              </a:rPr>
              <a:t>deals in TTM to Q3 24</a:t>
            </a:r>
            <a:endParaRPr lang="en-GB" sz="2000" b="1" dirty="0">
              <a:solidFill>
                <a:schemeClr val="bg1"/>
              </a:solidFill>
              <a:latin typeface="F37 Neuro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C7671D-68C0-BB43-BB4D-414D255260A6}"/>
              </a:ext>
            </a:extLst>
          </p:cNvPr>
          <p:cNvSpPr/>
          <p:nvPr/>
        </p:nvSpPr>
        <p:spPr>
          <a:xfrm>
            <a:off x="1618428" y="4715291"/>
            <a:ext cx="2990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F37 Neuro" pitchFamily="2" charset="0"/>
              </a:rPr>
              <a:t>386 </a:t>
            </a:r>
            <a:r>
              <a:rPr lang="en-GB" b="1" dirty="0">
                <a:solidFill>
                  <a:schemeClr val="bg1"/>
                </a:solidFill>
                <a:latin typeface="F37 Neuro" pitchFamily="2" charset="0"/>
              </a:rPr>
              <a:t>deals in TTM to Q3 23</a:t>
            </a:r>
            <a:endParaRPr lang="en-GB" sz="2000" b="1" dirty="0">
              <a:solidFill>
                <a:schemeClr val="bg1"/>
              </a:solidFill>
              <a:latin typeface="F37 Neuro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E59FA0-24BF-BB3D-FBD0-397497E475DE}"/>
              </a:ext>
            </a:extLst>
          </p:cNvPr>
          <p:cNvSpPr/>
          <p:nvPr/>
        </p:nvSpPr>
        <p:spPr>
          <a:xfrm>
            <a:off x="1618428" y="5457969"/>
            <a:ext cx="1789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F37 Neuro" pitchFamily="2" charset="0"/>
              </a:rPr>
              <a:t>54% </a:t>
            </a:r>
            <a:r>
              <a:rPr lang="en-GB" b="1" dirty="0">
                <a:solidFill>
                  <a:schemeClr val="bg1"/>
                </a:solidFill>
                <a:latin typeface="F37 Neuro" pitchFamily="2" charset="0"/>
              </a:rPr>
              <a:t>Increase</a:t>
            </a:r>
            <a:endParaRPr lang="en-GB" sz="1200" dirty="0">
              <a:solidFill>
                <a:schemeClr val="bg1"/>
              </a:solidFill>
              <a:latin typeface="F37 Neuro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E2BF26-6D64-DFEC-7384-055757A1DEA5}"/>
              </a:ext>
            </a:extLst>
          </p:cNvPr>
          <p:cNvCxnSpPr>
            <a:cxnSpLocks/>
          </p:cNvCxnSpPr>
          <p:nvPr/>
        </p:nvCxnSpPr>
        <p:spPr>
          <a:xfrm>
            <a:off x="7817956" y="5440554"/>
            <a:ext cx="3985268" cy="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49752ED-E83B-4786-8273-379EC27FD04B}"/>
              </a:ext>
              <a:ext uri="{147F2762-F138-4A5C-976F-8EAC2B608ADB}">
                <a16:predDERef xmlns:a16="http://schemas.microsoft.com/office/drawing/2014/main" pred="{0A661BC5-957A-4D49-ADE4-67676DAE3A39}"/>
              </a:ext>
            </a:extLst>
          </p:cNvPr>
          <p:cNvGraphicFramePr>
            <a:graphicFrameLocks/>
          </p:cNvGraphicFramePr>
          <p:nvPr/>
        </p:nvGraphicFramePr>
        <p:xfrm>
          <a:off x="7226274" y="1207553"/>
          <a:ext cx="4921547" cy="2817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ABAB009-4985-46C0-A033-D4571F14B910}"/>
              </a:ext>
              <a:ext uri="{147F2762-F138-4A5C-976F-8EAC2B608ADB}">
                <a16:predDERef xmlns:a16="http://schemas.microsoft.com/office/drawing/2014/main" pred="{13EA056C-1A9D-4AFF-ACF3-545139308487}"/>
              </a:ext>
            </a:extLst>
          </p:cNvPr>
          <p:cNvGraphicFramePr>
            <a:graphicFrameLocks/>
          </p:cNvGraphicFramePr>
          <p:nvPr/>
        </p:nvGraphicFramePr>
        <p:xfrm>
          <a:off x="7307300" y="4063386"/>
          <a:ext cx="4637773" cy="2719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3795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0A4EC48B-84EB-C326-693F-BEA8898357AC}"/>
              </a:ext>
            </a:extLst>
          </p:cNvPr>
          <p:cNvSpPr txBox="1">
            <a:spLocks/>
          </p:cNvSpPr>
          <p:nvPr/>
        </p:nvSpPr>
        <p:spPr>
          <a:xfrm>
            <a:off x="3691284" y="590385"/>
            <a:ext cx="8500716" cy="7460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Osiris" panose="02000600000000000000" pitchFamily="2" charset="0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chemeClr val="accent1"/>
                </a:solidFill>
              </a:rPr>
              <a:t>Earth Observation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Constellations &amp; Analytics</a:t>
            </a:r>
            <a:endParaRPr lang="en-GB" sz="1800" dirty="0">
              <a:solidFill>
                <a:schemeClr val="bg1"/>
              </a:solidFill>
              <a:latin typeface="F37 Neuro" pitchFamily="2" charset="0"/>
              <a:ea typeface="+mn-ea"/>
              <a:cs typeface="+mn-cs"/>
            </a:endParaRPr>
          </a:p>
          <a:p>
            <a:br>
              <a:rPr lang="en-GB" sz="1200" dirty="0">
                <a:solidFill>
                  <a:schemeClr val="bg1"/>
                </a:solidFill>
                <a:latin typeface="F37 Neuro" pitchFamily="2" charset="77"/>
                <a:ea typeface="+mn-ea"/>
                <a:cs typeface="+mn-cs"/>
              </a:rPr>
            </a:br>
            <a:br>
              <a:rPr lang="en-GB" sz="1200" dirty="0">
                <a:solidFill>
                  <a:schemeClr val="bg1"/>
                </a:solidFill>
                <a:latin typeface="F37 Neuro" pitchFamily="2" charset="77"/>
                <a:ea typeface="+mn-ea"/>
                <a:cs typeface="+mn-cs"/>
              </a:rPr>
            </a:br>
            <a:br>
              <a:rPr lang="en-GB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D7606B-C134-9A9F-5C62-7D1FC93D4E51}"/>
              </a:ext>
            </a:extLst>
          </p:cNvPr>
          <p:cNvGrpSpPr/>
          <p:nvPr/>
        </p:nvGrpSpPr>
        <p:grpSpPr>
          <a:xfrm>
            <a:off x="287079" y="1668102"/>
            <a:ext cx="1144098" cy="1101771"/>
            <a:chOff x="-2054720" y="1262050"/>
            <a:chExt cx="1161054" cy="133466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5DE6713-1150-132D-0BFB-5EF195E26684}"/>
                </a:ext>
              </a:extLst>
            </p:cNvPr>
            <p:cNvSpPr/>
            <p:nvPr/>
          </p:nvSpPr>
          <p:spPr>
            <a:xfrm>
              <a:off x="-2054720" y="1317968"/>
              <a:ext cx="1161054" cy="1278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GB" sz="975" b="1" dirty="0">
                  <a:solidFill>
                    <a:schemeClr val="bg1"/>
                  </a:solidFill>
                </a:rPr>
                <a:t>Total Investment, All SpaceTech VS Earth Observation ($Bn)</a:t>
              </a:r>
            </a:p>
            <a:p>
              <a:pPr algn="r">
                <a:lnSpc>
                  <a:spcPct val="80000"/>
                </a:lnSpc>
              </a:pPr>
              <a:endParaRPr lang="en-US" sz="975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6108E7D-D74E-45BF-7C72-B8BF6185BD52}"/>
                </a:ext>
              </a:extLst>
            </p:cNvPr>
            <p:cNvSpPr/>
            <p:nvPr/>
          </p:nvSpPr>
          <p:spPr>
            <a:xfrm flipV="1">
              <a:off x="-2020326" y="1262050"/>
              <a:ext cx="1028476" cy="553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0D47031-BFBF-B8CE-7426-532CB004E2F4}"/>
              </a:ext>
            </a:extLst>
          </p:cNvPr>
          <p:cNvGrpSpPr/>
          <p:nvPr/>
        </p:nvGrpSpPr>
        <p:grpSpPr>
          <a:xfrm>
            <a:off x="6373696" y="4089039"/>
            <a:ext cx="852579" cy="630941"/>
            <a:chOff x="5101413" y="3870795"/>
            <a:chExt cx="852579" cy="63094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8F4361E-1E1C-D978-39EC-8654962F7CDD}"/>
                </a:ext>
              </a:extLst>
            </p:cNvPr>
            <p:cNvSpPr/>
            <p:nvPr/>
          </p:nvSpPr>
          <p:spPr>
            <a:xfrm>
              <a:off x="5120893" y="3926257"/>
              <a:ext cx="833099" cy="5754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 dirty="0">
                  <a:solidFill>
                    <a:schemeClr val="bg1"/>
                  </a:solidFill>
                </a:rPr>
                <a:t>Largest rounds in Earth Observation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338B9E9-8756-87F6-A90C-863651A4FA52}"/>
                </a:ext>
              </a:extLst>
            </p:cNvPr>
            <p:cNvSpPr/>
            <p:nvPr/>
          </p:nvSpPr>
          <p:spPr>
            <a:xfrm rot="10800000" flipV="1">
              <a:off x="5101413" y="3870795"/>
              <a:ext cx="76174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9A2721-A448-949B-8ACC-338F271D356A}"/>
              </a:ext>
            </a:extLst>
          </p:cNvPr>
          <p:cNvGrpSpPr/>
          <p:nvPr/>
        </p:nvGrpSpPr>
        <p:grpSpPr>
          <a:xfrm>
            <a:off x="6302804" y="1664835"/>
            <a:ext cx="922487" cy="741231"/>
            <a:chOff x="4931467" y="1498473"/>
            <a:chExt cx="922487" cy="74123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9CAFFBA-DFF3-CB6F-E1AA-81A72EDF559E}"/>
                </a:ext>
              </a:extLst>
            </p:cNvPr>
            <p:cNvSpPr/>
            <p:nvPr/>
          </p:nvSpPr>
          <p:spPr>
            <a:xfrm>
              <a:off x="4931467" y="1544193"/>
              <a:ext cx="922487" cy="695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 dirty="0">
                  <a:solidFill>
                    <a:schemeClr val="bg1"/>
                  </a:solidFill>
                </a:rPr>
                <a:t>EO Constellation investment by region TTM ($bn)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D8EC4BF-86D9-FBE7-16DF-70FB4F5B6810}"/>
                </a:ext>
              </a:extLst>
            </p:cNvPr>
            <p:cNvSpPr/>
            <p:nvPr/>
          </p:nvSpPr>
          <p:spPr>
            <a:xfrm rot="10800000" flipV="1">
              <a:off x="5002359" y="1498473"/>
              <a:ext cx="761748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50B441-ED0C-E396-E27F-2364792C793E}"/>
              </a:ext>
            </a:extLst>
          </p:cNvPr>
          <p:cNvGrpSpPr/>
          <p:nvPr/>
        </p:nvGrpSpPr>
        <p:grpSpPr>
          <a:xfrm>
            <a:off x="287079" y="4086025"/>
            <a:ext cx="1101104" cy="265410"/>
            <a:chOff x="484355" y="3741793"/>
            <a:chExt cx="816950" cy="2449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4BCF72-0C97-F483-013D-EC2165CD34F2}"/>
                </a:ext>
              </a:extLst>
            </p:cNvPr>
            <p:cNvSpPr/>
            <p:nvPr/>
          </p:nvSpPr>
          <p:spPr>
            <a:xfrm>
              <a:off x="533190" y="3787964"/>
              <a:ext cx="768115" cy="198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975" b="1" dirty="0">
                  <a:solidFill>
                    <a:schemeClr val="bg1"/>
                  </a:solidFill>
                </a:rPr>
                <a:t>EO Investment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F217C0-6568-29E7-1F76-8A833921A467}"/>
                </a:ext>
              </a:extLst>
            </p:cNvPr>
            <p:cNvSpPr/>
            <p:nvPr/>
          </p:nvSpPr>
          <p:spPr>
            <a:xfrm flipV="1">
              <a:off x="484355" y="3741793"/>
              <a:ext cx="761751" cy="421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endParaRPr lang="en-GB" sz="1300">
                <a:solidFill>
                  <a:schemeClr val="bg1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716FD94-31C6-B5AA-F870-01D435D4D9AC}"/>
              </a:ext>
            </a:extLst>
          </p:cNvPr>
          <p:cNvSpPr/>
          <p:nvPr/>
        </p:nvSpPr>
        <p:spPr>
          <a:xfrm>
            <a:off x="1618426" y="4128394"/>
            <a:ext cx="4050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F37 Neuro" pitchFamily="2" charset="0"/>
              </a:rPr>
              <a:t>$46bn </a:t>
            </a:r>
            <a:r>
              <a:rPr lang="en-GB" sz="1400" b="1" dirty="0">
                <a:solidFill>
                  <a:schemeClr val="bg1"/>
                </a:solidFill>
                <a:latin typeface="F37 Neuro" pitchFamily="2" charset="0"/>
              </a:rPr>
              <a:t>Into SpaceTech since 2017</a:t>
            </a:r>
            <a:endParaRPr lang="en-GB" sz="1600" b="1" dirty="0">
              <a:solidFill>
                <a:schemeClr val="bg1"/>
              </a:solidFill>
              <a:latin typeface="F37 Neuro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0B7698-96EC-B5BA-54E9-76461E0F5AB2}"/>
              </a:ext>
            </a:extLst>
          </p:cNvPr>
          <p:cNvSpPr/>
          <p:nvPr/>
        </p:nvSpPr>
        <p:spPr>
          <a:xfrm>
            <a:off x="1618426" y="4599117"/>
            <a:ext cx="2658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F37 Neuro" pitchFamily="2" charset="0"/>
              </a:rPr>
              <a:t>$10.7bn </a:t>
            </a:r>
            <a:r>
              <a:rPr lang="en-GB" sz="1400" b="1" dirty="0">
                <a:solidFill>
                  <a:schemeClr val="bg1"/>
                </a:solidFill>
                <a:latin typeface="F37 Neuro" pitchFamily="2" charset="0"/>
              </a:rPr>
              <a:t>Into EO since 2017</a:t>
            </a:r>
            <a:endParaRPr lang="en-GB" sz="1600" b="1" dirty="0">
              <a:solidFill>
                <a:schemeClr val="bg1"/>
              </a:solidFill>
              <a:latin typeface="F37 Neuro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97B450-9590-8CA8-15A4-36CD08C1AE45}"/>
              </a:ext>
            </a:extLst>
          </p:cNvPr>
          <p:cNvSpPr/>
          <p:nvPr/>
        </p:nvSpPr>
        <p:spPr>
          <a:xfrm>
            <a:off x="1618426" y="5069840"/>
            <a:ext cx="2209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F37 Neuro" pitchFamily="2" charset="0"/>
              </a:rPr>
              <a:t>23% </a:t>
            </a:r>
            <a:r>
              <a:rPr lang="en-GB" sz="1400" b="1" dirty="0">
                <a:solidFill>
                  <a:schemeClr val="bg1"/>
                </a:solidFill>
                <a:latin typeface="F37 Neuro" pitchFamily="2" charset="0"/>
              </a:rPr>
              <a:t>of total investment</a:t>
            </a:r>
            <a:endParaRPr lang="en-GB" sz="1050" dirty="0">
              <a:solidFill>
                <a:schemeClr val="bg1"/>
              </a:solidFill>
              <a:latin typeface="F37 Neuro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BE7D750-6C96-3467-4462-3EE22282C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461479"/>
              </p:ext>
            </p:extLst>
          </p:nvPr>
        </p:nvGraphicFramePr>
        <p:xfrm>
          <a:off x="7613137" y="4176407"/>
          <a:ext cx="4170546" cy="25945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4368">
                  <a:extLst>
                    <a:ext uri="{9D8B030D-6E8A-4147-A177-3AD203B41FA5}">
                      <a16:colId xmlns:a16="http://schemas.microsoft.com/office/drawing/2014/main" val="3538593825"/>
                    </a:ext>
                  </a:extLst>
                </a:gridCol>
                <a:gridCol w="702907">
                  <a:extLst>
                    <a:ext uri="{9D8B030D-6E8A-4147-A177-3AD203B41FA5}">
                      <a16:colId xmlns:a16="http://schemas.microsoft.com/office/drawing/2014/main" val="2496790354"/>
                    </a:ext>
                  </a:extLst>
                </a:gridCol>
                <a:gridCol w="702907">
                  <a:extLst>
                    <a:ext uri="{9D8B030D-6E8A-4147-A177-3AD203B41FA5}">
                      <a16:colId xmlns:a16="http://schemas.microsoft.com/office/drawing/2014/main" val="3692140953"/>
                    </a:ext>
                  </a:extLst>
                </a:gridCol>
                <a:gridCol w="724424">
                  <a:extLst>
                    <a:ext uri="{9D8B030D-6E8A-4147-A177-3AD203B41FA5}">
                      <a16:colId xmlns:a16="http://schemas.microsoft.com/office/drawing/2014/main" val="3922299719"/>
                    </a:ext>
                  </a:extLst>
                </a:gridCol>
                <a:gridCol w="745940">
                  <a:extLst>
                    <a:ext uri="{9D8B030D-6E8A-4147-A177-3AD203B41FA5}">
                      <a16:colId xmlns:a16="http://schemas.microsoft.com/office/drawing/2014/main" val="564738887"/>
                    </a:ext>
                  </a:extLst>
                </a:gridCol>
              </a:tblGrid>
              <a:tr h="274885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Company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Country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Round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Date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Raise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49567"/>
                  </a:ext>
                </a:extLst>
              </a:tr>
              <a:tr h="36651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Chang Guang Satellite Technology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China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Series C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2020 Q4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$376m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92370"/>
                  </a:ext>
                </a:extLst>
              </a:tr>
              <a:tr h="1832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Galaxy Space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China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Series C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2020 Q4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$300m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768325"/>
                  </a:ext>
                </a:extLst>
              </a:tr>
              <a:tr h="1832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Map Box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Series 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2023 Q3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$280m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268771"/>
                  </a:ext>
                </a:extLst>
              </a:tr>
              <a:tr h="1832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World Labs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Series 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 Q4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$230m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004170"/>
                  </a:ext>
                </a:extLst>
              </a:tr>
              <a:tr h="1832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Planet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Series D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2019 Q1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$168m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439254"/>
                  </a:ext>
                </a:extLst>
              </a:tr>
              <a:tr h="1832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Map Box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Series C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2017 Q4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$164m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460533"/>
                  </a:ext>
                </a:extLst>
              </a:tr>
              <a:tr h="1832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HawkEye</a:t>
                      </a:r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360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Series D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2021 Q4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$145m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198657"/>
                  </a:ext>
                </a:extLst>
              </a:tr>
              <a:tr h="1832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ICEYE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Finland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Series D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2022 Q1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$136m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831708"/>
                  </a:ext>
                </a:extLst>
              </a:tr>
              <a:tr h="29200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Descartes Underwriting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France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Series B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2022 Q1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$120m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805910"/>
                  </a:ext>
                </a:extLst>
              </a:tr>
              <a:tr h="1832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Synspective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Japan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Series A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2019 Q3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$100m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344472"/>
                  </a:ext>
                </a:extLst>
              </a:tr>
            </a:tbl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AFE89A2-1857-42ED-3B53-DB4AA79ED3FD}"/>
              </a:ext>
            </a:extLst>
          </p:cNvPr>
          <p:cNvGraphicFramePr>
            <a:graphicFrameLocks/>
          </p:cNvGraphicFramePr>
          <p:nvPr/>
        </p:nvGraphicFramePr>
        <p:xfrm>
          <a:off x="7242233" y="1551290"/>
          <a:ext cx="4877440" cy="2490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37A4FBF-EC40-2E19-85AC-EDEDAC8B6A6E}"/>
              </a:ext>
            </a:extLst>
          </p:cNvPr>
          <p:cNvGraphicFramePr>
            <a:graphicFrameLocks/>
          </p:cNvGraphicFramePr>
          <p:nvPr/>
        </p:nvGraphicFramePr>
        <p:xfrm>
          <a:off x="1379606" y="1483362"/>
          <a:ext cx="4887300" cy="2723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BC2D92A-0C65-A13A-4337-58EB5EA1EB18}"/>
              </a:ext>
            </a:extLst>
          </p:cNvPr>
          <p:cNvSpPr/>
          <p:nvPr/>
        </p:nvSpPr>
        <p:spPr>
          <a:xfrm>
            <a:off x="1618426" y="5540563"/>
            <a:ext cx="3140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F37 Neuro" pitchFamily="2" charset="0"/>
              </a:rPr>
              <a:t>$4.1bn </a:t>
            </a:r>
            <a:r>
              <a:rPr lang="en-GB" sz="1400" b="1" dirty="0">
                <a:solidFill>
                  <a:schemeClr val="bg1"/>
                </a:solidFill>
                <a:latin typeface="F37 Neuro" pitchFamily="2" charset="0"/>
              </a:rPr>
              <a:t>Into satellite constellations</a:t>
            </a:r>
            <a:endParaRPr lang="en-GB" sz="1050" dirty="0">
              <a:solidFill>
                <a:schemeClr val="bg1"/>
              </a:solidFill>
              <a:latin typeface="F37 Neuro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BF9998-9E95-F067-903B-2F5C2FBE29FF}"/>
              </a:ext>
            </a:extLst>
          </p:cNvPr>
          <p:cNvSpPr/>
          <p:nvPr/>
        </p:nvSpPr>
        <p:spPr>
          <a:xfrm>
            <a:off x="1618426" y="6011285"/>
            <a:ext cx="3354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F37 Neuro" pitchFamily="2" charset="0"/>
              </a:rPr>
              <a:t>$6.6bn </a:t>
            </a:r>
            <a:r>
              <a:rPr lang="en-GB" sz="1400" b="1" dirty="0">
                <a:solidFill>
                  <a:schemeClr val="bg1"/>
                </a:solidFill>
                <a:latin typeface="F37 Neuro" pitchFamily="2" charset="0"/>
              </a:rPr>
              <a:t>Into downstream applications</a:t>
            </a:r>
            <a:endParaRPr lang="en-GB" sz="1050" dirty="0">
              <a:solidFill>
                <a:schemeClr val="bg1"/>
              </a:solidFill>
              <a:latin typeface="F37 Neu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33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5CD6BC2-BABC-D699-01A2-1C2C57CDAD69}"/>
              </a:ext>
            </a:extLst>
          </p:cNvPr>
          <p:cNvSpPr txBox="1"/>
          <p:nvPr/>
        </p:nvSpPr>
        <p:spPr>
          <a:xfrm>
            <a:off x="924726" y="1630711"/>
            <a:ext cx="103425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SimSun" panose="02010600030101010101" pitchFamily="2" charset="-122"/>
                <a:cs typeface="Aptos" panose="020B0004020202020204" pitchFamily="34" charset="0"/>
              </a:rPr>
              <a:t>State of Finance:</a:t>
            </a:r>
          </a:p>
          <a:p>
            <a:endParaRPr lang="en-GB" sz="18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SimSun" panose="02010600030101010101" pitchFamily="2" charset="-122"/>
                <a:cs typeface="Aptos" panose="020B0004020202020204" pitchFamily="34" charset="0"/>
              </a:rPr>
              <a:t>The US and China are engaged in a capability arms race that is </a:t>
            </a:r>
            <a:r>
              <a:rPr lang="en-GB" sz="18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SimSun" panose="02010600030101010101" pitchFamily="2" charset="-122"/>
                <a:cs typeface="Aptos" panose="020B0004020202020204" pitchFamily="34" charset="0"/>
              </a:rPr>
              <a:t>fueling</a:t>
            </a:r>
            <a:r>
              <a:rPr lang="en-GB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SimSun" panose="02010600030101010101" pitchFamily="2" charset="-122"/>
                <a:cs typeface="Aptos" panose="020B0004020202020204" pitchFamily="34" charset="0"/>
              </a:rPr>
              <a:t> investment in both regions, especially in China.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SimSun" panose="02010600030101010101" pitchFamily="2" charset="-122"/>
                <a:cs typeface="Aptos" panose="020B0004020202020204" pitchFamily="34" charset="0"/>
              </a:rPr>
              <a:t>The EU's investment drivers differ, with a focus on climate and EU sovereignty.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SimSun" panose="02010600030101010101" pitchFamily="2" charset="-122"/>
                <a:cs typeface="Aptos" panose="020B0004020202020204" pitchFamily="34" charset="0"/>
              </a:rPr>
              <a:t>Within the EU, there is a higher volume of deals, but these deals are generally smaller in scale.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SimSun" panose="02010600030101010101" pitchFamily="2" charset="-122"/>
                <a:cs typeface="Aptos" panose="020B0004020202020204" pitchFamily="34" charset="0"/>
              </a:rPr>
              <a:t>As of year-to-date 2024, the EU accounts for 20% of global investment but represents 29% of all deals.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SimSun" panose="02010600030101010101" pitchFamily="2" charset="-122"/>
                <a:cs typeface="Aptos" panose="020B0004020202020204" pitchFamily="34" charset="0"/>
              </a:rPr>
              <a:t>This trend has been consistent over recent years, underscoring the ongoing challenge of accessing growth capital within the EU.</a:t>
            </a:r>
            <a:endParaRPr lang="en-GB" sz="18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6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D3D718C-440E-8E28-82F7-AEE4896390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blipFill>
            <a:blip r:embed="rId4"/>
            <a:srcRect/>
            <a:stretch>
              <a:fillRect t="-25347" b="-25347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E0F725-E4B6-D69A-92A5-150A9672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6504" y="1649294"/>
            <a:ext cx="3419474" cy="611969"/>
          </a:xfrm>
        </p:spPr>
        <p:txBody>
          <a:bodyPr/>
          <a:lstStyle/>
          <a:p>
            <a:r>
              <a:rPr lang="en-GB" dirty="0"/>
              <a:t>Will affect the world tomorrow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E4FA5A-B668-F3CB-96B4-3E412FFF3B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06504" y="2182316"/>
            <a:ext cx="3419475" cy="37245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Seraphim Space has invested into over 30+ industry-leading </a:t>
            </a:r>
            <a:r>
              <a:rPr lang="en-US" dirty="0" err="1"/>
              <a:t>SpaceTech</a:t>
            </a:r>
            <a:r>
              <a:rPr lang="en-US" dirty="0"/>
              <a:t> startups. </a:t>
            </a:r>
          </a:p>
          <a:p>
            <a:pPr marL="0" indent="0">
              <a:buNone/>
            </a:pPr>
            <a:r>
              <a:rPr lang="en-US" dirty="0"/>
              <a:t>We believe that this is just the beginning… </a:t>
            </a:r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06706C-17CF-AAEC-112C-3F391C1FC5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8169" y="1377760"/>
            <a:ext cx="3419475" cy="254699"/>
          </a:xfrm>
        </p:spPr>
        <p:txBody>
          <a:bodyPr/>
          <a:lstStyle/>
          <a:p>
            <a:r>
              <a:rPr lang="en-GB" dirty="0"/>
              <a:t>What we do today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9A2C77-DCCD-463B-C755-EC3621F9B76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8202" y="6148389"/>
            <a:ext cx="1676396" cy="3355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F57DAF-3EE1-1A0C-A6F2-9EE252BD8B60}"/>
              </a:ext>
            </a:extLst>
          </p:cNvPr>
          <p:cNvSpPr>
            <a:spLocks noChangeAspect="1"/>
          </p:cNvSpPr>
          <p:nvPr/>
        </p:nvSpPr>
        <p:spPr>
          <a:xfrm>
            <a:off x="8009799" y="4580764"/>
            <a:ext cx="972580" cy="972472"/>
          </a:xfrm>
          <a:prstGeom prst="roundRect">
            <a:avLst/>
          </a:prstGeom>
          <a:blipFill>
            <a:blip r:embed="rId6"/>
            <a:srcRect/>
            <a:stretch>
              <a:fillRect l="-23982" r="-239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4538D-A58F-308A-7812-C5BD37A502C8}"/>
              </a:ext>
            </a:extLst>
          </p:cNvPr>
          <p:cNvSpPr txBox="1"/>
          <p:nvPr/>
        </p:nvSpPr>
        <p:spPr>
          <a:xfrm>
            <a:off x="9059069" y="4675684"/>
            <a:ext cx="2492997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en-GB" sz="1100" dirty="0">
                <a:solidFill>
                  <a:schemeClr val="bg1"/>
                </a:solidFill>
                <a:latin typeface="+mj-lt"/>
              </a:rPr>
              <a:t>Rob Desborough</a:t>
            </a:r>
          </a:p>
          <a:p>
            <a:pPr algn="l"/>
            <a:endParaRPr lang="en-GB" sz="1100" dirty="0">
              <a:solidFill>
                <a:schemeClr val="bg1"/>
              </a:solidFill>
            </a:endParaRPr>
          </a:p>
          <a:p>
            <a:pPr algn="l"/>
            <a:r>
              <a:rPr lang="en-GB" sz="1100" i="1" dirty="0">
                <a:solidFill>
                  <a:schemeClr val="bg1"/>
                </a:solidFill>
              </a:rPr>
              <a:t>General Partner, Seraphim</a:t>
            </a:r>
          </a:p>
          <a:p>
            <a:pPr algn="l"/>
            <a:r>
              <a:rPr lang="en-GB" sz="1100" i="1" dirty="0">
                <a:solidFill>
                  <a:schemeClr val="bg1"/>
                </a:solidFill>
              </a:rPr>
              <a:t>Chair, Seraphim Space Accelerator</a:t>
            </a:r>
          </a:p>
        </p:txBody>
      </p:sp>
    </p:spTree>
    <p:extLst>
      <p:ext uri="{BB962C8B-B14F-4D97-AF65-F5344CB8AC3E}">
        <p14:creationId xmlns:p14="http://schemas.microsoft.com/office/powerpoint/2010/main" val="17147512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TOCALGOID" val="Standard"/>
  <p:tag name="UPSLIDETOCMASTERID" val="Blank4 24 2019"/>
  <p:tag name="UPSLIDETOCMASTERNAME" val="Blank"/>
  <p:tag name="UPSLIDETOCMASTERLASTEDITIONDATE" val="637437275744437088"/>
  <p:tag name="UPSLIDE" val="Gre02322_UpSLide_14-12-2017"/>
  <p:tag name="TEMPLATESHORTNAMETAG" val="Seraphim Space"/>
  <p:tag name="TEMPLATEFULLNAMETAG" val="Seraphim Space"/>
  <p:tag name="UPSLIDEVERSION" val="6.9.0.0"/>
  <p:tag name="UPSLIDEPRINTFACINGPAGESDESIGN" val="Layout: Seraphim Space - Dark"/>
  <p:tag name="UPSLIDEPRINTFACINGPAGESLAYOUT" val="Blank"/>
  <p:tag name="UPSLIDEFOOTNOTEOPTIONS" val="{&#10;  &quot;Multiline&quot;: true,&#10;  &quot;Enabled&quot;: true&#10;}"/>
  <p:tag name="UPSLIDEFOOTNOTESHAPE" val="{&#10;  &quot;Data&quot;: &quot;UEsDBBQABgAIAAAAIQC75UiUBQEAAB4CAAATAAAAW0NvbnRlbnRfVHlwZXNdLnhtbKSRvU7DMBSFdyTewfKKEqcMCKEmHfgZgaE8wMW+SSwc27JvS/v23KTJgkoXFsu+P+c7Ol5vDoMTe0zZBl/LVVlJgV4HY31Xy4/tS3EvRSbwBlzwWMsjZrlprq/W22PELHjb51r2RPFBqax7HCCXIaLnThvSAMTP1KkI+gs6VLdVdad08ISeCho1ZLN+whZ2jsTzgcsnJwldluLxNDiyagkxOquB2Knae/OLUsyEkjenmdzbmG/YhlRnCWPnb8C898bRJGtQvEOiVxjYhtLOxs8AySiT4JuDystlVV4WPeM6tK3VaILeDZxIOSsuti/jidNGNZ3/J08yC1dNv9v8AAAA//8DAFBLAwQUAAYACAAAACEArTA/8cEAAAAyAQAACwAAAF9yZWxzLy5yZWxzhI/NCsIwEITvgu8Q9m7TehCRpr2I4FX0AdZk2wbbJGTj39ubi6AgeJtl2G9m6vYxjeJGka13CqqiBEFOe2Ndr+B03C3WIDihMzh6RwqexNA281l9oBFTfuLBBhaZ4ljBkFLYSMl6oAm58IFcdjofJ0z5jL0MqC/Yk1yW5UrGTwY0X0yxNwri3lQgjs+Qk/+zfddZTVuvrxO59CNCmoj3vCwjMfaUFOjRhrPHaN4Wv0VV5OYgm1p+LW1eAAAA//8DAFBLAwQUAAYACAAAACEAKQ+yN7oDAADNDwAAHwAAAGNsaXBib2FyZC9kcmF3aW5ncy9kcmF3aW5nMS54bWzsl81u4zYQx+8F+g4CTy0KRdaHJdlYZRE7VrBA0Abr7APQFG0LoSiXpL32LhbovW/ZJ+kMRUVeb7uH9upLQork8M/fDMfDN2+PjfAOXOm6lQUJb0bE45K1VS03BfnwXPo58bShsqKilbwgJ67J29sff3hDpxtFd9uaeWBB6iktyNaY3TQINNvyhuqbdscljK1b1VADXbUJKkU/guVGBNFolAYNrSW5HUzdU0O9var/gynRshdezak8UA0mBZuef3EaBfv/lulUHh7Ubrl7Uqic/Xp4Ul5dFQTISdoAIhK4ATcNusHFqs1g4LhWDc5v12vvaK2c8K+1wY/GY/BxnMdRmoAnGIzFk3SUJG6T7W/dsjhM4jSLiAcT0jCaxCNngm0X3zcC0joJ0DiTpXcoSh6+PWf4etBn0Ddrj15mfQidR21wFcq2XvxcltFsvCgTv4SWn4xmiT9bJBO/jOJ8EWXlPIrTL7g6TKdMcWogCt9VfUSF6TfuamqmWt2uzQ1rmwCY1Yz3UQUxFSZdTFmHfB6NZ5Psbpz4o8l96E/uk9RP81nml4vFOC/vF/PyDnbv3AOarZv6UwAN61o8DzQQg2eOcFq4JG7JAEe7YLjw5b86BQF9x6+vLqHTndLmgbeNh42CKM6MhU0PwLpT3k+x/mrLWojuey/KHJfWl6i+OuGsFfyH48CtB5PbVn0i3ke4ywXRv++p4sQT76S2oWj6huobq74h9828FQWBmFNG2CYEBpUMDBZkZVXK9m5v2nXtlHb7ogKhzdKcBMd2xddP3V2C1nvQJSjmHi79D0tHepgiDiJEVzRUPVqFVGwgbwniwZxnulp+KkgyziC7WFl2CqePcqZe0HFg29TSdWHKFraCfPS0lwxQhFa0U6HBUpijnReuMDWiTdSrW1FXiNl2MNfxuQCaFGCYYx8cX82yu3rmtONryiBD/NJIX5juCnN6McBpN8D0xQDTAw7gZMPV8bBMDyIa0PQQrnwQiuMTD3wmYZKgc698EIrjkwx8wjgL0yugKVwwpOIAjc8A5VFu08M1gpCKA5QOgKIohwC6XjGIIKTiAGVngLIktj9U1whCKg5QPgBCOtckDdXSQSAVB2hyBigdZ9ckbQEhla4iOistbd2LuPobZl9VFqQ6LzQfZvDIxXrP5quqVsa+wRD4V3WcfdkO1d5q8w/VHhTvYBuXmtu//vjzp/BnfP11j4tOIajCL6/l+F7z5e49VPZd3d7V6zADn2DBxUPWLnUPb3wtn/dv/wYAAP//AwBQSwMEFAAGAAgAAAAhAJDX9nUbBAAALA8AABoAAABjbGlwYm9hcmQvdGhlbWUvdGhlbWUxLnhtbMxXS2/cNhC+F+h/IHhPVtr3GpaDjW2hh6YBuil65krUo6YeIOk4/vcdkiJF7srxAz5kDwtq9HH4cWb4jXj56UfD0HfKRd21CY4/RhjRNuvyui0T/M+39MMWIyFJmxPWtTTBj1TgT1e//3ZJLjJW98eO8PxbRRuKwFErLkiCKyn7i9lMZGAm4mPX0xbeFR1viIRHXs5yTh5ggYbN5lG0njWkbvEVeJTK0S2Dv1YKZcgYPyg3FLWkgdUPlJO+qht06ElG9Zz8LlZIwcvjNePoO2EJjubRJl7i2dXljFwMACbPcan+DbgBkN/Nz/1F69vlzvnTACbPcdv9ze3+s/OnASTLYDdTa2928fWA9UBmeO57EW33+yjAe/4XE5z3+1WI1yDjf3mGX66XN6ndowcyw9UZPk0/711MPJAZrs/w15tlvLI58UAVq9u7M3SaetFxkKJjf0zCA+cjCrLvKkgtUXStfK6eGvJfx1MAqgmMyLpF8rGnBdRbgr+KmtdCJYFcUOK9MKZMnJiAQOCvqdunnaeLDfqL3vPudf5Hl7DauEO93ybc7teiqDOK9HnFGlAzdpCPjP4p9H5Fx+o8BaN6qQ8wdYeqr2A41F+AKznRcxDv5L+1rA4V6SFWsV6hFIPrUqC+E3A2tXnSt1qU3Tdfutwc4ziO4GeiIYgc7dHK2SE/0qDXm8EIYXDutQKUWkssATX3NSS8xUISiwkSG2t8hoTe2buw2E2w2Cr3NlVaPyF1LhRAzWUFThMiSupXS5gCk5DICKO5ypORT5tdlRw7fpdMPxXMoAJAyW0FjJneKa5Pbk/tzpTaCzIdkPDKLSShI6MPvahITofqVNaX0HhtrndjSgN6KhR6PajvkcZm+zMWb801zCtOtIG1vlKwFj0keL2AFoMy0ie4AK2EYdND7Yi2xIiwEr4oMsnNgX+LsvRcyBsiKhNwLTpGDZpaUo5Y3SRYbd+lgbVaQzS3eA6C8MuS24Gs/GrkIOlhkmlR0Ez6afcsKtLmERTeaMXkWz397WA1s7uHdB+q/AEd2T3/m0CJrTaxCmBeCwmtxkQzr7knZGP9ncjVILvBB6MpIrUWYX1Fho7ii7mBaxF1dPSTi4H3NOwZAuqFZGiEx1I1WD+oQTd1rctweLLrPj9J7cYTzbFnBqqiuua0igUrvKv0e6xsiEHT/A5vpPtUcndW606+E1yXgIC7+Ll+96qG4FEbFwuoKcbnMqw0e7CGvcNu8BlqL2kSnuqvrduTuLkeMbkcGN/U+WHeadWCqbBflzrSU3e3L6RHxzJOMNytMJI/YAS3MQy2ubLNlQ1GcOWCdmHuSQkeBtYC743FYRbWsrCYpbUsrWVlLStrWVvLGiN9oYCLqrpLYGTvC9DDhvvF8G0RXnCv/gcAAP//AwBQSwMEFAAGAAgAAAAhAJxmRkG7AAAAJAEAACoAAABjbGlwYm9hcmQvZHJhd2luZ3MvX3JlbHMvZHJhd2luZzEueG1sLnJlbHOEj80KwjAQhO+C7xD2btJ6EJEmvYjQq9QHCMk2LTY/JFHs2xvoRUHwsjCz7DezTfuyM3liTJN3HGpaAUGnvJ6c4XDrL7sjkJSl03L2DjksmKAV201zxVnmcpTGKSRSKC5xGHMOJ8aSGtHKRH1AVzaDj1bmIqNhQaq7NMj2VXVg8ZMB4otJOs0hdroG0i+hJP9n+2GYFJ69elh0+UcEy6UXFqCMBjMHSldnnTUtXYGJhn39Jt4AAAD//wMAUEsBAi0AFAAGAAgAAAAhALvlSJQFAQAAHgIAABMAAAAAAAAAAAAAAAAAAAAAAFtDb250ZW50X1R5cGVzXS54bWxQSwECLQAUAAYACAAAACEArTA/8cEAAAAyAQAACwAAAAAAAAAAAAAAAAA2AQAAX3JlbHMvLnJlbHNQSwECLQAUAAYACAAAACEAKQ+yN7oDAADNDwAAHwAAAAAAAAAAAAAAAAAgAgAAY2xpcGJvYXJkL2RyYXdpbmdzL2RyYXdpbmcxLnhtbFBLAQItABQABgAIAAAAIQCQ1/Z1GwQAACwPAAAaAAAAAAAAAAAAAAAAABcGAABjbGlwYm9hcmQvdGhlbWUvdGhlbWUxLnhtbFBLAQItABQABgAIAAAAIQCcZkZBuwAAACQBAAAqAAAAAAAAAAAAAAAAAGoKAABjbGlwYm9hcmQvZHJhd2luZ3MvX3JlbHMvZHJhd2luZzEueG1sLnJlbHNQSwUGAAAAAAUABQBnAQAAbQsAAAAA&quot;,&#10;  &quot;Left&quot;: 247.533234,&#10;  &quot;Top&quot;: 482.62204&#10;}"/>
  <p:tag name="UPSLIDEFOOTNOTEPREVIEW" val="{&#10;  &quot;Data&quot;: &quot;iVBORw0KGgoAAAANSUhEUgAAA8sAAABQCAYAAAAuuOeyAAAABGdBTUEAALGPC/xhBQAAAAlwSFlzAAAXEQAAFxEByibzPwAAEBBJREFUeF7t3TGIHEe+x/HVrLQzRomwemBDhRcqdKjwwgsVKlTo8AIHzpwYFArMA4Xi4A7xnFxkLlQo85LDkXAkDA8k7gVytu/3q/nXuKe7uqd6e1er3fl+oNipf9W/q2eW895f1d1zdG5316eLk/WLxap5eXRn/TCi9SL/1rJ5dfTFl19FtB75V5t/dO/eYtk8J5/8ufm3V82jCE5A/gXkPyO/+Sef38zPb7n+cwQnIP9q8x+sFqv1d+STPzf/+OT+XyI4Afnz85tvDz3/eNn862rWn8CFlv5jfRbtTYSr7eav30a4GvlXnK8/1OTn/Oad/8cXQ1XIJ5/8a5yvP7Tkb/M/kn/N8pfN1+S38u+uT2OoCvnkk399849X6ydz8idxRd5abPIf207+e/KvXf4r8rf5+mN9714MVSGffPI/o/zpf6yfk7/NPyP/2uW3/7GI/JP7f4qhKuSTT/5nlD/x6ubFyf2/zsmfxJdueUdOC71X+zrC1cgn/5Dzfeky+Sn/o3dJIlqP/Hn5+uOk3H+T7/z1dxGtRz755B9u/ur0Afkp38XG84jWI39e/t316fHJ+jX5yj9Zv4hovbn5AAAAAAAAAAAAAAAAAAAAAAAAAAAAAFDh+KR57CdnT30AMAAAAAAAN9Ki9cRtf3tGhAEAAAAAOFwqkt/kYlntY4QBAAAAADhcKpCftorl6V9vBQAAAADAjXRn/fD2qnkUPQAAAAAAcH5316eLk/WLxap56Yo7ogAAAAAAHC4/Eax1DfebCAMAAAAAcLhcILeK5XcRBgAAAADgcPlG58Vy/VaF8nu1pxEGAAAAAAAAAAAAAAAAAAAAAAAAAAAAAAAAAAAAgMtxdnb2Wu2Dmr2OMAAAAADgUKgY/HFTE549VXOR2LVTLLqv9nt0R6Xs/X6L6Xn+lRanXn9zGunnD2rfxBAAAAAA4FCoGPQO6i/x+psoEHOzbrHsOfZDhAbFvF/U2sfstu9jep5/KcVy7bE153e19Hl8KunMLul9D7mKNQEAAADgsh2fNI+PV+snR0cPVhGaTsVSLnxfRmhHjPUKKsVcUP4c3UEp+zMpyGrPpXbeRTqUNQEAAADgMi2WzTO1M7dby+ZVhKdTsbS9BDtCO2KsV1Ap5t3iD9EdlLI/k4Ks9lxq512kQ1kTAAAAAC6TiuQ3uVhW+xjh6VQs/aw2eP9xKqcKBZViP3kguoM8R6oLstL8HFPL91T7svH2fc4u+PPDuMyFfPvS7nwP8o4Y3lKoOE92LjdXP5+D+efg+/NYzLHeXPfTSEcMe9w856Va+zjFKwFMY7PWNHXbn6mvInBO8R9UAAAAAOBzoQL5aatYfh7h6VQA/eYW3R6NWa8YVMz3GtvofcsxZ7CY7CrNj5iL+ly8uRj+McZy4eefPicXlX5Plgpm/cz3Ydv2/mmPtSlWnKe2LRL1+lc18z8WeCz9o4H8GlO2HNsMDc/V69FzS9HN+3ZzAevxfNxewazYRazpmOXPNF99sPdKAgAAAAC4cnfWD2+vmkfROx8XQGqD9x6nEqlQ7Cr2/WbokxXLVjoP652/Yt4N/Sm6SZpZcS5D8xTLReN219rc34Q3Bbz59Sa0f65FbOj9+b3s7Oqqnwro6Cbqz15T/VxEdz+74jEAAAAA4Oa4uz5dnKxfLFaNd2FtsIAcGx8by2LOPt2d1G4BZ8WCfmysK+aOnq8NzVNscBdecRev7UvDq+ea+lZacyiedtSjm6g7e031vTNdvCxf8dGrEAAAAADgWvMTwfI13GGwgBwbHxvLYk77kuZSa1/mbN0CrhfLFPfl2eY18qXHkx5W1jU0byhujnswupPmmvtSvaZjHohu4r7MWlP9wa/N8lwnRBcAAAAAbhYVydung4VigWVj42NjWc2cttL8UqxNYy6SvXPa5l3Q7qXLtvdchuYNxc1xD0Z30lxzX6rXdMwD0U3cl1lrRmxUTAUAAACAm8U3Oi+W67cqlt9H/VMssGxsfGwsq5nTVppfig3RPN9bm+/d3XnoVsT2Hmdo3lDcHPdgdCfNNfelek3HPBDdxH2ZtWbERq8EiKkAAAAAcHOp+LFigWVj4zE2+sCnmDN4/K7S/FIsU3zokutJxWTb0DzFxu4J3hmbMtfUt9KaQ/HS+5u9pvreoS9ehg0AAAAAB0OFkYuo3tceZRqzUrHmXUb7VE/DLp2DvwLJdp7cbIqle5mjm7gvex8GFvNK613207BLT/W20rmUiuXZa6qfjivfRGhLMe84V/8uAQAAAODaUvHjpx8XdyNNY1Yq1vKTtHtFVVvMqS6wSvNLsUzx/J3ALo7zpcL5oV/d4+S5Lio9r3juacbwenu/xzhzbDNUNbd4bilSOBfHPBDdLYVmran2VC3f/52P4d91Pu5OIQ4AAAAAN5KKn2LRlXlMqou1Ls+RYuFZUppfirVpzEWdd8gzv+5dHq6YC0EX0n7is/V2pC3Gxtbze8/HcGE5e67ixXOL170cxzwQ3R0xdu41Ta99jFw0e9yF9eg/jAAAAADAjaECyDuHNmnHUPO90zh4+TYAAAAAANdaKpUHdlmHnCcHAAAAAIBrQ0WvL7H9EN29NLfqfmUAAAAAAD6145Pm8fFq/eTo6MEqQuejotdPS/Y9qsWvYerSPBfLo18ZBQAAAADAp7ZYNs/UztxuLZtXEQYAAAAA4HCpSH6Ti2W1jxEGAAAAAOBwqUB+2iqWn0cYAAAAAIADd2f98PaqeRQ9AAAAAABwfnfXp4uT9YvFqnnpijuiAAAAAAAcLj8RrHUN95sI4xOIp46fRXdQzPvgufI6wgAAAACAy+ICuVUsv1Mx9uOmJvvjq6P02l8n5e9f/t0D8dP9ne9WVt9F3e/R3Utzn6r97By17Fe1H2LKjab3ubdYznPi5w9qfJ81AAAAAFw23+i8WK7fqlB+r+bi1TuYv8RwLpTtNzUX0i7Y/DPvdH4fUz33m01of7GrOfm4Pk4+rr+z2cWy3fjvbtZ7rCmW0z9MRPeT8DnJJ93Bvoo1AQAAAKCKipVc7L6MkGMuXnu7xYq5sHYh92uEkoj9HN1Bzou52x3sTLG8m3qjd1H1/mqKZbvxhetVrAkAAAAAVVSslC7BtmIR47gHo5uo68uzP0R3kPNksDiK8Z+ieyPp/VEsh6tYEwAAAACqqFhJ9w9HN0klzEAR47gHo5uo+1M3VuI5MlYs93acM421LwP37rTPozhfcc/1JeTZ4D3Rivs4+bj+OfS+zXN92Xh7/nZHvktj/ly65+zPu/hZxXjJzrmrX3XO5rGYY7257qeRjhj2uHnOlPc9a01Tt/r3DQAAAAAXTgWIi8rfopuoP/hQKcV7u8gx30bvW9Z4vgx70qXWmu81zQVTvn/aervZiuW5LkrzPdE5tnNPtPr5XmkXtZ6bin7ZuczcIu7izc3re37O7xWOio2dx1Cx7EviPdc816/d2rv+U85571y9Lq4Zwx63Ke/7ItbMn9Pe3zcAAAAAXAoXIGp77zc2zfM9y9bdKcwP7tpXLOd55iI9F0NjO8q5qNq5PFv9fKxtAezXm1CxiEs7upLW0s88d/uwMnN/E+4V1ta731r9VEhGN1E/H7v3eSg2uLOceVx6u8WKVZ+zX29Ck95faU2b+r7Pvab61b9vAAAAALg0UYD0iqQSzcu7hr3iNuJ7j6M5Lri929i+TNpcfA3tVBa/mkrxnV3x6Bd3HxX3ut6xTLvaMXdnRz1T3OfS3W23UjGZLimObqLu2Hn05nd5XEprVZ/zlLmmvpXWHIoPve9Za6pf/fsGAAAAgEuj4sN6xVCX52ymlnePY2zvcbqU4x1D70h699J2Cmb1HS9+jZLiOwWbX0vVOYzNddyD0U3cl958xzwQ3cR9qT52l8eltFYxbo57MLqTz8F9qV7TMQ9EN3FfZq2pfvXvGwAAAABKjk+ax8er9ZOjowerCE3n4kOKBU6m8Xx57eAlsDE+epx9lN/bkU1H3SOmTjqHsbmOezC6ifvSm++YB6KbuC/Vx+7yuJTWKsbNcQ9Gd/I5uC/Vazrmgegm7susNSM2KqYCAAAAQM9i2TxTO3O7tWxeRXi6qD+KBY5pbG+hbDFn7DjeQfb9umP3Jw8VVO2HXfVaTN17Dm1jcx33YHQT96U33zEPRDdxX6qP3eVxKa1VjJvjHozu5HNwX6rXdMwD0U3cl1lrRqzq9w0AAAAAXSqS3+RiWe1jhKdT8WFDBU5VoWz75mls7wOaNNZ7+JW6vte1eFlul+b1dqYzxafcs9wbU99qi8ax8+jN7/K4lNaqPucpc019K605FB9637PWVL/69w0AAAAAXYuT+3/dFsurpvdcrGoqTFzElL52aEqh7B0/2/c0bBdCbqUHhOUnbe+ci/qpKJPe100p5uJ3W2zpdT7nwadQS1pbP/PcuU+LLhWNe88jukUel9Ja1efs15vQpPfXeyp6xKe+73OvqX717xsAAAAAir748qvby/Wfo3c+Kj789OHujl8uejzWuww22raY0Wt/h7D1Cpw2jeeiyQ9xyt/D6+YCKT/ga+cY6ruIdoFtOcfr5SdzdwszF1TmojTPzbFusZaPMfidwFnEq4pGU2jsPM5VLJviU855ytztZ6Tmuen3kCLT3vesNdUm/b4BAAAA4OLcXZ8uTtYvvCX9n//83/+4AomRJJUk+20LKL92ILqjNM0FkQvIXBCZd7d9jH33M+ec9MRktWJxrriLLx8zc6FV3PVW3MfNhbqPP1SkWnXRaDHWPmf3z72znHlMbe85m8fUat6fi1SfW56bvuc4Xp/nfZ97TdNrH6P92Q3+vgEAAADgQviJYPka7pd/+8f/pnJkxo6dcl2M9nYOAQAAAAC4NlQkt58O9i6Vyq1dvanm5gMAAAAAcOVur5pHi+X6rQrl92q+FNaXuBaf3ryP8qruVwYAAAAA4FpRoesHb73++9//+7+Ol82//KjtGNpLeS6W04Ozjk+ax1Pz2z6L/JP162t9/p9D/qr59ujowSrC1cifm3//L7eWzT/JJ39e/vo78q9fvp/2eej5m/9+8vnNyl82z46O7t2LcDXyZ+avmkfK9y2S5JM/J/85+dPz691ZP9Qi+dLsM//hjpE6h56/On1Afit/tX4SI3XIn5fvh/Ytm4/kb/LVvo6ROuSTT/7h5qu4JL+Vn/7BbQryLyD/HfmRnwrGKcgnf07+BC6OWgu5DT6ZuuQG5k/7Y/PFl1+R38qfujtN/rz8zj/2HHx+2l2ZgHzyyb85+VP/z9Km2Cb/j/Y8RuqQfxH5fxTbh56/al7GSB3yyZ+TP1X6Oikt5EuRz7ONfaPy9eFHuBr55JN/jfP1B5789Mfm377SIcLVyL/ifBWYyvX/YSD/5P6fIlyNfPLJv875zbfkO3/91psvEa526PkAAAAAAAAAAAAAAAAAAAAAAAAAAAAAAAAAAAAAAAAAAAAAAAAAAAAAAAAAAAAAAAAAAAAAAAAAAAAAAAAAgM/I0dH/AzVDcvy8TcZAAAAAAElFTkSuQmCC&quot;&#10;}"/>
  <p:tag name="UPSLIDETOCOPTIONS" val="&lt;?xml version=&quot;1.0&quot; encoding=&quot;utf-16&quot;?&gt;&#10;&lt;TocContentOptions xmlns:xsd=&quot;http://www.w3.org/2001/XMLSchema&quot; xmlns:xsi=&quot;http://www.w3.org/2001/XMLSchema-instance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true&lt;/ContainsPrentLessSubsections&gt;&#10;    &lt;ContainsAppendix&gt;true&lt;/ContainsAppendix&gt;&#10;    &lt;ContainsUnNumberedSections&gt;true&lt;/ContainsUnNumberedSections&gt;&#10;    &lt;SlideTitle&gt;Table of contents&lt;/SlideTitle&gt;&#10;  &lt;/TocSlidesOptions&gt;&#10;  &lt;SectionSlideOptions&gt;&#10;    &lt;ContainsOwnSubSection&gt;fals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true&lt;/ContainsOwnSlides&gt;&#10;    &lt;ContainsParentSection&gt;true&lt;/ContainsParentSection&gt;&#10;    &lt;ContainsOtherSections&gt;false&lt;/ContainsOtherSections&gt;&#10;    &lt;containsAppendix&gt;false&lt;/containsAppendix&gt;&#10;    &lt;containsUnnumberedSections&gt;false&lt;/containsUnnumberedSections&gt;&#10;    &lt;SlideTitle&gt;Sub-section&lt;/SlideTitle&gt;&#10;  &lt;/SubSectionSlideOptions&gt;&#10;  &lt;UsedSlideLayouts&gt;&#10;    &lt;TocSlidesLayout&gt;&#10;      &lt;DesignName&gt;Layout: Seraphim Space - Dark&lt;/DesignName&gt;&#10;      &lt;LayoutName&gt;Contents&lt;/LayoutName&gt;&#10;    &lt;/TocSlidesLayout&gt;&#10;    &lt;SectionLayout&gt;&#10;      &lt;DesignName&gt;Layout: Seraphim Space - Dark&lt;/DesignName&gt;&#10;      &lt;LayoutName&gt;Section Divider&lt;/LayoutName&gt;&#10;    &lt;/SectionLayout&gt;&#10;    &lt;SubsectionLayout&gt;&#10;      &lt;DesignName&gt;Title: Seraphim Space - Hero (Dark)&lt;/DesignName&gt;&#10;      &lt;LayoutName&gt;Title 7 (Hero Dark)&lt;/LayoutName&gt;&#10;    &lt;/SubsectionLayout&gt;&#10;    &lt;AppendixLayout&gt;&#10;      &lt;DesignName /&gt;&#10;      &lt;LayoutName /&gt;&#10;    &lt;/AppendixLayout&gt;&#10;    &lt;TitleSliLayout&gt;&#10;      &lt;DesignName&gt;Title: Seraphim Space - Hero (Dark)&lt;/DesignName&gt;&#10;      &lt;LayoutName&gt;Title 1 (Hero Dark)&lt;/LayoutName&gt;&#10;    &lt;/TitleSliLayout&gt;&#10;  &lt;/UsedSlideLayouts&gt;&#10;  &lt;ActiveReminders&gt;&#10;    &lt;MigrationVersion&gt;6.8.47.1&lt;/MigrationVersion&gt;&#10;  &lt;/ActiveReminders&gt;&#10;  &lt;HardRefreshRequired&gt;false&lt;/HardRefreshRequired&gt;&#10;  &lt;CustomAlgoOptions&gt;&#10;    &lt;CustomBaseAlgoOptions&gt;&#10;      &lt;UseSlideTitleAsSubSectionMarker&gt;false&lt;/UseSlideTitleAsSubSectionMarker&gt;&#10;      &lt;SlideTitleAsSectionMarker&gt;&#10;        &lt;UseTitleAsReminder&gt;false&lt;/UseTitleAsReminder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0&lt;/BannerFillR&gt;&#10;        &lt;BannerFillG&gt;0&lt;/BannerFillG&gt;&#10;        &lt;BannerFillB&gt;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1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 /&gt;&#10;        &lt;BeforeSecNum /&gt;&#10;        &lt;ZeroBeforeSecNum&gt;true&lt;/ZeroBeforeSecNum&gt;&#10;        &lt;AfterSubSecNum /&gt;&#10;        &lt;BeforeSubSecNum /&gt;&#10;      &lt;/Scripts&gt;&#10;      &lt;Lines&gt;&#10;        &lt;UseLineBelowSections&gt;false&lt;/UseLineBelowSections&gt;&#10;        &lt;LineBelowSection&gt;&#10;          &lt;XOffset&gt;0&lt;/XOffset&gt;&#10;          &lt;YOffset&gt;0&lt;/YOffset&gt;&#10;          &lt;Weight&gt;0&lt;/Weight&gt;&#10;          &lt;R&gt;0&lt;/R&gt;&#10;          &lt;G&gt;0&lt;/G&gt;&#10;          &lt;B&gt;0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6.4976387&lt;/SpaceBeforeSections&gt;&#10;          &lt;SpaceBeforeSubSections&gt;10.9984255&lt;/SpaceBeforeSubSections&gt;&#10;          &lt;SpaceBeforeSlides&gt;5.49921274&lt;/SpaceBeforeSlides&gt;&#10;        &lt;/ManualSpacing&gt;&#10;        &lt;ManualSpacingSections&gt;&#10;          &lt;SpaceBeforeSections&gt;16.4976387&lt;/SpaceBeforeSections&gt;&#10;          &lt;SpaceBeforeSubSections&gt;10.9984255&lt;/SpaceBeforeSubSections&gt;&#10;          &lt;SpaceBeforeSlides&gt;5.49921274&lt;/SpaceBeforeSlides&gt;&#10;        &lt;/ManualSpacingSections&gt;&#10;        &lt;ManualSpacingSubSections&gt;&#10;          &lt;SpaceBeforeSections&gt;16.4976387&lt;/SpaceBeforeSections&gt;&#10;          &lt;SpaceBeforeSubSections&gt;10.9984255&lt;/SpaceBeforeSubSections&gt;&#10;          &lt;SpaceBeforeSlides&gt;5.49921274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UserPresentationOptions&gt;&#10;    &lt;SubSectionsHaveSlide xsi:nil=&quot;true&quot; /&gt;&#10;    &lt;SectionDividersContainOwnSubSections xsi:nil=&quot;true&quot; /&gt;&#10;    &lt;SectionDividersContainOwnSlideTitles xsi:nil=&quot;true&quot; /&gt;&#10;    &lt;SubSectionDividersContainOwnSlideTitles xsi:nil=&quot;true&quot; /&gt;&#10;    &lt;TOCSlidesContainSubsectionTitles xsi:nil=&quot;true&quot; /&gt;&#10;    &lt;TOCSlidesContainSlideTitles xsi:nil=&quot;true&quot; /&gt;&#10;    &lt;DisplayRemindersOnSlides&gt;true&lt;/DisplayRemindersOnSlides&gt;&#10;    &lt;SectionsHaveSlide&gt;true&lt;/SectionsHaveSlide&gt;&#10;    &lt;DoNotCountHiddenSlidesInPagination&gt;false&lt;/DoNotCountHiddenSlidesInPagination&gt;&#10;  &lt;/UserPresentationOptions&gt;&#10;  &lt;XmlSubSectionsHaveSlide&gt;false&lt;/XmlSubSectionsHaveSlide&gt;&#10;  &lt;AllowDuplicateTitleSlides&gt;tru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ArabicAndLetters&lt;/NumType&gt;&#10;  &lt;/NumberingOptionForAppendix&gt;&#10;&lt;/TocContentOptions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fd86423e-ae81-4bfd-a232-9971dfa67659"/>
  <p:tag name="UPSLIDESHAPELIBITEMEDITIONDATE" val="638427368765907297"/>
  <p:tag name="UPSLIDESHAPELIBITEMLASTCREATOR" val="KimyaHaghighatJoo"/>
  <p:tag name="UPSLIDESHAPELIBITEMNAME" val="Picture 6"/>
  <p:tag name="UPSLIDESTOREDSHAPELOCATION" val="c:\customization\libraries\UpSlideTemplate.lib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Plot area"/>
  <p:tag name="TOCTEMPLATESHAPEDESCRIPTION" val="Sets vertical position of Table of Content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LIDEINDEX"/>
  <p:tag name="TOCTEMPLATESHAPENAME" val="Slide number"/>
  <p:tag name="TOCTEMPLATESHAPEDESCRIPTION" val="Sets shape format for slide number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Slide title"/>
  <p:tag name="TOCTEMPLATESHAPEDESCRIPTION" val="Sets shape format for slide titl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Subsection title"/>
  <p:tag name="TOCTEMPLATESHAPEDESCRIPTION" val="Sets shape format for subsection titl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04"/>
  <p:tag name="SLIDEINDEX" val="304"/>
  <p:tag name="NAME" val="SUBSECTIONINDEX"/>
  <p:tag name="TOCTEMPLATESHAPENAME" val="Subsection slide number"/>
  <p:tag name="TOCTEMPLATESHAPEDESCRIPTION" val="Sets shape format for subsection slide number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Subsection number"/>
  <p:tag name="TOCTEMPLATESHAPEDESCRIPTION" val="Sets shape format for subsection number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INDEX"/>
  <p:tag name="TOCTEMPLATESHAPENAME" val="Section slide number"/>
  <p:tag name="TOCTEMPLATESHAPEDESCRIPTION" val="Sets shape format for section slide number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TITLE"/>
  <p:tag name="TOCTEMPLATESHAPENAME" val="Section title"/>
  <p:tag name="TOCTEMPLATESHAPEDESCRIPTION" val="Sets shape format for section title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UM"/>
  <p:tag name="TOCTEMPLATESHAPENAME" val="Section number"/>
  <p:tag name="TOCTEMPLATESHAPEDESCRIPTION" val="Sets shape format for section number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Plot area"/>
  <p:tag name="TOCTEMPLATESHAPEDESCRIPTION" val="Sets vertical position of Table of Content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LIDEINDEX"/>
  <p:tag name="TOCTEMPLATESHAPENAME" val="Slide number"/>
  <p:tag name="TOCTEMPLATESHAPEDESCRIPTION" val="Sets shape format for slide number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Slide title"/>
  <p:tag name="TOCTEMPLATESHAPEDESCRIPTION" val="Sets shape format for slide title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Subsection title"/>
  <p:tag name="TOCTEMPLATESHAPEDESCRIPTION" val="Sets shape format for subsection title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04"/>
  <p:tag name="SLIDEINDEX" val="304"/>
  <p:tag name="NAME" val="SUBSECTIONINDEX"/>
  <p:tag name="TOCTEMPLATESHAPENAME" val="Subsection slide number"/>
  <p:tag name="TOCTEMPLATESHAPEDESCRIPTION" val="Sets shape format for subsection slide number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Subsection number"/>
  <p:tag name="TOCTEMPLATESHAPEDESCRIPTION" val="Sets shape format for subsection numbers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INDEX"/>
  <p:tag name="TOCTEMPLATESHAPENAME" val="Section slide number"/>
  <p:tag name="TOCTEMPLATESHAPEDESCRIPTION" val="Sets shape format for section slide number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TITLE"/>
  <p:tag name="TOCTEMPLATESHAPENAME" val="Section title"/>
  <p:tag name="TOCTEMPLATESHAPEDESCRIPTION" val="Sets shape format for section title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UM"/>
  <p:tag name="TOCTEMPLATESHAPENAME" val="Section number"/>
  <p:tag name="TOCTEMPLATESHAPEDESCRIPTION" val="Sets shape format for section number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Plot area"/>
  <p:tag name="TOCTEMPLATESHAPEDESCRIPTION" val="Sets vertical position of Table of Content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LIDEINDEX"/>
  <p:tag name="TOCTEMPLATESHAPENAME" val="Slide number"/>
  <p:tag name="TOCTEMPLATESHAPEDESCRIPTION" val="Sets shape format for slide number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Slide title"/>
  <p:tag name="TOCTEMPLATESHAPEDESCRIPTION" val="Sets shape format for slide title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Subsection title"/>
  <p:tag name="TOCTEMPLATESHAPEDESCRIPTION" val="Sets shape format for subsection title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04"/>
  <p:tag name="SLIDEINDEX" val="304"/>
  <p:tag name="NAME" val="SUBSECTIONINDEX"/>
  <p:tag name="TOCTEMPLATESHAPENAME" val="Subsection slide number"/>
  <p:tag name="TOCTEMPLATESHAPEDESCRIPTION" val="Sets shape format for subsection slide number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Subsection number"/>
  <p:tag name="TOCTEMPLATESHAPEDESCRIPTION" val="Sets shape format for subsection number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INDEX"/>
  <p:tag name="TOCTEMPLATESHAPENAME" val="Section slide number"/>
  <p:tag name="TOCTEMPLATESHAPEDESCRIPTION" val="Sets shape format for section slide numbers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TITLE"/>
  <p:tag name="TOCTEMPLATESHAPENAME" val="Section title"/>
  <p:tag name="TOCTEMPLATESHAPEDESCRIPTION" val="Sets shape format for section title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UM"/>
  <p:tag name="TOCTEMPLATESHAPENAME" val="Section number"/>
  <p:tag name="TOCTEMPLATESHAPEDESCRIPTION" val="Sets shape format for section number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c4f09e52-fb47-477a-b9ec-8a80ca2aa62c"/>
  <p:tag name="UPSLIDESHAPELIBITEMEDITIONDATE" val="638427379474273298"/>
  <p:tag name="UPSLIDESHAPELIBITEMLASTCREATOR" val="KimyaHaghighatJoo"/>
  <p:tag name="UPSLIDESHAPELIBITEMNAME" val="Seraphim Hero (White)"/>
  <p:tag name="UPSLIDESTOREDSHAPELOCATION" val="c:\users\alessandrobraglia\seraphim space dropbox\seraphim team folder\upslide\library\Logos\Hero.lib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add3c28a-46b1-40a4-b1fe-993328c52a4f"/>
  <p:tag name="UPSLIDESHAPELIBITEMEDITIONDATE" val="638427383738602547"/>
  <p:tag name="UPSLIDESHAPELIBITEMLASTCREATOR" val="KimyaHaghighatJoo"/>
  <p:tag name="UPSLIDESHAPELIBITEMNAME" val="Seraphim Space Ventures (Black)"/>
  <p:tag name="UPSLIDESTOREDSHAPELOCATION" val="c:\customization\libraries\Logos\Seraphim Space Ventures.li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ID" val="4cee3023-ea2f-491c-a63a-c75e443a027b"/>
  <p:tag name="UPSLIDESHAPELIBITEMEDITIONDATE" val="638427366976683073"/>
  <p:tag name="UPSLIDESHAPELIBITEMLASTCREATOR" val="KimyaHaghighatJoo"/>
  <p:tag name="UPSLIDESHAPELIBITEMNAME" val="Picture 15"/>
  <p:tag name="UPSLIDESTOREDSHAPELOCATION" val="c:\customization\libraries\UpSlideTemplate.lib"/>
</p:tagLst>
</file>

<file path=ppt/theme/theme1.xml><?xml version="1.0" encoding="utf-8"?>
<a:theme xmlns:a="http://schemas.openxmlformats.org/drawingml/2006/main" name="Title: Seraphim Space - Hero (Light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3FCC2C1D-1CB2-4D04-A360-C40ED864DBBD}"/>
    </a:ext>
  </a:extLst>
</a:theme>
</file>

<file path=ppt/theme/theme10.xml><?xml version="1.0" encoding="utf-8"?>
<a:theme xmlns:a="http://schemas.openxmlformats.org/drawingml/2006/main" name="Layout: Seraphim Space - Light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83017741-0EDF-40F8-8464-DD5E1C134B8B}"/>
    </a:ext>
  </a:extLst>
</a:theme>
</file>

<file path=ppt/theme/theme11.xml><?xml version="1.0" encoding="utf-8"?>
<a:theme xmlns:a="http://schemas.openxmlformats.org/drawingml/2006/main" name="UpSlide Table Of Content Master (do not edit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5F303261-F954-46CA-A287-B9B1ED7C5C35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itle: Seraphim Space - Hero (Dark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BAEFC912-E7E3-470F-A9B7-A02C62E9DF12}"/>
    </a:ext>
  </a:extLst>
</a:theme>
</file>

<file path=ppt/theme/theme3.xml><?xml version="1.0" encoding="utf-8"?>
<a:theme xmlns:a="http://schemas.openxmlformats.org/drawingml/2006/main" name="Title: Seraphim Space - Accelerator (Light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5BBE0195-296E-404F-A21B-63FC9A201F9D}"/>
    </a:ext>
  </a:extLst>
</a:theme>
</file>

<file path=ppt/theme/theme4.xml><?xml version="1.0" encoding="utf-8"?>
<a:theme xmlns:a="http://schemas.openxmlformats.org/drawingml/2006/main" name="Title: Seraphim Space - Accelerator (Dark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3530603F-E6C7-421F-A78C-546FFD1E8A81}"/>
    </a:ext>
  </a:extLst>
</a:theme>
</file>

<file path=ppt/theme/theme5.xml><?xml version="1.0" encoding="utf-8"?>
<a:theme xmlns:a="http://schemas.openxmlformats.org/drawingml/2006/main" name="Title: Seraphim Space - Investment Trust (Light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1B218D84-7864-4CED-81B0-5DB3B28A357F}"/>
    </a:ext>
  </a:extLst>
</a:theme>
</file>

<file path=ppt/theme/theme6.xml><?xml version="1.0" encoding="utf-8"?>
<a:theme xmlns:a="http://schemas.openxmlformats.org/drawingml/2006/main" name="Title: Seraphim Space - Investment Trust (Dark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B49CDD7E-C058-49FF-B3D9-FC29D2455B19}"/>
    </a:ext>
  </a:extLst>
</a:theme>
</file>

<file path=ppt/theme/theme7.xml><?xml version="1.0" encoding="utf-8"?>
<a:theme xmlns:a="http://schemas.openxmlformats.org/drawingml/2006/main" name="Title: Seraphim - Space Ventures (Light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3ADE72F4-55C9-4843-B0FD-289FE8C4C517}"/>
    </a:ext>
  </a:extLst>
</a:theme>
</file>

<file path=ppt/theme/theme8.xml><?xml version="1.0" encoding="utf-8"?>
<a:theme xmlns:a="http://schemas.openxmlformats.org/drawingml/2006/main" name="Title: Seraphim - Space Ventures (Dark)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3F4FABAE-D851-4829-A408-F051B1DD436A}"/>
    </a:ext>
  </a:extLst>
</a:theme>
</file>

<file path=ppt/theme/theme9.xml><?xml version="1.0" encoding="utf-8"?>
<a:theme xmlns:a="http://schemas.openxmlformats.org/drawingml/2006/main" name="Layout: Seraphim Space - Dark">
  <a:themeElements>
    <a:clrScheme name="Seraphim Space">
      <a:dk1>
        <a:srgbClr val="020714"/>
      </a:dk1>
      <a:lt1>
        <a:srgbClr val="FFFFFF"/>
      </a:lt1>
      <a:dk2>
        <a:srgbClr val="006E49"/>
      </a:dk2>
      <a:lt2>
        <a:srgbClr val="8ADEAB"/>
      </a:lt2>
      <a:accent1>
        <a:srgbClr val="FF791C"/>
      </a:accent1>
      <a:accent2>
        <a:srgbClr val="308AA0"/>
      </a:accent2>
      <a:accent3>
        <a:srgbClr val="00AA50"/>
      </a:accent3>
      <a:accent4>
        <a:srgbClr val="464DF9"/>
      </a:accent4>
      <a:accent5>
        <a:srgbClr val="FFBA49"/>
      </a:accent5>
      <a:accent6>
        <a:srgbClr val="C74154"/>
      </a:accent6>
      <a:hlink>
        <a:srgbClr val="FF791C"/>
      </a:hlink>
      <a:folHlink>
        <a:srgbClr val="C74154"/>
      </a:folHlink>
    </a:clrScheme>
    <a:fontScheme name="Seraphim Space">
      <a:majorFont>
        <a:latin typeface="Osiris"/>
        <a:ea typeface=""/>
        <a:cs typeface=""/>
      </a:majorFont>
      <a:minorFont>
        <a:latin typeface="F37 Neu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no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2BE4ACA-9835-4A26-BBD0-B8D6D619AA12}" vid="{78F9D6F3-A3BF-4FFD-A0D3-BD2BF408B7A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7FBAD53447740AF2F6F3466FECB12" ma:contentTypeVersion="10" ma:contentTypeDescription="Create a new document." ma:contentTypeScope="" ma:versionID="a62eaec4af676716ff1b0037391c7177">
  <xsd:schema xmlns:xsd="http://www.w3.org/2001/XMLSchema" xmlns:xs="http://www.w3.org/2001/XMLSchema" xmlns:p="http://schemas.microsoft.com/office/2006/metadata/properties" xmlns:ns2="631addcf-6fba-43a6-b7fa-b6e1965b398b" xmlns:ns3="848258b2-4be1-4f83-9d2e-7519d0857068" targetNamespace="http://schemas.microsoft.com/office/2006/metadata/properties" ma:root="true" ma:fieldsID="b966f32c4d313a47005035aea31f1e2a" ns2:_="" ns3:_="">
    <xsd:import namespace="631addcf-6fba-43a6-b7fa-b6e1965b398b"/>
    <xsd:import namespace="848258b2-4be1-4f83-9d2e-7519d0857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addcf-6fba-43a6-b7fa-b6e1965b39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58b2-4be1-4f83-9d2e-7519d0857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BA9366-E94D-4843-AE2B-E6D2C0C569A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87DBD50-89E1-4E86-AA44-C1300FC856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8E5A5F-EFEC-4F97-B8C9-4791789ABD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1addcf-6fba-43a6-b7fa-b6e1965b398b"/>
    <ds:schemaRef ds:uri="848258b2-4be1-4f83-9d2e-7519d08570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Privilege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1781</TotalTime>
  <Words>826</Words>
  <Application>Microsoft Office PowerPoint</Application>
  <PresentationFormat>Widescreen</PresentationFormat>
  <Paragraphs>178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Title: Seraphim Space - Hero (Light)</vt:lpstr>
      <vt:lpstr>Title: Seraphim Space - Hero (Dark)</vt:lpstr>
      <vt:lpstr>Title: Seraphim Space - Accelerator (Light)</vt:lpstr>
      <vt:lpstr>Title: Seraphim Space - Accelerator (Dark)</vt:lpstr>
      <vt:lpstr>Title: Seraphim Space - Investment Trust (Light)</vt:lpstr>
      <vt:lpstr>Title: Seraphim Space - Investment Trust (Dark)</vt:lpstr>
      <vt:lpstr>Title: Seraphim - Space Ventures (Light)</vt:lpstr>
      <vt:lpstr>Title: Seraphim - Space Ventures (Dark)</vt:lpstr>
      <vt:lpstr>Layout: Seraphim Space - Dark</vt:lpstr>
      <vt:lpstr>Layout: Seraphim Space - Light</vt:lpstr>
      <vt:lpstr>UpSlide Table Of Content Master (do not edit)</vt:lpstr>
      <vt:lpstr>From Science fiction to science fact</vt:lpstr>
      <vt:lpstr>WORLD’S LEADING SPACE INVESTMENT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Will affect the world tomorrow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Alessandro Braglia</dc:creator>
  <cp:lastModifiedBy>Rob Desborough</cp:lastModifiedBy>
  <cp:revision>5</cp:revision>
  <dcterms:created xsi:type="dcterms:W3CDTF">2024-11-12T15:12:38Z</dcterms:created>
  <dcterms:modified xsi:type="dcterms:W3CDTF">2024-11-26T12:41:19Z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0x01010086A7FBAD53447740AF2F6F3466FECB12</vt:lpwstr>
  </property>
</Properties>
</file>