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9" r:id="rId5"/>
    <p:sldId id="273" r:id="rId6"/>
    <p:sldId id="283" r:id="rId7"/>
    <p:sldId id="1308" r:id="rId8"/>
    <p:sldId id="954" r:id="rId9"/>
    <p:sldId id="1309" r:id="rId10"/>
    <p:sldId id="294" r:id="rId11"/>
    <p:sldId id="300" r:id="rId12"/>
  </p:sldIdLst>
  <p:sldSz cx="12192000" cy="6858000"/>
  <p:notesSz cx="6797675" cy="9928225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41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D3651F-D033-8819-713E-42B2661671BB}" name="BOMPIERI Nicolò" initials="BN" userId="S::n.bompieri@eib.org::f6dbd533-dfc3-4666-b198-bde4515396c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Ć Mislav" initials="DM" lastIdx="1" clrIdx="0">
    <p:extLst>
      <p:ext uri="{19B8F6BF-5375-455C-9EA6-DF929625EA0E}">
        <p15:presenceInfo xmlns:p15="http://schemas.microsoft.com/office/powerpoint/2012/main" userId="S-1-5-21-2123242984-1537360481-1219115889-110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E12B8-66E0-9ADB-9D62-ED0D35D9DE8E}" v="2" dt="2024-11-27T18:21:09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25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80" y="464"/>
      </p:cViewPr>
      <p:guideLst>
        <p:guide pos="5541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Borghi" userId="S::giuseppe.borghi@esa.int::2f3a920f-880c-4435-9ae3-b353d50bfc00" providerId="AD" clId="Web-{7B8E12B8-66E0-9ADB-9D62-ED0D35D9DE8E}"/>
    <pc:docChg chg="modSld">
      <pc:chgData name="Giuseppe Borghi" userId="S::giuseppe.borghi@esa.int::2f3a920f-880c-4435-9ae3-b353d50bfc00" providerId="AD" clId="Web-{7B8E12B8-66E0-9ADB-9D62-ED0D35D9DE8E}" dt="2024-11-27T18:21:09.221" v="1" actId="14100"/>
      <pc:docMkLst>
        <pc:docMk/>
      </pc:docMkLst>
      <pc:sldChg chg="modSp">
        <pc:chgData name="Giuseppe Borghi" userId="S::giuseppe.borghi@esa.int::2f3a920f-880c-4435-9ae3-b353d50bfc00" providerId="AD" clId="Web-{7B8E12B8-66E0-9ADB-9D62-ED0D35D9DE8E}" dt="2024-11-27T18:21:09.221" v="1" actId="14100"/>
        <pc:sldMkLst>
          <pc:docMk/>
          <pc:sldMk cId="3171951040" sldId="1309"/>
        </pc:sldMkLst>
        <pc:picChg chg="mod">
          <ac:chgData name="Giuseppe Borghi" userId="S::giuseppe.borghi@esa.int::2f3a920f-880c-4435-9ae3-b353d50bfc00" providerId="AD" clId="Web-{7B8E12B8-66E0-9ADB-9D62-ED0D35D9DE8E}" dt="2024-11-27T18:21:09.221" v="1" actId="14100"/>
          <ac:picMkLst>
            <pc:docMk/>
            <pc:sldMk cId="3171951040" sldId="1309"/>
            <ac:picMk id="1026" creationId="{521C26DC-75B9-8BAD-D9DA-5D5AAABEF4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6D36-E84A-3E47-92AA-4E85DDFC4D40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88B80-8D30-174B-9529-003FE2E73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5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20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6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88B80-8D30-174B-9529-003FE2E730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9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3">
            <a:extLst>
              <a:ext uri="{FF2B5EF4-FFF2-40B4-BE49-F238E27FC236}">
                <a16:creationId xmlns:a16="http://schemas.microsoft.com/office/drawing/2014/main" id="{103B4E91-C66E-9AA2-D205-304ECEE477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176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du contenu 14">
            <a:extLst>
              <a:ext uri="{FF2B5EF4-FFF2-40B4-BE49-F238E27FC236}">
                <a16:creationId xmlns:a16="http://schemas.microsoft.com/office/drawing/2014/main" id="{6682A836-DC97-5A10-045D-59A20C1CF0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32821" y="4269442"/>
            <a:ext cx="4833938" cy="2588558"/>
          </a:xfrm>
        </p:spPr>
        <p:txBody>
          <a:bodyPr anchor="ctr"/>
          <a:lstStyle>
            <a:lvl1pPr marL="0" indent="0" algn="r">
              <a:buNone/>
              <a:defRPr sz="4800" b="1">
                <a:solidFill>
                  <a:schemeClr val="accent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/>
              <a:t>TITLE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5A9596-E1BA-F03F-DF49-398071CFA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613855"/>
            <a:ext cx="4123881" cy="20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1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>
            <a:extLst>
              <a:ext uri="{FF2B5EF4-FFF2-40B4-BE49-F238E27FC236}">
                <a16:creationId xmlns:a16="http://schemas.microsoft.com/office/drawing/2014/main" id="{77FE64F7-837D-7655-6230-BF2C02B10E4A}"/>
              </a:ext>
            </a:extLst>
          </p:cNvPr>
          <p:cNvSpPr/>
          <p:nvPr userDrawn="1"/>
        </p:nvSpPr>
        <p:spPr>
          <a:xfrm>
            <a:off x="6328233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54DE0E68-234D-23B7-994A-99AEE9C952F5}"/>
              </a:ext>
            </a:extLst>
          </p:cNvPr>
          <p:cNvSpPr/>
          <p:nvPr userDrawn="1"/>
        </p:nvSpPr>
        <p:spPr>
          <a:xfrm>
            <a:off x="622371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ED32E723-CAA9-336C-026A-3BEAA8C2C60A}"/>
              </a:ext>
            </a:extLst>
          </p:cNvPr>
          <p:cNvSpPr/>
          <p:nvPr userDrawn="1"/>
        </p:nvSpPr>
        <p:spPr>
          <a:xfrm>
            <a:off x="885595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space réservé du contenu 30">
            <a:extLst>
              <a:ext uri="{FF2B5EF4-FFF2-40B4-BE49-F238E27FC236}">
                <a16:creationId xmlns:a16="http://schemas.microsoft.com/office/drawing/2014/main" id="{3C05E921-2E51-5535-9157-30C232C563A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2371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3" name="Espace réservé du contenu 30">
            <a:extLst>
              <a:ext uri="{FF2B5EF4-FFF2-40B4-BE49-F238E27FC236}">
                <a16:creationId xmlns:a16="http://schemas.microsoft.com/office/drawing/2014/main" id="{B04E239A-86BC-F141-42B6-1C13DCEF658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2371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4" name="Espace réservé du contenu 30">
            <a:extLst>
              <a:ext uri="{FF2B5EF4-FFF2-40B4-BE49-F238E27FC236}">
                <a16:creationId xmlns:a16="http://schemas.microsoft.com/office/drawing/2014/main" id="{5119E82B-C6FE-1E7F-FB80-6343B2E281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371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A4DAF95C-8DAA-EA60-C73B-640528948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 anchor="t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19EF78-067B-1A28-06EE-904D89176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5379" y="6018552"/>
            <a:ext cx="2393897" cy="839448"/>
          </a:xfrm>
          <a:prstGeom prst="rect">
            <a:avLst/>
          </a:prstGeom>
        </p:spPr>
      </p:pic>
      <p:sp>
        <p:nvSpPr>
          <p:cNvPr id="6" name="Oval 13">
            <a:extLst>
              <a:ext uri="{FF2B5EF4-FFF2-40B4-BE49-F238E27FC236}">
                <a16:creationId xmlns:a16="http://schemas.microsoft.com/office/drawing/2014/main" id="{0D9A3823-8860-AC4C-E0EA-84B7541AD6E0}"/>
              </a:ext>
            </a:extLst>
          </p:cNvPr>
          <p:cNvSpPr/>
          <p:nvPr userDrawn="1"/>
        </p:nvSpPr>
        <p:spPr>
          <a:xfrm>
            <a:off x="8960473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contenu 30">
            <a:extLst>
              <a:ext uri="{FF2B5EF4-FFF2-40B4-BE49-F238E27FC236}">
                <a16:creationId xmlns:a16="http://schemas.microsoft.com/office/drawing/2014/main" id="{D26D0F5B-2915-F4DB-0161-87CC312F779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5595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Espace réservé du contenu 30">
            <a:extLst>
              <a:ext uri="{FF2B5EF4-FFF2-40B4-BE49-F238E27FC236}">
                <a16:creationId xmlns:a16="http://schemas.microsoft.com/office/drawing/2014/main" id="{14F9D211-1926-D630-D446-4BA6920D046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85595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9" name="Espace réservé du contenu 30">
            <a:extLst>
              <a:ext uri="{FF2B5EF4-FFF2-40B4-BE49-F238E27FC236}">
                <a16:creationId xmlns:a16="http://schemas.microsoft.com/office/drawing/2014/main" id="{69AFD7C7-0C72-38BF-18DA-9A85395E82C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5595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9BB34110-E082-DD90-CC7F-930276E6D30C}"/>
              </a:ext>
            </a:extLst>
          </p:cNvPr>
          <p:cNvSpPr/>
          <p:nvPr userDrawn="1"/>
        </p:nvSpPr>
        <p:spPr>
          <a:xfrm>
            <a:off x="359147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4EFA786F-4620-252E-6835-91EF357B2F7C}"/>
              </a:ext>
            </a:extLst>
          </p:cNvPr>
          <p:cNvSpPr/>
          <p:nvPr userDrawn="1"/>
        </p:nvSpPr>
        <p:spPr>
          <a:xfrm>
            <a:off x="3695993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contenu 30">
            <a:extLst>
              <a:ext uri="{FF2B5EF4-FFF2-40B4-BE49-F238E27FC236}">
                <a16:creationId xmlns:a16="http://schemas.microsoft.com/office/drawing/2014/main" id="{EC81F1A6-507C-7775-4969-28F0CFDB742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9147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contenu 30">
            <a:extLst>
              <a:ext uri="{FF2B5EF4-FFF2-40B4-BE49-F238E27FC236}">
                <a16:creationId xmlns:a16="http://schemas.microsoft.com/office/drawing/2014/main" id="{DCCEE11A-CD29-8BCD-B64B-BB421D0FCE1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9147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4" name="Espace réservé du contenu 30">
            <a:extLst>
              <a:ext uri="{FF2B5EF4-FFF2-40B4-BE49-F238E27FC236}">
                <a16:creationId xmlns:a16="http://schemas.microsoft.com/office/drawing/2014/main" id="{85E93401-7F8C-7D7D-0546-8B1042424B8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59147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3761FD06-376A-004C-1ACB-89B0300C1408}"/>
              </a:ext>
            </a:extLst>
          </p:cNvPr>
          <p:cNvSpPr/>
          <p:nvPr userDrawn="1"/>
        </p:nvSpPr>
        <p:spPr>
          <a:xfrm>
            <a:off x="956239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4D8F6BAC-DF63-66DD-91FB-9FB1997900E4}"/>
              </a:ext>
            </a:extLst>
          </p:cNvPr>
          <p:cNvSpPr/>
          <p:nvPr userDrawn="1"/>
        </p:nvSpPr>
        <p:spPr>
          <a:xfrm>
            <a:off x="1060754" y="3406284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space réservé du contenu 30">
            <a:extLst>
              <a:ext uri="{FF2B5EF4-FFF2-40B4-BE49-F238E27FC236}">
                <a16:creationId xmlns:a16="http://schemas.microsoft.com/office/drawing/2014/main" id="{00C1B500-7A75-8B88-D4C8-BC36DD94989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6240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Espace réservé du contenu 30">
            <a:extLst>
              <a:ext uri="{FF2B5EF4-FFF2-40B4-BE49-F238E27FC236}">
                <a16:creationId xmlns:a16="http://schemas.microsoft.com/office/drawing/2014/main" id="{28AEE919-D15B-CAA7-79E6-4231E25D91F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6239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4" name="Espace réservé du contenu 30">
            <a:extLst>
              <a:ext uri="{FF2B5EF4-FFF2-40B4-BE49-F238E27FC236}">
                <a16:creationId xmlns:a16="http://schemas.microsoft.com/office/drawing/2014/main" id="{962DA033-1719-50DF-2944-011FEC5E12A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56239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EF91574-F131-468F-82EB-BBBC5E68E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864FEA-2759-5295-A0A5-653C5C54EA79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3">
            <a:extLst>
              <a:ext uri="{FF2B5EF4-FFF2-40B4-BE49-F238E27FC236}">
                <a16:creationId xmlns:a16="http://schemas.microsoft.com/office/drawing/2014/main" id="{77FE64F7-837D-7655-6230-BF2C02B10E4A}"/>
              </a:ext>
            </a:extLst>
          </p:cNvPr>
          <p:cNvSpPr/>
          <p:nvPr userDrawn="1"/>
        </p:nvSpPr>
        <p:spPr>
          <a:xfrm>
            <a:off x="6328233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54DE0E68-234D-23B7-994A-99AEE9C952F5}"/>
              </a:ext>
            </a:extLst>
          </p:cNvPr>
          <p:cNvSpPr/>
          <p:nvPr userDrawn="1"/>
        </p:nvSpPr>
        <p:spPr>
          <a:xfrm>
            <a:off x="622371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ED32E723-CAA9-336C-026A-3BEAA8C2C60A}"/>
              </a:ext>
            </a:extLst>
          </p:cNvPr>
          <p:cNvSpPr/>
          <p:nvPr userDrawn="1"/>
        </p:nvSpPr>
        <p:spPr>
          <a:xfrm>
            <a:off x="885595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Espace réservé du contenu 30">
            <a:extLst>
              <a:ext uri="{FF2B5EF4-FFF2-40B4-BE49-F238E27FC236}">
                <a16:creationId xmlns:a16="http://schemas.microsoft.com/office/drawing/2014/main" id="{3C05E921-2E51-5535-9157-30C232C563A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2371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3" name="Espace réservé du contenu 30">
            <a:extLst>
              <a:ext uri="{FF2B5EF4-FFF2-40B4-BE49-F238E27FC236}">
                <a16:creationId xmlns:a16="http://schemas.microsoft.com/office/drawing/2014/main" id="{B04E239A-86BC-F141-42B6-1C13DCEF658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2371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4" name="Espace réservé du contenu 30">
            <a:extLst>
              <a:ext uri="{FF2B5EF4-FFF2-40B4-BE49-F238E27FC236}">
                <a16:creationId xmlns:a16="http://schemas.microsoft.com/office/drawing/2014/main" id="{5119E82B-C6FE-1E7F-FB80-6343B2E281C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371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A4DAF95C-8DAA-EA60-C73B-640528948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0D9A3823-8860-AC4C-E0EA-84B7541AD6E0}"/>
              </a:ext>
            </a:extLst>
          </p:cNvPr>
          <p:cNvSpPr/>
          <p:nvPr userDrawn="1"/>
        </p:nvSpPr>
        <p:spPr>
          <a:xfrm>
            <a:off x="8960473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pace réservé du contenu 30">
            <a:extLst>
              <a:ext uri="{FF2B5EF4-FFF2-40B4-BE49-F238E27FC236}">
                <a16:creationId xmlns:a16="http://schemas.microsoft.com/office/drawing/2014/main" id="{D26D0F5B-2915-F4DB-0161-87CC312F779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5595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Espace réservé du contenu 30">
            <a:extLst>
              <a:ext uri="{FF2B5EF4-FFF2-40B4-BE49-F238E27FC236}">
                <a16:creationId xmlns:a16="http://schemas.microsoft.com/office/drawing/2014/main" id="{14F9D211-1926-D630-D446-4BA6920D046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85595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9" name="Espace réservé du contenu 30">
            <a:extLst>
              <a:ext uri="{FF2B5EF4-FFF2-40B4-BE49-F238E27FC236}">
                <a16:creationId xmlns:a16="http://schemas.microsoft.com/office/drawing/2014/main" id="{69AFD7C7-0C72-38BF-18DA-9A85395E82CD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5595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9BB34110-E082-DD90-CC7F-930276E6D30C}"/>
              </a:ext>
            </a:extLst>
          </p:cNvPr>
          <p:cNvSpPr/>
          <p:nvPr userDrawn="1"/>
        </p:nvSpPr>
        <p:spPr>
          <a:xfrm>
            <a:off x="3591478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4EFA786F-4620-252E-6835-91EF357B2F7C}"/>
              </a:ext>
            </a:extLst>
          </p:cNvPr>
          <p:cNvSpPr/>
          <p:nvPr userDrawn="1"/>
        </p:nvSpPr>
        <p:spPr>
          <a:xfrm>
            <a:off x="3695993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space réservé du contenu 30">
            <a:extLst>
              <a:ext uri="{FF2B5EF4-FFF2-40B4-BE49-F238E27FC236}">
                <a16:creationId xmlns:a16="http://schemas.microsoft.com/office/drawing/2014/main" id="{EC81F1A6-507C-7775-4969-28F0CFDB742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591479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Espace réservé du contenu 30">
            <a:extLst>
              <a:ext uri="{FF2B5EF4-FFF2-40B4-BE49-F238E27FC236}">
                <a16:creationId xmlns:a16="http://schemas.microsoft.com/office/drawing/2014/main" id="{DCCEE11A-CD29-8BCD-B64B-BB421D0FCE1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3591478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4" name="Espace réservé du contenu 30">
            <a:extLst>
              <a:ext uri="{FF2B5EF4-FFF2-40B4-BE49-F238E27FC236}">
                <a16:creationId xmlns:a16="http://schemas.microsoft.com/office/drawing/2014/main" id="{85E93401-7F8C-7D7D-0546-8B1042424B8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591478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3761FD06-376A-004C-1ACB-89B0300C1408}"/>
              </a:ext>
            </a:extLst>
          </p:cNvPr>
          <p:cNvSpPr/>
          <p:nvPr userDrawn="1"/>
        </p:nvSpPr>
        <p:spPr>
          <a:xfrm>
            <a:off x="956239" y="1659466"/>
            <a:ext cx="2386838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4D8F6BAC-DF63-66DD-91FB-9FB1997900E4}"/>
              </a:ext>
            </a:extLst>
          </p:cNvPr>
          <p:cNvSpPr/>
          <p:nvPr userDrawn="1"/>
        </p:nvSpPr>
        <p:spPr>
          <a:xfrm>
            <a:off x="1060754" y="3406284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space réservé du contenu 30">
            <a:extLst>
              <a:ext uri="{FF2B5EF4-FFF2-40B4-BE49-F238E27FC236}">
                <a16:creationId xmlns:a16="http://schemas.microsoft.com/office/drawing/2014/main" id="{00C1B500-7A75-8B88-D4C8-BC36DD94989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56240" y="1905270"/>
            <a:ext cx="2386837" cy="102750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Espace réservé du contenu 30">
            <a:extLst>
              <a:ext uri="{FF2B5EF4-FFF2-40B4-BE49-F238E27FC236}">
                <a16:creationId xmlns:a16="http://schemas.microsoft.com/office/drawing/2014/main" id="{28AEE919-D15B-CAA7-79E6-4231E25D91F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56239" y="3815505"/>
            <a:ext cx="2386839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4" name="Espace réservé du contenu 30">
            <a:extLst>
              <a:ext uri="{FF2B5EF4-FFF2-40B4-BE49-F238E27FC236}">
                <a16:creationId xmlns:a16="http://schemas.microsoft.com/office/drawing/2014/main" id="{962DA033-1719-50DF-2944-011FEC5E12A5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56239" y="4805415"/>
            <a:ext cx="2386839" cy="75037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6CB9CC1-B40B-FD7D-0EFE-650BB80CC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26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F5CCC364-0E63-C716-53B7-47481C3F3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9239" y="363740"/>
            <a:ext cx="3722507" cy="1198647"/>
          </a:xfrm>
          <a:prstGeom prst="rect">
            <a:avLst/>
          </a:prstGeom>
        </p:spPr>
      </p:pic>
      <p:sp>
        <p:nvSpPr>
          <p:cNvPr id="2" name="Espace réservé du contenu 30">
            <a:extLst>
              <a:ext uri="{FF2B5EF4-FFF2-40B4-BE49-F238E27FC236}">
                <a16:creationId xmlns:a16="http://schemas.microsoft.com/office/drawing/2014/main" id="{C37700B5-F899-C331-BA38-828D5F3D68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18816" y="3739233"/>
            <a:ext cx="3208337" cy="312026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contenu 35">
            <a:extLst>
              <a:ext uri="{FF2B5EF4-FFF2-40B4-BE49-F238E27FC236}">
                <a16:creationId xmlns:a16="http://schemas.microsoft.com/office/drawing/2014/main" id="{988D6AC2-5819-F030-1E16-1D4FDC0E9E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47738" y="3362506"/>
            <a:ext cx="995434" cy="993594"/>
          </a:xfrm>
          <a:prstGeom prst="ellipse">
            <a:avLst/>
          </a:prstGeom>
          <a:solidFill>
            <a:srgbClr val="4772B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Espace réservé du contenu 30">
            <a:extLst>
              <a:ext uri="{FF2B5EF4-FFF2-40B4-BE49-F238E27FC236}">
                <a16:creationId xmlns:a16="http://schemas.microsoft.com/office/drawing/2014/main" id="{5452F2BE-EC51-49EF-1DED-18918D3033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18816" y="5041200"/>
            <a:ext cx="3208337" cy="312026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contenu 35">
            <a:extLst>
              <a:ext uri="{FF2B5EF4-FFF2-40B4-BE49-F238E27FC236}">
                <a16:creationId xmlns:a16="http://schemas.microsoft.com/office/drawing/2014/main" id="{FB47FA04-4881-F761-D8C0-2B231CB1C0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47738" y="4664473"/>
            <a:ext cx="995434" cy="993594"/>
          </a:xfrm>
          <a:prstGeom prst="ellipse">
            <a:avLst/>
          </a:prstGeom>
          <a:solidFill>
            <a:srgbClr val="8DA7D0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Espace réservé du contenu 30">
            <a:extLst>
              <a:ext uri="{FF2B5EF4-FFF2-40B4-BE49-F238E27FC236}">
                <a16:creationId xmlns:a16="http://schemas.microsoft.com/office/drawing/2014/main" id="{9395B089-BE0C-7ECC-6599-4713D582322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021172" y="2460195"/>
            <a:ext cx="3208337" cy="312026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contenu 35">
            <a:extLst>
              <a:ext uri="{FF2B5EF4-FFF2-40B4-BE49-F238E27FC236}">
                <a16:creationId xmlns:a16="http://schemas.microsoft.com/office/drawing/2014/main" id="{B932D69D-C9D9-0E54-AB80-F6BC1544A1D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0094" y="2083468"/>
            <a:ext cx="995434" cy="993594"/>
          </a:xfrm>
          <a:prstGeom prst="ellipse">
            <a:avLst/>
          </a:prstGeom>
          <a:solidFill>
            <a:srgbClr val="114FA0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A2EF639-4D78-7724-42D2-78879965D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 anchor="t"/>
          <a:lstStyle/>
          <a:p>
            <a:r>
              <a:rPr lang="fr-FR" dirty="0"/>
              <a:t>TITLE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B9BBC8B3-ABDF-755B-70D9-4B054C5C2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07968" y="2521775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C59A328-2D4A-ED40-8C8B-29CE0EF1E39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07968" y="3384860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583EE9-F5AC-6604-C2BB-F888080C38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0A2EF639-4D78-7724-42D2-78879965D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365126"/>
            <a:ext cx="10296525" cy="1204730"/>
          </a:xfrm>
        </p:spPr>
        <p:txBody>
          <a:bodyPr anchor="t"/>
          <a:lstStyle/>
          <a:p>
            <a:r>
              <a:rPr lang="fr-FR" dirty="0"/>
              <a:t>TITLE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B9BBC8B3-ABDF-755B-70D9-4B054C5C2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47738" y="1952750"/>
            <a:ext cx="6632176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C59A328-2D4A-ED40-8C8B-29CE0EF1E39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47738" y="2815834"/>
            <a:ext cx="6631958" cy="30639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47C22FC-905D-EAB7-3574-5F802454D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465854" y="2168866"/>
            <a:ext cx="2499389" cy="14131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4C03D6F-E978-8C68-499B-048017B6604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465853" y="3778512"/>
            <a:ext cx="2499389" cy="191955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16A70B90-3812-7D2E-0807-D3F1D1754EA3}"/>
              </a:ext>
            </a:extLst>
          </p:cNvPr>
          <p:cNvSpPr/>
          <p:nvPr userDrawn="1"/>
        </p:nvSpPr>
        <p:spPr>
          <a:xfrm>
            <a:off x="8154030" y="1952750"/>
            <a:ext cx="3090075" cy="3927045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A32EBA-574F-E8C2-994C-1E88A929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ED72-5A06-E6C6-1C3D-245924F64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7" y="317822"/>
            <a:ext cx="10296525" cy="1037581"/>
          </a:xfrm>
        </p:spPr>
        <p:txBody>
          <a:bodyPr anchor="t"/>
          <a:lstStyle/>
          <a:p>
            <a:pPr algn="ctr"/>
            <a:r>
              <a:rPr lang="en-GB" dirty="0"/>
              <a:t>TITLE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D4329D-BAA3-9DCE-41D1-4F1D44D4D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803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736169"/>
            <a:ext cx="6408738" cy="1507757"/>
          </a:xfrm>
          <a:prstGeom prst="rect">
            <a:avLst/>
          </a:prstGeom>
        </p:spPr>
        <p:txBody>
          <a:bodyPr anchor="t" anchorCtr="0"/>
          <a:lstStyle/>
          <a:p>
            <a:r>
              <a:rPr lang="en-GB" dirty="0"/>
              <a:t>TITLE</a:t>
            </a:r>
          </a:p>
        </p:txBody>
      </p:sp>
      <p:sp>
        <p:nvSpPr>
          <p:cNvPr id="3" name="Espace réservé du contenu 14">
            <a:extLst>
              <a:ext uri="{FF2B5EF4-FFF2-40B4-BE49-F238E27FC236}">
                <a16:creationId xmlns:a16="http://schemas.microsoft.com/office/drawing/2014/main" id="{761EAC6C-0F22-4F58-4B25-937C7803A6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565915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029A20-74F8-42DC-9FD3-873F86C5B2D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429000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76BEF6-2303-3EC3-C347-CC0E275CA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2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1AF6A-7F81-814E-4A61-F2B6A44A20BF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D597-30DC-AC45-B3AA-D3D0FE2AE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736169"/>
            <a:ext cx="6408738" cy="150775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Espace réservé du contenu 14">
            <a:extLst>
              <a:ext uri="{FF2B5EF4-FFF2-40B4-BE49-F238E27FC236}">
                <a16:creationId xmlns:a16="http://schemas.microsoft.com/office/drawing/2014/main" id="{761EAC6C-0F22-4F58-4B25-937C7803A68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565915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5029A20-74F8-42DC-9FD3-873F86C5B2D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429000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0D3B068-733E-1B3D-9489-B598889C7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86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3">
            <a:extLst>
              <a:ext uri="{FF2B5EF4-FFF2-40B4-BE49-F238E27FC236}">
                <a16:creationId xmlns:a16="http://schemas.microsoft.com/office/drawing/2014/main" id="{13AD3334-A732-A8FF-550C-FA05FBB13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14">
            <a:extLst>
              <a:ext uri="{FF2B5EF4-FFF2-40B4-BE49-F238E27FC236}">
                <a16:creationId xmlns:a16="http://schemas.microsoft.com/office/drawing/2014/main" id="{DCC6B0A8-7186-A3D1-50E3-04AF56DC5B8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776859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642F75-1082-4394-56E9-CE4A7FBD03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639944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043018-120D-19FB-B29B-80E15DEF6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873263"/>
            <a:ext cx="4833779" cy="120473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DCCB79-DDA9-3BF2-0F74-3DA3DA5DB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59688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35119-A8C9-9368-924B-138643296F02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Espace réservé pour une image  13">
            <a:extLst>
              <a:ext uri="{FF2B5EF4-FFF2-40B4-BE49-F238E27FC236}">
                <a16:creationId xmlns:a16="http://schemas.microsoft.com/office/drawing/2014/main" id="{13AD3334-A732-A8FF-550C-FA05FBB13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14">
            <a:extLst>
              <a:ext uri="{FF2B5EF4-FFF2-40B4-BE49-F238E27FC236}">
                <a16:creationId xmlns:a16="http://schemas.microsoft.com/office/drawing/2014/main" id="{DCC6B0A8-7186-A3D1-50E3-04AF56DC5B8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35525" y="2776859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642F75-1082-4394-56E9-CE4A7FBD03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35525" y="3639944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043018-120D-19FB-B29B-80E15DEF6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5525" y="873263"/>
            <a:ext cx="4833779" cy="1204730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D842D09-B5CE-2A23-BF37-D6C37E6E1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59689" y="5958739"/>
            <a:ext cx="1945520" cy="9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3">
            <a:extLst>
              <a:ext uri="{FF2B5EF4-FFF2-40B4-BE49-F238E27FC236}">
                <a16:creationId xmlns:a16="http://schemas.microsoft.com/office/drawing/2014/main" id="{13AD3334-A732-A8FF-550C-FA05FBB137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0326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14">
            <a:extLst>
              <a:ext uri="{FF2B5EF4-FFF2-40B4-BE49-F238E27FC236}">
                <a16:creationId xmlns:a16="http://schemas.microsoft.com/office/drawing/2014/main" id="{DCC6B0A8-7186-A3D1-50E3-04AF56DC5B8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8142" y="2776859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A642F75-1082-4394-56E9-CE4A7FBD03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8142" y="3639944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043018-120D-19FB-B29B-80E15DEF6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142" y="873263"/>
            <a:ext cx="4833779" cy="120473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2AA6D3-EEFC-B092-A6FB-230E4D019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3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72FCB-7B71-6843-B5AE-A6EFB9DE3B15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BECB74CE-42AB-B3D2-222C-F257681037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0326" y="0"/>
            <a:ext cx="4511674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contenu 14">
            <a:extLst>
              <a:ext uri="{FF2B5EF4-FFF2-40B4-BE49-F238E27FC236}">
                <a16:creationId xmlns:a16="http://schemas.microsoft.com/office/drawing/2014/main" id="{3B3C6795-C513-F80D-D1A8-07DB4BE0D8C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47739" y="2746631"/>
            <a:ext cx="4833938" cy="643025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9F34054-9A0A-B21A-3C89-82A61BA8B4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47739" y="3609716"/>
            <a:ext cx="4833779" cy="18273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62FD357-AF6F-2175-5FDC-4A1F0608E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8142" y="873263"/>
            <a:ext cx="4833779" cy="1204730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B4131CE-CDFD-7A28-A1A6-582BCF377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30D1-3171-4453-CD63-6A6AAF37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736170"/>
            <a:ext cx="10296525" cy="699814"/>
          </a:xfrm>
        </p:spPr>
        <p:txBody>
          <a:bodyPr anchor="t"/>
          <a:lstStyle/>
          <a:p>
            <a:pPr algn="ctr"/>
            <a:r>
              <a:rPr lang="en-GB" dirty="0"/>
              <a:t>TITLE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8D21E5C-73E5-508F-526B-72E7751F1A9A}"/>
              </a:ext>
            </a:extLst>
          </p:cNvPr>
          <p:cNvSpPr/>
          <p:nvPr userDrawn="1"/>
        </p:nvSpPr>
        <p:spPr>
          <a:xfrm>
            <a:off x="947738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9E68979-BD8F-2732-9A8F-48EEBCF8179C}"/>
              </a:ext>
            </a:extLst>
          </p:cNvPr>
          <p:cNvSpPr/>
          <p:nvPr userDrawn="1"/>
        </p:nvSpPr>
        <p:spPr>
          <a:xfrm>
            <a:off x="4491805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821AEA1-4374-5514-8EF8-991C482AD79E}"/>
              </a:ext>
            </a:extLst>
          </p:cNvPr>
          <p:cNvSpPr/>
          <p:nvPr userDrawn="1"/>
        </p:nvSpPr>
        <p:spPr>
          <a:xfrm>
            <a:off x="8035873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E1FEB144-60C4-8C40-09E9-3284A905D7BA}"/>
              </a:ext>
            </a:extLst>
          </p:cNvPr>
          <p:cNvSpPr/>
          <p:nvPr userDrawn="1"/>
        </p:nvSpPr>
        <p:spPr>
          <a:xfrm>
            <a:off x="1463028" y="2672161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space réservé du contenu 14">
            <a:extLst>
              <a:ext uri="{FF2B5EF4-FFF2-40B4-BE49-F238E27FC236}">
                <a16:creationId xmlns:a16="http://schemas.microsoft.com/office/drawing/2014/main" id="{5F8CD119-ECC1-5DA9-2319-AEDD9DA5B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8022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9" name="Espace réservé du contenu 14">
            <a:extLst>
              <a:ext uri="{FF2B5EF4-FFF2-40B4-BE49-F238E27FC236}">
                <a16:creationId xmlns:a16="http://schemas.microsoft.com/office/drawing/2014/main" id="{F3FA2C70-BEFD-DFB4-1B11-F90E0A7115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8022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99AEC74D-7D04-4B70-482A-B1314E929CE2}"/>
              </a:ext>
            </a:extLst>
          </p:cNvPr>
          <p:cNvSpPr/>
          <p:nvPr userDrawn="1"/>
        </p:nvSpPr>
        <p:spPr>
          <a:xfrm>
            <a:off x="5007095" y="2672161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contenu 14">
            <a:extLst>
              <a:ext uri="{FF2B5EF4-FFF2-40B4-BE49-F238E27FC236}">
                <a16:creationId xmlns:a16="http://schemas.microsoft.com/office/drawing/2014/main" id="{6D72FC44-47FB-9E84-6E25-58AF062BB6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2089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3" name="Espace réservé du contenu 14">
            <a:extLst>
              <a:ext uri="{FF2B5EF4-FFF2-40B4-BE49-F238E27FC236}">
                <a16:creationId xmlns:a16="http://schemas.microsoft.com/office/drawing/2014/main" id="{669C82F6-E859-CA8E-5D1D-B845739654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52089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AE74D33A-8AAC-D6A9-47A7-CA7512143290}"/>
              </a:ext>
            </a:extLst>
          </p:cNvPr>
          <p:cNvSpPr/>
          <p:nvPr userDrawn="1"/>
        </p:nvSpPr>
        <p:spPr>
          <a:xfrm>
            <a:off x="8551163" y="2672161"/>
            <a:ext cx="2177808" cy="217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space réservé du contenu 14">
            <a:extLst>
              <a:ext uri="{FF2B5EF4-FFF2-40B4-BE49-F238E27FC236}">
                <a16:creationId xmlns:a16="http://schemas.microsoft.com/office/drawing/2014/main" id="{F80F917B-819C-866C-E7C8-D993740F8FE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96157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7" name="Espace réservé du contenu 14">
            <a:extLst>
              <a:ext uri="{FF2B5EF4-FFF2-40B4-BE49-F238E27FC236}">
                <a16:creationId xmlns:a16="http://schemas.microsoft.com/office/drawing/2014/main" id="{56498A4B-CFC1-E11A-5FB5-BB331441EC5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96157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rgbClr val="114FA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8" name="Espace réservé du contenu 30">
            <a:extLst>
              <a:ext uri="{FF2B5EF4-FFF2-40B4-BE49-F238E27FC236}">
                <a16:creationId xmlns:a16="http://schemas.microsoft.com/office/drawing/2014/main" id="{6637EEC4-1C51-4E6D-C989-25C285887BE0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90741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39" name="Espace réservé du contenu 30">
            <a:extLst>
              <a:ext uri="{FF2B5EF4-FFF2-40B4-BE49-F238E27FC236}">
                <a16:creationId xmlns:a16="http://schemas.microsoft.com/office/drawing/2014/main" id="{445E260B-F493-A6B3-6F3E-6FC967E89AC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90741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0" name="Espace réservé du contenu 30">
            <a:extLst>
              <a:ext uri="{FF2B5EF4-FFF2-40B4-BE49-F238E27FC236}">
                <a16:creationId xmlns:a16="http://schemas.microsoft.com/office/drawing/2014/main" id="{381B9222-1ABF-F076-6CA8-F51BDE307FA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34808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1" name="Espace réservé du contenu 30">
            <a:extLst>
              <a:ext uri="{FF2B5EF4-FFF2-40B4-BE49-F238E27FC236}">
                <a16:creationId xmlns:a16="http://schemas.microsoft.com/office/drawing/2014/main" id="{638ACABA-303D-5A4E-455C-A10A562A2D3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4808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2" name="Espace réservé du contenu 30">
            <a:extLst>
              <a:ext uri="{FF2B5EF4-FFF2-40B4-BE49-F238E27FC236}">
                <a16:creationId xmlns:a16="http://schemas.microsoft.com/office/drawing/2014/main" id="{FEB31580-A9B8-E6A8-1C84-FC98E64EA1D5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778876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43" name="Espace réservé du contenu 30">
            <a:extLst>
              <a:ext uri="{FF2B5EF4-FFF2-40B4-BE49-F238E27FC236}">
                <a16:creationId xmlns:a16="http://schemas.microsoft.com/office/drawing/2014/main" id="{0265D3CF-A8BA-565B-1416-8B2E2760AD0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778876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82B2E6-B6C7-7CB8-4962-A1F3BCB9A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9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5050F0-4F17-F811-B08E-E6380C6E18AC}"/>
              </a:ext>
            </a:extLst>
          </p:cNvPr>
          <p:cNvSpPr/>
          <p:nvPr userDrawn="1"/>
        </p:nvSpPr>
        <p:spPr>
          <a:xfrm>
            <a:off x="0" y="5648"/>
            <a:ext cx="12192000" cy="6852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430D1-3171-4453-CD63-6A6AAF37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736170"/>
            <a:ext cx="10296525" cy="69981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TITLE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8D21E5C-73E5-508F-526B-72E7751F1A9A}"/>
              </a:ext>
            </a:extLst>
          </p:cNvPr>
          <p:cNvSpPr/>
          <p:nvPr userDrawn="1"/>
        </p:nvSpPr>
        <p:spPr>
          <a:xfrm>
            <a:off x="947738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9E68979-BD8F-2732-9A8F-48EEBCF8179C}"/>
              </a:ext>
            </a:extLst>
          </p:cNvPr>
          <p:cNvSpPr/>
          <p:nvPr userDrawn="1"/>
        </p:nvSpPr>
        <p:spPr>
          <a:xfrm>
            <a:off x="4491805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0821AEA1-4374-5514-8EF8-991C482AD79E}"/>
              </a:ext>
            </a:extLst>
          </p:cNvPr>
          <p:cNvSpPr/>
          <p:nvPr userDrawn="1"/>
        </p:nvSpPr>
        <p:spPr>
          <a:xfrm>
            <a:off x="8035873" y="1659466"/>
            <a:ext cx="3208389" cy="4361921"/>
          </a:xfrm>
          <a:prstGeom prst="roundRect">
            <a:avLst>
              <a:gd name="adj" fmla="val 279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E1FEB144-60C4-8C40-09E9-3284A905D7BA}"/>
              </a:ext>
            </a:extLst>
          </p:cNvPr>
          <p:cNvSpPr/>
          <p:nvPr userDrawn="1"/>
        </p:nvSpPr>
        <p:spPr>
          <a:xfrm>
            <a:off x="1463028" y="2672161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space réservé du contenu 14">
            <a:extLst>
              <a:ext uri="{FF2B5EF4-FFF2-40B4-BE49-F238E27FC236}">
                <a16:creationId xmlns:a16="http://schemas.microsoft.com/office/drawing/2014/main" id="{5F8CD119-ECC1-5DA9-2319-AEDD9DA5B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8022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9" name="Espace réservé du contenu 14">
            <a:extLst>
              <a:ext uri="{FF2B5EF4-FFF2-40B4-BE49-F238E27FC236}">
                <a16:creationId xmlns:a16="http://schemas.microsoft.com/office/drawing/2014/main" id="{F3FA2C70-BEFD-DFB4-1B11-F90E0A7115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08022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99AEC74D-7D04-4B70-482A-B1314E929CE2}"/>
              </a:ext>
            </a:extLst>
          </p:cNvPr>
          <p:cNvSpPr/>
          <p:nvPr userDrawn="1"/>
        </p:nvSpPr>
        <p:spPr>
          <a:xfrm>
            <a:off x="5007095" y="2672161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space réservé du contenu 14">
            <a:extLst>
              <a:ext uri="{FF2B5EF4-FFF2-40B4-BE49-F238E27FC236}">
                <a16:creationId xmlns:a16="http://schemas.microsoft.com/office/drawing/2014/main" id="{6D72FC44-47FB-9E84-6E25-58AF062BB61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2089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3" name="Espace réservé du contenu 14">
            <a:extLst>
              <a:ext uri="{FF2B5EF4-FFF2-40B4-BE49-F238E27FC236}">
                <a16:creationId xmlns:a16="http://schemas.microsoft.com/office/drawing/2014/main" id="{669C82F6-E859-CA8E-5D1D-B845739654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52089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AE74D33A-8AAC-D6A9-47A7-CA7512143290}"/>
              </a:ext>
            </a:extLst>
          </p:cNvPr>
          <p:cNvSpPr/>
          <p:nvPr userDrawn="1"/>
        </p:nvSpPr>
        <p:spPr>
          <a:xfrm>
            <a:off x="8551163" y="2672161"/>
            <a:ext cx="2177808" cy="217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Espace réservé du contenu 14">
            <a:extLst>
              <a:ext uri="{FF2B5EF4-FFF2-40B4-BE49-F238E27FC236}">
                <a16:creationId xmlns:a16="http://schemas.microsoft.com/office/drawing/2014/main" id="{F80F917B-819C-866C-E7C8-D993740F8FE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96157" y="1896332"/>
            <a:ext cx="2887820" cy="64302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7" name="Espace réservé du contenu 14">
            <a:extLst>
              <a:ext uri="{FF2B5EF4-FFF2-40B4-BE49-F238E27FC236}">
                <a16:creationId xmlns:a16="http://schemas.microsoft.com/office/drawing/2014/main" id="{56498A4B-CFC1-E11A-5FB5-BB331441EC5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96157" y="5029910"/>
            <a:ext cx="2887820" cy="839448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8" name="Espace réservé du contenu 30">
            <a:extLst>
              <a:ext uri="{FF2B5EF4-FFF2-40B4-BE49-F238E27FC236}">
                <a16:creationId xmlns:a16="http://schemas.microsoft.com/office/drawing/2014/main" id="{1B5819E9-0009-6457-BD4B-2001ACEC0DA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1690741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1" name="Espace réservé du contenu 30">
            <a:extLst>
              <a:ext uri="{FF2B5EF4-FFF2-40B4-BE49-F238E27FC236}">
                <a16:creationId xmlns:a16="http://schemas.microsoft.com/office/drawing/2014/main" id="{A97958E6-3F8C-630B-3636-BB2E5A9D30F4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90741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Espace réservé du contenu 30">
            <a:extLst>
              <a:ext uri="{FF2B5EF4-FFF2-40B4-BE49-F238E27FC236}">
                <a16:creationId xmlns:a16="http://schemas.microsoft.com/office/drawing/2014/main" id="{8180C347-7144-F252-6B9B-1CC53E7A829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34808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3" name="Espace réservé du contenu 30">
            <a:extLst>
              <a:ext uri="{FF2B5EF4-FFF2-40B4-BE49-F238E27FC236}">
                <a16:creationId xmlns:a16="http://schemas.microsoft.com/office/drawing/2014/main" id="{93878B71-7A55-117D-FEBE-9F751EFD678C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34808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contenu 30">
            <a:extLst>
              <a:ext uri="{FF2B5EF4-FFF2-40B4-BE49-F238E27FC236}">
                <a16:creationId xmlns:a16="http://schemas.microsoft.com/office/drawing/2014/main" id="{06959E87-5F73-54EF-76FC-9754EB84CBB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778876" y="2998128"/>
            <a:ext cx="1722382" cy="991447"/>
          </a:xfrm>
        </p:spPr>
        <p:txBody>
          <a:bodyPr/>
          <a:lstStyle>
            <a:lvl1pPr marL="0" indent="0" algn="ctr">
              <a:buNone/>
              <a:defRPr sz="80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15" name="Espace réservé du contenu 30">
            <a:extLst>
              <a:ext uri="{FF2B5EF4-FFF2-40B4-BE49-F238E27FC236}">
                <a16:creationId xmlns:a16="http://schemas.microsoft.com/office/drawing/2014/main" id="{2A36658E-C3B6-A80C-2060-4213CD5E53C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778876" y="4079546"/>
            <a:ext cx="1722382" cy="43201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114FA0"/>
                </a:solidFill>
              </a:defRPr>
            </a:lvl1pPr>
            <a:lvl2pPr marL="457200" indent="0">
              <a:buNone/>
              <a:defRPr sz="2400">
                <a:solidFill>
                  <a:srgbClr val="114FA0"/>
                </a:solidFill>
              </a:defRPr>
            </a:lvl2pPr>
            <a:lvl3pPr marL="914400" indent="0">
              <a:buNone/>
              <a:defRPr sz="2400">
                <a:solidFill>
                  <a:srgbClr val="114FA0"/>
                </a:solidFill>
              </a:defRPr>
            </a:lvl3pPr>
            <a:lvl4pPr marL="1371600" indent="0">
              <a:buNone/>
              <a:defRPr sz="2400">
                <a:solidFill>
                  <a:srgbClr val="114FA0"/>
                </a:solidFill>
              </a:defRPr>
            </a:lvl4pPr>
            <a:lvl5pPr marL="1828800" indent="0">
              <a:buNone/>
              <a:defRPr sz="2400">
                <a:solidFill>
                  <a:srgbClr val="114FA0"/>
                </a:solidFill>
              </a:defRPr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DBA91AA-A5D4-0BE1-5DBA-262AD9351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185" y="5958739"/>
            <a:ext cx="1945520" cy="9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6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42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ABB76-2C0D-D647-A157-3E241141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825625"/>
            <a:ext cx="1029652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2AFFA-B5AA-7945-B6E2-90F8496D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020A-098E-1147-A676-4CB7AACEB201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CE7F-D315-014E-AD58-6C1227A9D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B47B-D32B-C441-B6D4-EE3F7175CE2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48D1368-80EC-0643-89DA-6990B320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65125"/>
            <a:ext cx="10296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E5E60-CF6E-9846-85E3-5A96F5B2F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96A6A-A3AD-C974-FB2D-BC9D0B60D12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83263" y="635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041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60" r:id="rId3"/>
    <p:sldLayoutId id="2147483664" r:id="rId4"/>
    <p:sldLayoutId id="2147483671" r:id="rId5"/>
    <p:sldLayoutId id="2147483667" r:id="rId6"/>
    <p:sldLayoutId id="2147483662" r:id="rId7"/>
    <p:sldLayoutId id="2147483668" r:id="rId8"/>
    <p:sldLayoutId id="2147483669" r:id="rId9"/>
    <p:sldLayoutId id="2147483670" r:id="rId10"/>
    <p:sldLayoutId id="2147483663" r:id="rId11"/>
    <p:sldLayoutId id="2147483665" r:id="rId12"/>
    <p:sldLayoutId id="2147483666" r:id="rId13"/>
    <p:sldLayoutId id="2147483655" r:id="rId14"/>
    <p:sldLayoutId id="21474836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alibri" panose="020F0502020204030204" pitchFamily="34" charset="0"/>
          <a:ea typeface="Open Sans Extrabold" panose="020B060603050402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97" userDrawn="1">
          <p15:clr>
            <a:srgbClr val="F26B43"/>
          </p15:clr>
        </p15:guide>
        <p15:guide id="3" pos="7083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rporatefinanceadvisory@eib.or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6C514D9-0092-B6E4-6171-3AB492950A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B29DBB-AA01-66FA-4401-99E6C5C111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8972" y="4756726"/>
            <a:ext cx="7668916" cy="2101273"/>
          </a:xfrm>
        </p:spPr>
        <p:txBody>
          <a:bodyPr/>
          <a:lstStyle/>
          <a:p>
            <a:r>
              <a:rPr lang="en-GB" sz="2800" dirty="0">
                <a:latin typeface="Futura Md BT" panose="020B0802020204020204" pitchFamily="34" charset="0"/>
              </a:rPr>
              <a:t>EIB Group &amp; the Space Sector</a:t>
            </a:r>
          </a:p>
          <a:p>
            <a:r>
              <a:rPr lang="en-GB" sz="2000" dirty="0"/>
              <a:t>Jaroslav Toth, </a:t>
            </a:r>
            <a:r>
              <a:rPr lang="en-GB" sz="2000"/>
              <a:t>Senior Advisor, </a:t>
            </a:r>
            <a:r>
              <a:rPr lang="en-GB" sz="2000" dirty="0"/>
              <a:t>Corporate Finance Advisory</a:t>
            </a:r>
          </a:p>
          <a:p>
            <a:r>
              <a:rPr lang="en-GB" sz="2000" dirty="0">
                <a:latin typeface="Futura Lt BT" panose="020B0402020204020303" pitchFamily="34" charset="0"/>
              </a:rPr>
              <a:t>THE 2nd EO COMMERCIALISATION FORUM (Frankfurt, Germany) </a:t>
            </a:r>
          </a:p>
          <a:p>
            <a:r>
              <a:rPr lang="en-GB" sz="2000" dirty="0">
                <a:latin typeface="Futura Lt BT" panose="020B0402020204020303" pitchFamily="34" charset="0"/>
              </a:rPr>
              <a:t>27 November 2024</a:t>
            </a:r>
          </a:p>
          <a:p>
            <a:endParaRPr lang="fr-FR" sz="2000" dirty="0"/>
          </a:p>
        </p:txBody>
      </p:sp>
      <p:pic>
        <p:nvPicPr>
          <p:cNvPr id="4" name="Espace réservé du contenu 12">
            <a:extLst>
              <a:ext uri="{FF2B5EF4-FFF2-40B4-BE49-F238E27FC236}">
                <a16:creationId xmlns:a16="http://schemas.microsoft.com/office/drawing/2014/main" id="{4F2E3796-4618-3A0C-FBCE-E1CE0025E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6" t="21564" r="-1" b="10964"/>
          <a:stretch/>
        </p:blipFill>
        <p:spPr>
          <a:xfrm>
            <a:off x="0" y="0"/>
            <a:ext cx="12192001" cy="46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ADBC309-1396-DB43-8665-AA104087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25" y="873263"/>
            <a:ext cx="7167789" cy="1204730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+mn-lt"/>
              </a:rPr>
              <a:t>EIB Group: </a:t>
            </a:r>
            <a:r>
              <a:rPr lang="fr-FR" sz="3600" dirty="0" err="1">
                <a:latin typeface="+mn-lt"/>
              </a:rPr>
              <a:t>overview</a:t>
            </a:r>
            <a:endParaRPr lang="fr-FR" sz="3600" dirty="0">
              <a:latin typeface="+mn-lt"/>
            </a:endParaRPr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6F639608-E703-FD5F-47F6-DC0E4B5EC1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7" r="32457"/>
          <a:stretch>
            <a:fillRect/>
          </a:stretch>
        </p:blipFill>
        <p:spPr>
          <a:xfrm>
            <a:off x="0" y="0"/>
            <a:ext cx="4511675" cy="6858000"/>
          </a:xfrm>
          <a:prstGeom prst="rect">
            <a:avLst/>
          </a:prstGeom>
        </p:spPr>
      </p:pic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255E8918-502C-D821-DD7E-F14D855A5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6627"/>
          <a:stretch>
            <a:fillRect/>
          </a:stretch>
        </p:blipFill>
        <p:spPr>
          <a:xfrm>
            <a:off x="4933654" y="3826514"/>
            <a:ext cx="694944" cy="698500"/>
          </a:xfrm>
          <a:prstGeom prst="ellipse">
            <a:avLst/>
          </a:prstGeom>
        </p:spPr>
      </p:pic>
      <p:pic>
        <p:nvPicPr>
          <p:cNvPr id="8" name="Picture Placeholder 15">
            <a:extLst>
              <a:ext uri="{FF2B5EF4-FFF2-40B4-BE49-F238E27FC236}">
                <a16:creationId xmlns:a16="http://schemas.microsoft.com/office/drawing/2014/main" id="{85803016-FAE9-1300-58D5-5F5D10795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780"/>
          <a:stretch>
            <a:fillRect/>
          </a:stretch>
        </p:blipFill>
        <p:spPr>
          <a:xfrm>
            <a:off x="4938481" y="1760598"/>
            <a:ext cx="694944" cy="698500"/>
          </a:xfrm>
          <a:prstGeom prst="ellipse">
            <a:avLst/>
          </a:prstGeom>
        </p:spPr>
      </p:pic>
      <p:pic>
        <p:nvPicPr>
          <p:cNvPr id="9" name="Picture Placeholder 17">
            <a:extLst>
              <a:ext uri="{FF2B5EF4-FFF2-40B4-BE49-F238E27FC236}">
                <a16:creationId xmlns:a16="http://schemas.microsoft.com/office/drawing/2014/main" id="{E9767E5E-B79D-6897-82D7-61B8C2C69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7092"/>
          <a:stretch>
            <a:fillRect/>
          </a:stretch>
        </p:blipFill>
        <p:spPr>
          <a:xfrm>
            <a:off x="4933654" y="2779144"/>
            <a:ext cx="694944" cy="698500"/>
          </a:xfrm>
          <a:prstGeom prst="ellipse">
            <a:avLst/>
          </a:prstGeom>
        </p:spPr>
      </p:pic>
      <p:pic>
        <p:nvPicPr>
          <p:cNvPr id="10" name="Picture Placeholder 18">
            <a:extLst>
              <a:ext uri="{FF2B5EF4-FFF2-40B4-BE49-F238E27FC236}">
                <a16:creationId xmlns:a16="http://schemas.microsoft.com/office/drawing/2014/main" id="{68600453-847D-F304-A6BC-E8AB7C0D66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227"/>
          <a:stretch>
            <a:fillRect/>
          </a:stretch>
        </p:blipFill>
        <p:spPr>
          <a:xfrm>
            <a:off x="4933654" y="5056696"/>
            <a:ext cx="694944" cy="698500"/>
          </a:xfrm>
          <a:prstGeom prst="ellipse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8DC3F7-B9AA-CB14-8E9A-BE26141EDC83}"/>
              </a:ext>
            </a:extLst>
          </p:cNvPr>
          <p:cNvSpPr txBox="1">
            <a:spLocks/>
          </p:cNvSpPr>
          <p:nvPr/>
        </p:nvSpPr>
        <p:spPr>
          <a:xfrm>
            <a:off x="6001525" y="1740393"/>
            <a:ext cx="3899831" cy="8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World’s largest multilateral lender</a:t>
            </a:r>
          </a:p>
          <a:p>
            <a:pPr marL="0" indent="0">
              <a:buNone/>
            </a:pPr>
            <a:r>
              <a:rPr lang="en-GB" sz="1600" dirty="0"/>
              <a:t>Established 1958, with over €1.5 trillion invested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1F3EC0-D05D-2E65-4EB5-97685B3AB155}"/>
              </a:ext>
            </a:extLst>
          </p:cNvPr>
          <p:cNvSpPr txBox="1">
            <a:spLocks/>
          </p:cNvSpPr>
          <p:nvPr/>
        </p:nvSpPr>
        <p:spPr>
          <a:xfrm>
            <a:off x="5938205" y="3744439"/>
            <a:ext cx="3606724" cy="9937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€88 billion invested in 2023: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€49 billion in green finance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€20 billion in innovation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4DA7D0-61AF-1EF2-F898-AF106954F54C}"/>
              </a:ext>
            </a:extLst>
          </p:cNvPr>
          <p:cNvSpPr txBox="1">
            <a:spLocks/>
          </p:cNvSpPr>
          <p:nvPr/>
        </p:nvSpPr>
        <p:spPr>
          <a:xfrm>
            <a:off x="6001525" y="2764311"/>
            <a:ext cx="3773188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Governed by EU Member States</a:t>
            </a:r>
          </a:p>
          <a:p>
            <a:pPr marL="0" indent="0">
              <a:buNone/>
            </a:pPr>
            <a:r>
              <a:rPr lang="en-GB" sz="1600" dirty="0"/>
              <a:t>Nearly 5 000 staff; HQ in Luxembourg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720CDAF-45C7-F3B6-900D-B5F808F34320}"/>
              </a:ext>
            </a:extLst>
          </p:cNvPr>
          <p:cNvSpPr txBox="1">
            <a:spLocks/>
          </p:cNvSpPr>
          <p:nvPr/>
        </p:nvSpPr>
        <p:spPr>
          <a:xfrm>
            <a:off x="6001524" y="4819348"/>
            <a:ext cx="3899831" cy="15744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EIB Group 8 core priorities: </a:t>
            </a:r>
            <a:r>
              <a:rPr lang="en-GB" sz="1600" b="1" dirty="0"/>
              <a:t>Climate action; Digitalisation and technological innovation; Security and defence</a:t>
            </a:r>
            <a:r>
              <a:rPr lang="en-GB" sz="1600" dirty="0"/>
              <a:t>; Cohesion; Agriculture and bioeconomy; Social infrastructure; High-impact global investment; Capital Markets Union </a:t>
            </a:r>
          </a:p>
        </p:txBody>
      </p:sp>
    </p:spTree>
    <p:extLst>
      <p:ext uri="{BB962C8B-B14F-4D97-AF65-F5344CB8AC3E}">
        <p14:creationId xmlns:p14="http://schemas.microsoft.com/office/powerpoint/2010/main" val="280517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F8517-EEC4-05D2-1570-EAE2DFA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EIB Group: innovative start-ups and Mid-Caps</a:t>
            </a:r>
            <a:endParaRPr lang="fr-FR" sz="3600" dirty="0">
              <a:latin typeface="+mn-lt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5AF10319-803E-6C08-DB63-47DF34C0B017}"/>
              </a:ext>
            </a:extLst>
          </p:cNvPr>
          <p:cNvCxnSpPr>
            <a:cxnSpLocks/>
            <a:stCxn id="4" idx="1"/>
            <a:endCxn id="8" idx="3"/>
          </p:cNvCxnSpPr>
          <p:nvPr/>
        </p:nvCxnSpPr>
        <p:spPr>
          <a:xfrm rot="10800000" flipV="1">
            <a:off x="2331026" y="1759120"/>
            <a:ext cx="1876841" cy="28055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9CBCDE6-2329-B510-9CBE-842F5C4940FC}"/>
              </a:ext>
            </a:extLst>
          </p:cNvPr>
          <p:cNvSpPr/>
          <p:nvPr/>
        </p:nvSpPr>
        <p:spPr bwMode="auto">
          <a:xfrm>
            <a:off x="4207866" y="1363066"/>
            <a:ext cx="4829129" cy="79211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15CA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8CCCA-37E8-C874-5A87-405125B61D03}"/>
              </a:ext>
            </a:extLst>
          </p:cNvPr>
          <p:cNvSpPr/>
          <p:nvPr/>
        </p:nvSpPr>
        <p:spPr bwMode="auto">
          <a:xfrm>
            <a:off x="6013373" y="4176428"/>
            <a:ext cx="1041213" cy="792110"/>
          </a:xfrm>
          <a:prstGeom prst="rect">
            <a:avLst/>
          </a:prstGeom>
          <a:solidFill>
            <a:srgbClr val="16419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Innovative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Startups &amp; Midcaps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7F61F-4525-CAA7-33C9-B0F7B8F5C5C1}"/>
              </a:ext>
            </a:extLst>
          </p:cNvPr>
          <p:cNvSpPr/>
          <p:nvPr/>
        </p:nvSpPr>
        <p:spPr bwMode="auto">
          <a:xfrm>
            <a:off x="717720" y="2925055"/>
            <a:ext cx="1460155" cy="545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lt1"/>
                </a:solidFill>
              </a:rPr>
              <a:t>Investment funds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CF31B-BF43-C5F3-8968-E75CC3B688A4}"/>
              </a:ext>
            </a:extLst>
          </p:cNvPr>
          <p:cNvSpPr/>
          <p:nvPr/>
        </p:nvSpPr>
        <p:spPr bwMode="auto">
          <a:xfrm>
            <a:off x="565321" y="4168597"/>
            <a:ext cx="1765704" cy="792110"/>
          </a:xfrm>
          <a:prstGeom prst="rect">
            <a:avLst/>
          </a:prstGeom>
          <a:solidFill>
            <a:srgbClr val="16419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Innovative startups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30FEC-CD8E-B1BE-9C20-6479AC2D7789}"/>
              </a:ext>
            </a:extLst>
          </p:cNvPr>
          <p:cNvCxnSpPr>
            <a:cxnSpLocks/>
          </p:cNvCxnSpPr>
          <p:nvPr/>
        </p:nvCxnSpPr>
        <p:spPr>
          <a:xfrm>
            <a:off x="6526040" y="2158346"/>
            <a:ext cx="0" cy="197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A448B-1A06-BA93-DB3F-5553AE616DD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447798" y="2181265"/>
            <a:ext cx="374" cy="74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0729A1-1C5A-D7C8-0891-99978E47FAAF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447798" y="3470673"/>
            <a:ext cx="375" cy="69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2">
            <a:extLst>
              <a:ext uri="{FF2B5EF4-FFF2-40B4-BE49-F238E27FC236}">
                <a16:creationId xmlns:a16="http://schemas.microsoft.com/office/drawing/2014/main" id="{9A70A9FC-B4D7-E78E-AD08-E18BEE0BF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789" y="1404675"/>
            <a:ext cx="886954" cy="7088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935AD0-5144-3C9E-0091-A533B4998381}"/>
              </a:ext>
            </a:extLst>
          </p:cNvPr>
          <p:cNvSpPr/>
          <p:nvPr/>
        </p:nvSpPr>
        <p:spPr bwMode="auto">
          <a:xfrm>
            <a:off x="4144338" y="4156752"/>
            <a:ext cx="1038740" cy="792110"/>
          </a:xfrm>
          <a:prstGeom prst="rect">
            <a:avLst/>
          </a:prstGeom>
          <a:solidFill>
            <a:srgbClr val="16419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Innovative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Scale-ups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AB64DB-9024-96DD-3D69-8F3971AD0BB6}"/>
              </a:ext>
            </a:extLst>
          </p:cNvPr>
          <p:cNvCxnSpPr>
            <a:cxnSpLocks/>
          </p:cNvCxnSpPr>
          <p:nvPr/>
        </p:nvCxnSpPr>
        <p:spPr>
          <a:xfrm>
            <a:off x="4632290" y="2153410"/>
            <a:ext cx="0" cy="197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CD5167C-1ABC-F180-92C5-8CA5BFF5A5DC}"/>
              </a:ext>
            </a:extLst>
          </p:cNvPr>
          <p:cNvSpPr txBox="1"/>
          <p:nvPr/>
        </p:nvSpPr>
        <p:spPr>
          <a:xfrm rot="16200000">
            <a:off x="5681648" y="2806676"/>
            <a:ext cx="149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Venture Debt / Growth Capital</a:t>
            </a:r>
          </a:p>
          <a:p>
            <a:pPr algn="ctr"/>
            <a:endParaRPr lang="en-GB" dirty="0">
              <a:latin typeface="+mn-lt"/>
            </a:endParaRPr>
          </a:p>
          <a:p>
            <a:pPr algn="ctr"/>
            <a:r>
              <a:rPr lang="en-GB" dirty="0">
                <a:latin typeface="+mn-lt"/>
              </a:rPr>
              <a:t>(direct finance)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C98A9A-30C1-548C-25E5-575725175D65}"/>
              </a:ext>
            </a:extLst>
          </p:cNvPr>
          <p:cNvSpPr txBox="1"/>
          <p:nvPr/>
        </p:nvSpPr>
        <p:spPr>
          <a:xfrm rot="16200000">
            <a:off x="3697711" y="2754178"/>
            <a:ext cx="1893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Scale-up Debt</a:t>
            </a:r>
          </a:p>
          <a:p>
            <a:pPr algn="ctr"/>
            <a:endParaRPr lang="en-GB" dirty="0">
              <a:latin typeface="+mn-lt"/>
            </a:endParaRPr>
          </a:p>
          <a:p>
            <a:pPr algn="ctr"/>
            <a:r>
              <a:rPr lang="en-GB" dirty="0">
                <a:latin typeface="+mn-lt"/>
              </a:rPr>
              <a:t>(direct lending)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0E1A8-DEC4-DC58-D938-FADBCE9ADFD6}"/>
              </a:ext>
            </a:extLst>
          </p:cNvPr>
          <p:cNvSpPr txBox="1"/>
          <p:nvPr/>
        </p:nvSpPr>
        <p:spPr>
          <a:xfrm rot="16200000">
            <a:off x="2671156" y="3768279"/>
            <a:ext cx="147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Co-investments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6BF2B5-5DB3-9FCA-DC79-089F41341C8B}"/>
              </a:ext>
            </a:extLst>
          </p:cNvPr>
          <p:cNvSpPr/>
          <p:nvPr/>
        </p:nvSpPr>
        <p:spPr bwMode="auto">
          <a:xfrm>
            <a:off x="9977891" y="4186735"/>
            <a:ext cx="1765704" cy="792110"/>
          </a:xfrm>
          <a:prstGeom prst="rect">
            <a:avLst/>
          </a:prstGeom>
          <a:solidFill>
            <a:srgbClr val="16419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Innovative startups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703F944-E322-D67D-C9CE-0B5B2670B52E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9532575" y="3223619"/>
            <a:ext cx="1328168" cy="9631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037EF9-564C-FBB4-3794-DA209326967B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>
            <a:off x="10860742" y="2181265"/>
            <a:ext cx="1" cy="2005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161F897-DA5D-8CE3-BFE4-FC4E54B42711}"/>
              </a:ext>
            </a:extLst>
          </p:cNvPr>
          <p:cNvSpPr/>
          <p:nvPr/>
        </p:nvSpPr>
        <p:spPr bwMode="auto">
          <a:xfrm>
            <a:off x="9977889" y="1389155"/>
            <a:ext cx="1765705" cy="79211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15CAB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65012E3-3CB8-E816-6752-792ACC32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420" y="1440196"/>
            <a:ext cx="931976" cy="646170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9297272-1B1B-8025-22C4-12EA62B3B61D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036995" y="1759121"/>
            <a:ext cx="488080" cy="1424002"/>
          </a:xfrm>
          <a:prstGeom prst="bent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85D512B-2A74-03C1-3409-48EC1C0E4395}"/>
              </a:ext>
            </a:extLst>
          </p:cNvPr>
          <p:cNvSpPr txBox="1"/>
          <p:nvPr/>
        </p:nvSpPr>
        <p:spPr>
          <a:xfrm rot="16200000">
            <a:off x="8362415" y="2397564"/>
            <a:ext cx="2002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b="1" dirty="0">
                <a:latin typeface="+mn-lt"/>
              </a:rPr>
              <a:t>Investment advisory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A7A7A1-F1DF-4505-E0B3-B8409FF3AB75}"/>
              </a:ext>
            </a:extLst>
          </p:cNvPr>
          <p:cNvGrpSpPr/>
          <p:nvPr/>
        </p:nvGrpSpPr>
        <p:grpSpPr>
          <a:xfrm>
            <a:off x="10222174" y="2925055"/>
            <a:ext cx="1303361" cy="545618"/>
            <a:chOff x="10222174" y="3534667"/>
            <a:chExt cx="1303361" cy="54561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CD7564-6F0C-9F44-585F-20522DCF9E41}"/>
                </a:ext>
              </a:extLst>
            </p:cNvPr>
            <p:cNvSpPr/>
            <p:nvPr/>
          </p:nvSpPr>
          <p:spPr bwMode="auto">
            <a:xfrm>
              <a:off x="10222174" y="3534667"/>
              <a:ext cx="1303361" cy="54561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015CAB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6458364-DFD1-A893-15F8-C0CDB172C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18191" y="3640708"/>
              <a:ext cx="1013785" cy="340654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9F72DFE-C1AF-60E5-F80B-3FBB7F83B36C}"/>
              </a:ext>
            </a:extLst>
          </p:cNvPr>
          <p:cNvSpPr txBox="1"/>
          <p:nvPr/>
        </p:nvSpPr>
        <p:spPr>
          <a:xfrm rot="16200000">
            <a:off x="10364370" y="2415482"/>
            <a:ext cx="71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Funding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CD69C8-69BD-9B6A-A1AD-50164B5A5BC0}"/>
              </a:ext>
            </a:extLst>
          </p:cNvPr>
          <p:cNvSpPr txBox="1"/>
          <p:nvPr/>
        </p:nvSpPr>
        <p:spPr>
          <a:xfrm rot="16200000">
            <a:off x="10333479" y="3544526"/>
            <a:ext cx="71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Direct Equity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1624EE-41FE-D390-C908-71429FAAAA28}"/>
              </a:ext>
            </a:extLst>
          </p:cNvPr>
          <p:cNvSpPr txBox="1"/>
          <p:nvPr/>
        </p:nvSpPr>
        <p:spPr>
          <a:xfrm rot="16200000">
            <a:off x="10647016" y="3659467"/>
            <a:ext cx="654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Grants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733E01-E04F-58EC-F817-D3FE939B57DF}"/>
              </a:ext>
            </a:extLst>
          </p:cNvPr>
          <p:cNvSpPr txBox="1"/>
          <p:nvPr/>
        </p:nvSpPr>
        <p:spPr>
          <a:xfrm rot="16200000">
            <a:off x="1275118" y="2305232"/>
            <a:ext cx="79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Indirect</a:t>
            </a:r>
          </a:p>
          <a:p>
            <a:r>
              <a:rPr lang="en-GB" sz="1200" dirty="0"/>
              <a:t>equity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F7F795-760E-127B-F5AC-EB2DDBC27420}"/>
              </a:ext>
            </a:extLst>
          </p:cNvPr>
          <p:cNvSpPr/>
          <p:nvPr/>
        </p:nvSpPr>
        <p:spPr bwMode="auto">
          <a:xfrm>
            <a:off x="8053828" y="4203121"/>
            <a:ext cx="1038740" cy="792110"/>
          </a:xfrm>
          <a:prstGeom prst="rect">
            <a:avLst/>
          </a:prstGeom>
          <a:solidFill>
            <a:srgbClr val="164193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Innovative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</a:rPr>
              <a:t>startups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5A5A5F3-CA2B-7571-EDEC-B9CB6144C9DC}"/>
              </a:ext>
            </a:extLst>
          </p:cNvPr>
          <p:cNvCxnSpPr>
            <a:cxnSpLocks/>
          </p:cNvCxnSpPr>
          <p:nvPr/>
        </p:nvCxnSpPr>
        <p:spPr>
          <a:xfrm>
            <a:off x="8517019" y="2191011"/>
            <a:ext cx="0" cy="197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E137446-42F2-08B2-A69B-FD63063B2AFA}"/>
              </a:ext>
            </a:extLst>
          </p:cNvPr>
          <p:cNvSpPr txBox="1"/>
          <p:nvPr/>
        </p:nvSpPr>
        <p:spPr>
          <a:xfrm rot="16200000">
            <a:off x="7445344" y="3010024"/>
            <a:ext cx="1893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BE"/>
            </a:defPPr>
            <a:lvl1pPr>
              <a:defRPr sz="1200">
                <a:latin typeface="Futura Lt BT" panose="020B0402020204020303" pitchFamily="34" charset="0"/>
              </a:defRPr>
            </a:lvl1pPr>
          </a:lstStyle>
          <a:p>
            <a:pPr algn="ctr"/>
            <a:r>
              <a:rPr lang="en-GB" dirty="0">
                <a:latin typeface="+mn-lt"/>
              </a:rPr>
              <a:t>Financing advisory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90999B-8D0A-680E-809D-E00407AEACE6}"/>
              </a:ext>
            </a:extLst>
          </p:cNvPr>
          <p:cNvSpPr/>
          <p:nvPr/>
        </p:nvSpPr>
        <p:spPr bwMode="auto">
          <a:xfrm>
            <a:off x="2241032" y="5633223"/>
            <a:ext cx="1692499" cy="792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2"/>
                </a:solidFill>
              </a:rPr>
              <a:t>Example transactions in the space sector: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D47BF9-F0D5-EC79-7FFA-3A3ED80D799E}"/>
              </a:ext>
            </a:extLst>
          </p:cNvPr>
          <p:cNvSpPr/>
          <p:nvPr/>
        </p:nvSpPr>
        <p:spPr>
          <a:xfrm>
            <a:off x="2331025" y="5351639"/>
            <a:ext cx="9555800" cy="1355278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 descr="Leaf Space | I3P">
            <a:extLst>
              <a:ext uri="{FF2B5EF4-FFF2-40B4-BE49-F238E27FC236}">
                <a16:creationId xmlns:a16="http://schemas.microsoft.com/office/drawing/2014/main" id="{B8081454-9DF5-B5E0-E291-073EC596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38" y="5470078"/>
            <a:ext cx="601164" cy="3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ED93AA9-7E95-EBCD-FF93-D0C60D114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406" y="5552597"/>
            <a:ext cx="887676" cy="15152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B1CFD78-5530-A6D3-C5DE-24FA2ED7B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600" y="5740203"/>
            <a:ext cx="921047" cy="56183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4B65382-6D5E-0F38-BD93-D676F27F2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5787" y="6357571"/>
            <a:ext cx="887676" cy="3285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BDC6B9A-CAB5-96C7-047E-E44649461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9394" y="6318117"/>
            <a:ext cx="1119440" cy="33656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DB35900-C371-B38F-F80E-7C2AC5BC61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6700" y="5850830"/>
            <a:ext cx="601164" cy="60116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83F2AC0-6E02-F57B-5643-A0521F7A0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1405" y="5525149"/>
            <a:ext cx="747527" cy="74752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33AFDC3-C782-7CB8-E98A-3967112819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60" y="5418940"/>
            <a:ext cx="832129" cy="23577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8D90BAA-DF46-A7F1-41F1-58598D6F35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64988" y="5707172"/>
            <a:ext cx="900001" cy="264188"/>
          </a:xfrm>
          <a:prstGeom prst="rect">
            <a:avLst/>
          </a:prstGeom>
        </p:spPr>
      </p:pic>
      <p:pic>
        <p:nvPicPr>
          <p:cNvPr id="73" name="Picture 72" descr="LiFi, high-speed internet through invisible light - Oledcomm">
            <a:extLst>
              <a:ext uri="{FF2B5EF4-FFF2-40B4-BE49-F238E27FC236}">
                <a16:creationId xmlns:a16="http://schemas.microsoft.com/office/drawing/2014/main" id="{3B7A2B29-1462-0527-4C18-B9C1102A03D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85"/>
          <a:stretch/>
        </p:blipFill>
        <p:spPr bwMode="auto">
          <a:xfrm>
            <a:off x="9929592" y="5628357"/>
            <a:ext cx="683584" cy="364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See the source image">
            <a:extLst>
              <a:ext uri="{FF2B5EF4-FFF2-40B4-BE49-F238E27FC236}">
                <a16:creationId xmlns:a16="http://schemas.microsoft.com/office/drawing/2014/main" id="{7C714B19-55A9-C28F-D1AA-0888EAF61D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141" y="6054781"/>
            <a:ext cx="424255" cy="39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3" descr="Aurora Propulsion Technologies">
            <a:extLst>
              <a:ext uri="{FF2B5EF4-FFF2-40B4-BE49-F238E27FC236}">
                <a16:creationId xmlns:a16="http://schemas.microsoft.com/office/drawing/2014/main" id="{78181FC0-76CC-CDCD-D852-D03AB00B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811" y="5177527"/>
            <a:ext cx="1044000" cy="7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03FE150-CC37-EB04-F783-A9FF255544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29032" y="6012890"/>
            <a:ext cx="750435" cy="27184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43A1373-33F7-90F7-C4B5-6B03874911E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1137" y="5942695"/>
            <a:ext cx="1103146" cy="81482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535CDA5-09AF-E252-146C-5904FD6A49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8832" y="6393589"/>
            <a:ext cx="1376157" cy="21133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7B335E1-FCC6-E80E-C6E1-8F8996899EB0}"/>
              </a:ext>
            </a:extLst>
          </p:cNvPr>
          <p:cNvSpPr txBox="1"/>
          <p:nvPr/>
        </p:nvSpPr>
        <p:spPr>
          <a:xfrm>
            <a:off x="3808257" y="5009222"/>
            <a:ext cx="169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Tickets €40M - €120M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1E5138C-4788-E48E-5A20-F24540B95C44}"/>
              </a:ext>
            </a:extLst>
          </p:cNvPr>
          <p:cNvSpPr txBox="1"/>
          <p:nvPr/>
        </p:nvSpPr>
        <p:spPr>
          <a:xfrm>
            <a:off x="5776180" y="5011489"/>
            <a:ext cx="169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Tickets €10M - €40M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E4F3800-C157-6771-9CAE-10963031DA69}"/>
              </a:ext>
            </a:extLst>
          </p:cNvPr>
          <p:cNvSpPr txBox="1"/>
          <p:nvPr/>
        </p:nvSpPr>
        <p:spPr>
          <a:xfrm>
            <a:off x="10196659" y="5002172"/>
            <a:ext cx="1692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Tickets &lt;€15M</a:t>
            </a:r>
          </a:p>
        </p:txBody>
      </p:sp>
      <p:pic>
        <p:nvPicPr>
          <p:cNvPr id="1028" name="Picture 4" descr="EIF Logo">
            <a:extLst>
              <a:ext uri="{FF2B5EF4-FFF2-40B4-BE49-F238E27FC236}">
                <a16:creationId xmlns:a16="http://schemas.microsoft.com/office/drawing/2014/main" id="{41F13719-D7C1-3D31-3A2F-BC571CD6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8" y="1213803"/>
            <a:ext cx="995634" cy="9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IF Logo">
            <a:extLst>
              <a:ext uri="{FF2B5EF4-FFF2-40B4-BE49-F238E27FC236}">
                <a16:creationId xmlns:a16="http://schemas.microsoft.com/office/drawing/2014/main" id="{7A192A26-75D3-AD33-62A1-C6BE1BDB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98" y="2550957"/>
            <a:ext cx="995634" cy="9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5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F8517-EEC4-05D2-1570-EAE2DFA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EIB Advisory products</a:t>
            </a:r>
            <a:endParaRPr lang="fr-FR" sz="3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FEAC0-60BF-02D4-6F58-0F2758AA5A8F}"/>
              </a:ext>
            </a:extLst>
          </p:cNvPr>
          <p:cNvSpPr txBox="1"/>
          <p:nvPr/>
        </p:nvSpPr>
        <p:spPr>
          <a:xfrm>
            <a:off x="4503207" y="3428996"/>
            <a:ext cx="2850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i="1" strike="noStrike" spc="-1">
                <a:solidFill>
                  <a:srgbClr val="000000"/>
                </a:solidFill>
              </a:rPr>
              <a:t>linked to EU policy objectives</a:t>
            </a:r>
            <a:endParaRPr lang="en-GB" sz="1600" b="0" strike="noStrike" spc="-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6D7C8-F1DF-184B-4283-19649C0BA82A}"/>
              </a:ext>
            </a:extLst>
          </p:cNvPr>
          <p:cNvSpPr txBox="1"/>
          <p:nvPr/>
        </p:nvSpPr>
        <p:spPr>
          <a:xfrm>
            <a:off x="1189418" y="313578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Myriad Pro"/>
              </a:rPr>
              <a:t>Financial advice</a:t>
            </a:r>
            <a:endParaRPr lang="en-GB" b="1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52343-B4BC-48E4-2B38-C6807DD7820F}"/>
              </a:ext>
            </a:extLst>
          </p:cNvPr>
          <p:cNvSpPr txBox="1"/>
          <p:nvPr/>
        </p:nvSpPr>
        <p:spPr>
          <a:xfrm>
            <a:off x="4776252" y="3147367"/>
            <a:ext cx="19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BE"/>
            </a:defPPr>
            <a:lvl1pPr>
              <a:defRPr b="1">
                <a:solidFill>
                  <a:schemeClr val="accent1"/>
                </a:solidFill>
                <a:latin typeface="Myriad Pro"/>
              </a:defRPr>
            </a:lvl1pPr>
          </a:lstStyle>
          <a:p>
            <a:r>
              <a:rPr lang="en-US"/>
              <a:t>Technical advice 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10DFE-119B-FFD7-33C3-60AB25B8F226}"/>
              </a:ext>
            </a:extLst>
          </p:cNvPr>
          <p:cNvSpPr txBox="1"/>
          <p:nvPr/>
        </p:nvSpPr>
        <p:spPr>
          <a:xfrm>
            <a:off x="8209618" y="3130694"/>
            <a:ext cx="2627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yriad Pro"/>
              </a:rPr>
              <a:t>Capacity</a:t>
            </a:r>
            <a:r>
              <a:rPr lang="en-US" sz="1800" b="1" strike="noStrike" spc="-1">
                <a:solidFill>
                  <a:srgbClr val="92D050"/>
                </a:solidFill>
                <a:latin typeface="Calibri"/>
              </a:rPr>
              <a:t> </a:t>
            </a:r>
            <a:r>
              <a:rPr lang="en-US" b="1">
                <a:solidFill>
                  <a:schemeClr val="accent1"/>
                </a:solidFill>
                <a:latin typeface="Myriad Pro"/>
              </a:rPr>
              <a:t>building</a:t>
            </a:r>
            <a:endParaRPr lang="en-GB" b="1">
              <a:solidFill>
                <a:schemeClr val="accent1"/>
              </a:solidFill>
              <a:latin typeface="Myriad Pro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8D6BE-3D2F-56BA-A231-9A378A4802AC}"/>
              </a:ext>
            </a:extLst>
          </p:cNvPr>
          <p:cNvGrpSpPr/>
          <p:nvPr/>
        </p:nvGrpSpPr>
        <p:grpSpPr>
          <a:xfrm>
            <a:off x="1275832" y="1530448"/>
            <a:ext cx="1358945" cy="1358945"/>
            <a:chOff x="1322897" y="1218067"/>
            <a:chExt cx="1358945" cy="135894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3843EF-153D-B3C6-CCC9-71A78B672C95}"/>
                </a:ext>
              </a:extLst>
            </p:cNvPr>
            <p:cNvSpPr/>
            <p:nvPr/>
          </p:nvSpPr>
          <p:spPr>
            <a:xfrm>
              <a:off x="1322897" y="1218067"/>
              <a:ext cx="1358945" cy="135894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Supply And Demand outline">
              <a:extLst>
                <a:ext uri="{FF2B5EF4-FFF2-40B4-BE49-F238E27FC236}">
                  <a16:creationId xmlns:a16="http://schemas.microsoft.com/office/drawing/2014/main" id="{744ED378-AC66-77F6-9556-E5225784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18111" y="1453485"/>
              <a:ext cx="819006" cy="81900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C94D61-5E02-8E12-09E9-D8F6968EC2FC}"/>
              </a:ext>
            </a:extLst>
          </p:cNvPr>
          <p:cNvSpPr txBox="1"/>
          <p:nvPr/>
        </p:nvSpPr>
        <p:spPr>
          <a:xfrm>
            <a:off x="1064409" y="3429000"/>
            <a:ext cx="22778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1" strike="noStrike" spc="-1">
                <a:solidFill>
                  <a:srgbClr val="000000"/>
                </a:solidFill>
              </a:rPr>
              <a:t>linked to EIBG funding </a:t>
            </a:r>
            <a:endParaRPr lang="en-GB" sz="1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653A12-12C6-44F5-8CD5-C9438169DABF}"/>
              </a:ext>
            </a:extLst>
          </p:cNvPr>
          <p:cNvSpPr txBox="1"/>
          <p:nvPr/>
        </p:nvSpPr>
        <p:spPr>
          <a:xfrm>
            <a:off x="4393553" y="3746396"/>
            <a:ext cx="2918980" cy="246221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BE"/>
            </a:defPPr>
            <a:lvl1pPr marL="285750" indent="-285750">
              <a:buSzPct val="50000"/>
              <a:buFont typeface="Wingdings"/>
              <a:buChar char="§"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b="1" dirty="0">
                <a:latin typeface="+mn-lt"/>
              </a:rPr>
              <a:t>Project structuring</a:t>
            </a:r>
            <a:r>
              <a:rPr lang="en-GB" dirty="0">
                <a:latin typeface="+mn-lt"/>
              </a:rPr>
              <a:t>, planning and management </a:t>
            </a:r>
            <a:endParaRPr lang="en-US" dirty="0">
              <a:latin typeface="+mn-lt"/>
            </a:endParaRPr>
          </a:p>
          <a:p>
            <a:r>
              <a:rPr lang="en-GB" dirty="0">
                <a:latin typeface="+mn-lt"/>
              </a:rPr>
              <a:t>Feasibility &amp; </a:t>
            </a:r>
            <a:r>
              <a:rPr lang="en-GB" b="1" dirty="0">
                <a:latin typeface="+mn-lt"/>
              </a:rPr>
              <a:t>technology</a:t>
            </a:r>
            <a:r>
              <a:rPr lang="en-GB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assessment</a:t>
            </a:r>
          </a:p>
          <a:p>
            <a:r>
              <a:rPr lang="en-GB" b="1" dirty="0">
                <a:latin typeface="+mn-lt"/>
              </a:rPr>
              <a:t>Sectorial studies </a:t>
            </a:r>
            <a:r>
              <a:rPr lang="en-GB" dirty="0">
                <a:latin typeface="+mn-lt"/>
              </a:rPr>
              <a:t>and development</a:t>
            </a:r>
          </a:p>
          <a:p>
            <a:r>
              <a:rPr lang="en-GB" dirty="0">
                <a:latin typeface="+mn-lt"/>
              </a:rPr>
              <a:t>Climate action and environmental sustainability advice</a:t>
            </a:r>
          </a:p>
          <a:p>
            <a:r>
              <a:rPr lang="en-GB" dirty="0">
                <a:latin typeface="+mn-lt"/>
              </a:rPr>
              <a:t>Gender equality &amp; social programs advice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E7C579-F9F6-3EAA-EB4C-73DB6FBF0B07}"/>
              </a:ext>
            </a:extLst>
          </p:cNvPr>
          <p:cNvSpPr txBox="1"/>
          <p:nvPr/>
        </p:nvSpPr>
        <p:spPr>
          <a:xfrm>
            <a:off x="936504" y="3767554"/>
            <a:ext cx="2674031" cy="22467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285750" indent="-285750">
              <a:buSzPct val="50000"/>
              <a:buFont typeface="Wingdings"/>
              <a:buChar char="§"/>
              <a:defRPr/>
            </a:pPr>
            <a:r>
              <a:rPr lang="en-US" sz="1400" b="1" dirty="0">
                <a:solidFill>
                  <a:srgbClr val="000000"/>
                </a:solidFill>
              </a:rPr>
              <a:t>Improve bankability </a:t>
            </a:r>
            <a:r>
              <a:rPr lang="en-US" sz="1400" dirty="0">
                <a:solidFill>
                  <a:srgbClr val="000000"/>
                </a:solidFill>
              </a:rPr>
              <a:t>of companies and projects</a:t>
            </a:r>
            <a:endParaRPr lang="en-GB" sz="1400" dirty="0">
              <a:solidFill>
                <a:srgbClr val="000000"/>
              </a:solidFill>
              <a:cs typeface="Calibri Light"/>
            </a:endParaRPr>
          </a:p>
          <a:p>
            <a:pPr marL="285750" indent="-285750">
              <a:buSzPct val="50000"/>
              <a:buFont typeface="Wingdings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Advice on financing alternatives</a:t>
            </a:r>
            <a:endParaRPr lang="en-US" sz="1400" dirty="0">
              <a:solidFill>
                <a:srgbClr val="000000"/>
              </a:solidFill>
              <a:cs typeface="Calibri Light"/>
            </a:endParaRPr>
          </a:p>
          <a:p>
            <a:pPr marL="285750" indent="-285750">
              <a:buSzPct val="50000"/>
              <a:buFont typeface="Wingdings"/>
              <a:buChar char="§"/>
              <a:defRPr/>
            </a:pPr>
            <a:r>
              <a:rPr lang="en-US" sz="1400" dirty="0">
                <a:solidFill>
                  <a:srgbClr val="000000"/>
                </a:solidFill>
              </a:rPr>
              <a:t>Structure PPP projects</a:t>
            </a:r>
            <a:endParaRPr lang="en-US" sz="1400" dirty="0">
              <a:solidFill>
                <a:srgbClr val="000000"/>
              </a:solidFill>
              <a:cs typeface="Calibri Light"/>
            </a:endParaRPr>
          </a:p>
          <a:p>
            <a:pPr marL="285750" lvl="0" indent="-285750">
              <a:buSzPct val="50000"/>
              <a:buFont typeface="Wingdings"/>
              <a:buChar char="§"/>
              <a:defRPr/>
            </a:pPr>
            <a:r>
              <a:rPr lang="en-GB" sz="1400" dirty="0">
                <a:solidFill>
                  <a:srgbClr val="000000"/>
                </a:solidFill>
              </a:rPr>
              <a:t>Develop scalable, effective and efficient financial products</a:t>
            </a:r>
            <a:endParaRPr lang="en-GB" sz="1400" dirty="0">
              <a:solidFill>
                <a:srgbClr val="000000"/>
              </a:solidFill>
              <a:cs typeface="Calibri Light"/>
            </a:endParaRPr>
          </a:p>
          <a:p>
            <a:pPr marL="285750" lvl="0" indent="-285750">
              <a:buSzPct val="50000"/>
              <a:buFont typeface="Wingdings"/>
              <a:buChar char="§"/>
              <a:defRPr/>
            </a:pPr>
            <a:r>
              <a:rPr lang="en-GB" sz="1400" dirty="0">
                <a:solidFill>
                  <a:srgbClr val="000000"/>
                </a:solidFill>
              </a:rPr>
              <a:t>Design and implementation of EU financial instruments</a:t>
            </a:r>
            <a:endParaRPr lang="en-GB" sz="1400" dirty="0">
              <a:cs typeface="Calibri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B4D7B7-3087-D2F2-E559-B3B2DB38B985}"/>
              </a:ext>
            </a:extLst>
          </p:cNvPr>
          <p:cNvSpPr txBox="1"/>
          <p:nvPr/>
        </p:nvSpPr>
        <p:spPr>
          <a:xfrm>
            <a:off x="8428582" y="3724333"/>
            <a:ext cx="2815680" cy="26776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defPPr>
              <a:defRPr lang="en-BE"/>
            </a:defPPr>
            <a:lvl1pPr marL="180975" indent="-180975">
              <a:buSzPct val="50000"/>
              <a:buFont typeface="Wingdings 3" panose="05040102010807070707" pitchFamily="18" charset="2"/>
              <a:buChar char="u"/>
              <a:defRPr>
                <a:solidFill>
                  <a:srgbClr val="000000"/>
                </a:solidFill>
              </a:defRPr>
            </a:lvl1pPr>
          </a:lstStyle>
          <a:p>
            <a:pPr marL="285750" indent="-285750">
              <a:buFont typeface="Wingdings"/>
              <a:buChar char="§"/>
            </a:pPr>
            <a:r>
              <a:rPr lang="en-US" sz="1400" b="1" dirty="0"/>
              <a:t>Capacity building </a:t>
            </a:r>
            <a:r>
              <a:rPr lang="en-US" sz="1400" dirty="0"/>
              <a:t>on </a:t>
            </a:r>
            <a:r>
              <a:rPr lang="en-US" sz="1400" b="1" dirty="0"/>
              <a:t>technical and financing </a:t>
            </a:r>
            <a:r>
              <a:rPr lang="en-US" sz="1400" dirty="0"/>
              <a:t>issues</a:t>
            </a:r>
          </a:p>
          <a:p>
            <a:pPr marL="285750" indent="-285750">
              <a:buFont typeface="Wingdings"/>
              <a:buChar char="§"/>
            </a:pPr>
            <a:r>
              <a:rPr lang="en-US" sz="1400" dirty="0"/>
              <a:t>Design of specific in-house training</a:t>
            </a:r>
          </a:p>
          <a:p>
            <a:pPr marL="285750" indent="-285750">
              <a:buFont typeface="Wingdings"/>
              <a:buChar char="§"/>
            </a:pPr>
            <a:r>
              <a:rPr lang="en-US" sz="1400" b="1" dirty="0"/>
              <a:t>Knowledge sharing &amp; dissemination of </a:t>
            </a:r>
            <a:r>
              <a:rPr lang="en-US" sz="1400" dirty="0"/>
              <a:t>best practice</a:t>
            </a:r>
          </a:p>
          <a:p>
            <a:pPr marL="285750" indent="-285750">
              <a:buFont typeface="Wingdings"/>
              <a:buChar char="§"/>
            </a:pPr>
            <a:r>
              <a:rPr lang="en-US" sz="1400" dirty="0"/>
              <a:t>Needs assessment for project advisory support</a:t>
            </a:r>
          </a:p>
          <a:p>
            <a:pPr marL="285750" indent="-285750">
              <a:buFont typeface="Wingdings"/>
              <a:buChar char="§"/>
            </a:pPr>
            <a:r>
              <a:rPr lang="en-US" sz="1400" dirty="0"/>
              <a:t>Support in institutional development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05E532-B56A-6FFA-5071-13ACF2C90738}"/>
              </a:ext>
            </a:extLst>
          </p:cNvPr>
          <p:cNvSpPr txBox="1"/>
          <p:nvPr/>
        </p:nvSpPr>
        <p:spPr>
          <a:xfrm>
            <a:off x="8082103" y="3429000"/>
            <a:ext cx="2850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</a:rPr>
              <a:t>linked to clients’ needs</a:t>
            </a:r>
            <a:endParaRPr lang="en-GB" sz="1600" b="0" strike="noStrike" spc="-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CE649E-54BF-F341-3828-B14F797606E7}"/>
              </a:ext>
            </a:extLst>
          </p:cNvPr>
          <p:cNvGrpSpPr/>
          <p:nvPr/>
        </p:nvGrpSpPr>
        <p:grpSpPr>
          <a:xfrm>
            <a:off x="8827845" y="1496687"/>
            <a:ext cx="1358945" cy="1358945"/>
            <a:chOff x="9516735" y="1189392"/>
            <a:chExt cx="1358945" cy="135894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ABC7D29-465C-D25D-BC01-DAD442AB021C}"/>
                </a:ext>
              </a:extLst>
            </p:cNvPr>
            <p:cNvSpPr/>
            <p:nvPr/>
          </p:nvSpPr>
          <p:spPr>
            <a:xfrm>
              <a:off x="9516735" y="1189392"/>
              <a:ext cx="1358945" cy="135894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Graphic 49" descr="Business Growth outline">
              <a:extLst>
                <a:ext uri="{FF2B5EF4-FFF2-40B4-BE49-F238E27FC236}">
                  <a16:creationId xmlns:a16="http://schemas.microsoft.com/office/drawing/2014/main" id="{68B2A6E5-5E27-2B54-B5A5-EB42EC1D7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98278" y="1487237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A0FF10B-D833-222E-B79B-5CEDA7B5FE2F}"/>
              </a:ext>
            </a:extLst>
          </p:cNvPr>
          <p:cNvGrpSpPr/>
          <p:nvPr/>
        </p:nvGrpSpPr>
        <p:grpSpPr>
          <a:xfrm>
            <a:off x="5120304" y="1558725"/>
            <a:ext cx="1358945" cy="1358945"/>
            <a:chOff x="5414956" y="1189393"/>
            <a:chExt cx="1358945" cy="135894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B516A4-93FF-236B-511B-3ABCE86E77A1}"/>
                </a:ext>
              </a:extLst>
            </p:cNvPr>
            <p:cNvSpPr/>
            <p:nvPr/>
          </p:nvSpPr>
          <p:spPr>
            <a:xfrm>
              <a:off x="5414956" y="1189393"/>
              <a:ext cx="1358945" cy="135894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Graphic 54" descr="Gears outline">
              <a:extLst>
                <a:ext uri="{FF2B5EF4-FFF2-40B4-BE49-F238E27FC236}">
                  <a16:creationId xmlns:a16="http://schemas.microsoft.com/office/drawing/2014/main" id="{0B40046C-F55E-2704-F772-5AC3BE350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37228" y="1411664"/>
              <a:ext cx="914400" cy="914400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142E1D2E-FA95-3755-36C8-DC1D1B50A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66" y="6269621"/>
            <a:ext cx="1317946" cy="427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02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F8517-EEC4-05D2-1570-EAE2DFA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Tripartite Collaboration Arrangement EIB/ESA/EC</a:t>
            </a:r>
            <a:br>
              <a:rPr lang="en-GB" sz="3600" dirty="0">
                <a:latin typeface="+mn-lt"/>
              </a:rPr>
            </a:br>
            <a:endParaRPr lang="fr-FR" sz="3600" dirty="0">
              <a:latin typeface="+mn-lt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BC82C8E-2327-59FF-A28B-D58655FB896C}"/>
              </a:ext>
            </a:extLst>
          </p:cNvPr>
          <p:cNvSpPr txBox="1">
            <a:spLocks/>
          </p:cNvSpPr>
          <p:nvPr/>
        </p:nvSpPr>
        <p:spPr>
          <a:xfrm>
            <a:off x="4864422" y="1762868"/>
            <a:ext cx="6496821" cy="35739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landmark tripartite arrangement intended to further the cooperation in the domain of space: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lphaLcParenR"/>
            </a:pPr>
            <a:r>
              <a:rPr lang="en-US" sz="2000" b="1" dirty="0"/>
              <a:t>Promote EIB advisory services</a:t>
            </a:r>
            <a:r>
              <a:rPr lang="en-US" sz="2000" dirty="0"/>
              <a:t> towards the companies forming part of the ESA Commercialization Networks and of the CASSINI ecosystem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b="1" dirty="0"/>
              <a:t>Strengthen organization-wide coordination</a:t>
            </a:r>
            <a:r>
              <a:rPr lang="en-US" sz="2000" dirty="0"/>
              <a:t>, in particular through information exchange, knowledge sharing and outreach.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000" dirty="0"/>
              <a:t>Exchange best practices and advice around space-related </a:t>
            </a:r>
            <a:r>
              <a:rPr lang="en-US" sz="2000" b="1" dirty="0"/>
              <a:t>Public Private Partnerships (PPP)</a:t>
            </a:r>
            <a:r>
              <a:rPr lang="en-US" sz="2000" dirty="0"/>
              <a:t>.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78D684-A035-4528-BD2F-39664D151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57" y="1368801"/>
            <a:ext cx="3314987" cy="1646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A9FF57-2BDD-4219-7C8E-19588C2F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57" y="4278772"/>
            <a:ext cx="3314987" cy="1201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536F46-08C4-39AB-5BD6-FE6821CED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047" y="3028262"/>
            <a:ext cx="2415749" cy="10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F8517-EEC4-05D2-1570-EAE2DFA4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Earth Observation and Finance</a:t>
            </a:r>
            <a:br>
              <a:rPr lang="en-GB" sz="3600" dirty="0">
                <a:latin typeface="+mn-lt"/>
              </a:rPr>
            </a:br>
            <a:endParaRPr lang="fr-FR" sz="3600" dirty="0">
              <a:latin typeface="+mn-lt"/>
            </a:endParaRPr>
          </a:p>
        </p:txBody>
      </p:sp>
      <p:pic>
        <p:nvPicPr>
          <p:cNvPr id="3" name="Picture Placeholder 16">
            <a:extLst>
              <a:ext uri="{FF2B5EF4-FFF2-40B4-BE49-F238E27FC236}">
                <a16:creationId xmlns:a16="http://schemas.microsoft.com/office/drawing/2014/main" id="{4CE6518B-CCE3-587E-80CB-1B544BFCD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6627"/>
          <a:stretch>
            <a:fillRect/>
          </a:stretch>
        </p:blipFill>
        <p:spPr>
          <a:xfrm>
            <a:off x="5344407" y="2599079"/>
            <a:ext cx="686288" cy="689800"/>
          </a:xfrm>
          <a:prstGeom prst="ellipse">
            <a:avLst/>
          </a:prstGeom>
        </p:spPr>
      </p:pic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43FF617E-B78A-F2FF-F999-FFA311AF9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780"/>
          <a:stretch>
            <a:fillRect/>
          </a:stretch>
        </p:blipFill>
        <p:spPr>
          <a:xfrm>
            <a:off x="5424503" y="4397129"/>
            <a:ext cx="527458" cy="530156"/>
          </a:xfrm>
          <a:prstGeom prst="ellipse">
            <a:avLst/>
          </a:prstGeom>
        </p:spPr>
      </p:pic>
      <p:pic>
        <p:nvPicPr>
          <p:cNvPr id="5" name="Picture Placeholder 17">
            <a:extLst>
              <a:ext uri="{FF2B5EF4-FFF2-40B4-BE49-F238E27FC236}">
                <a16:creationId xmlns:a16="http://schemas.microsoft.com/office/drawing/2014/main" id="{80ED090F-90C7-56F5-D744-09B42B914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7092"/>
          <a:stretch>
            <a:fillRect/>
          </a:stretch>
        </p:blipFill>
        <p:spPr>
          <a:xfrm>
            <a:off x="5353349" y="5149220"/>
            <a:ext cx="669766" cy="673194"/>
          </a:xfrm>
          <a:prstGeom prst="ellipse">
            <a:avLst/>
          </a:prstGeom>
        </p:spPr>
      </p:pic>
      <p:pic>
        <p:nvPicPr>
          <p:cNvPr id="7" name="Picture Placeholder 18">
            <a:extLst>
              <a:ext uri="{FF2B5EF4-FFF2-40B4-BE49-F238E27FC236}">
                <a16:creationId xmlns:a16="http://schemas.microsoft.com/office/drawing/2014/main" id="{1D8DBE35-34F5-BFC3-909C-3CEA088E3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r="227"/>
          <a:stretch>
            <a:fillRect/>
          </a:stretch>
        </p:blipFill>
        <p:spPr>
          <a:xfrm>
            <a:off x="5398457" y="3510814"/>
            <a:ext cx="557043" cy="559894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5A33B7-E961-3DEC-E3AF-DCAD6A02B53A}"/>
              </a:ext>
            </a:extLst>
          </p:cNvPr>
          <p:cNvSpPr txBox="1"/>
          <p:nvPr/>
        </p:nvSpPr>
        <p:spPr>
          <a:xfrm>
            <a:off x="6039833" y="2580284"/>
            <a:ext cx="4822221" cy="305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ea typeface="Open Sans" panose="020B0606030504020204" pitchFamily="34" charset="0"/>
                <a:cs typeface="Open Sans" panose="020B0606030504020204" pitchFamily="34" charset="0"/>
              </a:rPr>
              <a:t>Environmental monitoring. Project life cycle monitoring. 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ea typeface="Open Sans" panose="020B0606030504020204" pitchFamily="34" charset="0"/>
                <a:cs typeface="Open Sans" panose="020B0606030504020204" pitchFamily="34" charset="0"/>
              </a:rPr>
              <a:t>Strategic approach </a:t>
            </a:r>
            <a:r>
              <a:rPr lang="en-GB" sz="2000" dirty="0">
                <a:ea typeface="Open Sans" panose="020B0606030504020204" pitchFamily="34" charset="0"/>
                <a:cs typeface="Open Sans" panose="020B0606030504020204" pitchFamily="34" charset="0"/>
              </a:rPr>
              <a:t>needed, including objectives, milestones, key monitoring indicators and KPIs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a typeface="Open Sans" panose="020B0606030504020204" pitchFamily="34" charset="0"/>
                <a:cs typeface="Open Sans" panose="020B0606030504020204" pitchFamily="34" charset="0"/>
              </a:rPr>
              <a:t>Discussion of the data, </a:t>
            </a:r>
            <a:r>
              <a:rPr lang="en-GB" sz="2000" b="1" dirty="0">
                <a:ea typeface="Open Sans" panose="020B0606030504020204" pitchFamily="34" charset="0"/>
                <a:cs typeface="Open Sans" panose="020B0606030504020204" pitchFamily="34" charset="0"/>
              </a:rPr>
              <a:t>methodologies</a:t>
            </a:r>
            <a:r>
              <a:rPr lang="en-GB" sz="2000" dirty="0">
                <a:ea typeface="Open Sans" panose="020B0606030504020204" pitchFamily="34" charset="0"/>
                <a:cs typeface="Open Sans" panose="020B0606030504020204" pitchFamily="34" charset="0"/>
              </a:rPr>
              <a:t>, data protocol on </a:t>
            </a:r>
            <a:r>
              <a:rPr lang="en-GB" sz="2000" b="1" dirty="0">
                <a:ea typeface="Open Sans" panose="020B0606030504020204" pitchFamily="34" charset="0"/>
                <a:cs typeface="Open Sans" panose="020B0606030504020204" pitchFamily="34" charset="0"/>
              </a:rPr>
              <a:t>storage</a:t>
            </a:r>
            <a:r>
              <a:rPr lang="en-GB" sz="2000" dirty="0">
                <a:ea typeface="Open Sans" panose="020B0606030504020204" pitchFamily="34" charset="0"/>
                <a:cs typeface="Open Sans" panose="020B0606030504020204" pitchFamily="34" charset="0"/>
              </a:rPr>
              <a:t> and processing.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  <a:endParaRPr lang="en-US" sz="20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National Development Bank (Poland ...">
            <a:extLst>
              <a:ext uri="{FF2B5EF4-FFF2-40B4-BE49-F238E27FC236}">
                <a16:creationId xmlns:a16="http://schemas.microsoft.com/office/drawing/2014/main" id="{521C26DC-75B9-8BAD-D9DA-5D5AAABE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0" y="4533967"/>
            <a:ext cx="1311015" cy="9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FF8776-41A7-8CD1-7895-CFADED986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840" y="2803650"/>
            <a:ext cx="1311015" cy="485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9BCAEF-95AF-7D41-FEBB-4FEEA3B03C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131" y="3455710"/>
            <a:ext cx="1568432" cy="9567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F1643B-31BB-7138-C46D-11AB5E0C983B}"/>
              </a:ext>
            </a:extLst>
          </p:cNvPr>
          <p:cNvSpPr txBox="1"/>
          <p:nvPr/>
        </p:nvSpPr>
        <p:spPr>
          <a:xfrm>
            <a:off x="1432586" y="1708833"/>
            <a:ext cx="245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Myriad Pro"/>
              </a:rPr>
              <a:t>Banks as financiers</a:t>
            </a:r>
            <a:endParaRPr lang="en-GB" sz="2000" b="1" dirty="0">
              <a:solidFill>
                <a:schemeClr val="accent1"/>
              </a:solidFill>
              <a:latin typeface="Myriad Pr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CD0B7-5D12-5B16-3E56-DFAA7C56ED4F}"/>
              </a:ext>
            </a:extLst>
          </p:cNvPr>
          <p:cNvSpPr txBox="1"/>
          <p:nvPr/>
        </p:nvSpPr>
        <p:spPr>
          <a:xfrm>
            <a:off x="5606512" y="1708780"/>
            <a:ext cx="252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BE"/>
            </a:defPPr>
            <a:lvl1pPr>
              <a:defRPr b="1">
                <a:solidFill>
                  <a:schemeClr val="accent1"/>
                </a:solidFill>
                <a:latin typeface="Myriad Pro"/>
              </a:defRPr>
            </a:lvl1pPr>
          </a:lstStyle>
          <a:p>
            <a:r>
              <a:rPr lang="en-US" sz="2000" dirty="0"/>
              <a:t>Banks as customers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195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8173C-1ADB-47F2-AF58-412F2F20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not hesitate to contact us: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C6BE87-E774-19A2-576C-51009659B2A2}"/>
              </a:ext>
            </a:extLst>
          </p:cNvPr>
          <p:cNvGrpSpPr/>
          <p:nvPr/>
        </p:nvGrpSpPr>
        <p:grpSpPr>
          <a:xfrm>
            <a:off x="4308135" y="3912175"/>
            <a:ext cx="4063791" cy="1743512"/>
            <a:chOff x="2082918" y="1637206"/>
            <a:chExt cx="8061566" cy="1743512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6688F8C4-4FEE-86CB-3E84-F8E4E642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918" y="1637206"/>
              <a:ext cx="8061566" cy="17435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7DE9733B-5E61-576C-B756-2542EC9EE8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54545" y="1708743"/>
              <a:ext cx="762563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n-US" sz="1800" b="1" i="0" u="none" strike="noStrike" kern="0" cap="none" spc="0" normalizeH="0" noProof="0" dirty="0">
                  <a:ln>
                    <a:noFill/>
                  </a:ln>
                  <a:solidFill>
                    <a:srgbClr val="164193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itchFamily="18" charset="0"/>
                </a:rPr>
                <a:t>Jaroslav TOTH</a:t>
              </a:r>
              <a:endParaRPr kumimoji="0" lang="fr-CH" altLang="en-US" sz="1800" b="1" i="0" u="none" strike="noStrike" kern="0" cap="none" spc="0" normalizeH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 pitchFamily="34" charset="0"/>
                <a:cs typeface="Times New Roman" pitchFamily="18" charset="0"/>
              </a:endParaRPr>
            </a:p>
            <a:p>
              <a:pPr defTabSz="457200" eaLnBrk="1" hangingPunct="1">
                <a:spcBef>
                  <a:spcPct val="0"/>
                </a:spcBef>
                <a:buNone/>
                <a:defRPr/>
              </a:pPr>
              <a:endParaRPr lang="fr-CH" kern="0" dirty="0">
                <a:solidFill>
                  <a:srgbClr val="164193"/>
                </a:solidFill>
                <a:latin typeface="Arial" panose="020B0604020202020204" pitchFamily="34" charset="0"/>
                <a:cs typeface="Times New Roman" pitchFamily="18" charset="0"/>
              </a:endParaRPr>
            </a:p>
            <a:p>
              <a:pPr defTabSz="457200" eaLnBrk="1" hangingPunct="1">
                <a:spcBef>
                  <a:spcPct val="0"/>
                </a:spcBef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Senior Advisor, Corporate Finance Advisory - </a:t>
              </a:r>
            </a:p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Investment Bank</a:t>
              </a:r>
            </a:p>
            <a:p>
              <a:pPr lvl="0" defTabSz="457200" eaLnBrk="1" hangingPunct="1">
                <a:spcBef>
                  <a:spcPct val="0"/>
                </a:spcBef>
                <a:buNone/>
                <a:defRPr/>
              </a:pPr>
              <a:endParaRPr kumimoji="0" lang="fr-CH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Times New Roman" pitchFamily="18" charset="0"/>
              </a:endParaRPr>
            </a:p>
            <a:p>
              <a:pPr lvl="0" defTabSz="457200" eaLnBrk="1" hangingPunct="1">
                <a:spcBef>
                  <a:spcPct val="0"/>
                </a:spcBef>
                <a:buNone/>
                <a:defRPr/>
              </a:pPr>
              <a:r>
                <a:rPr kumimoji="0" lang="fr-CH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itchFamily="18" charset="0"/>
                </a:rPr>
                <a:t>EMAIL: </a:t>
              </a:r>
              <a:r>
                <a:rPr kumimoji="0" lang="fr-CH" altLang="en-US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itchFamily="18" charset="0"/>
                </a:rPr>
                <a:t>j</a:t>
              </a:r>
              <a:r>
                <a:rPr lang="fr-CH" altLang="en-US" sz="2000" b="1" u="sng" kern="0" dirty="0">
                  <a:solidFill>
                    <a:schemeClr val="tx1"/>
                  </a:solidFill>
                  <a:latin typeface="Arial" panose="020B0604020202020204" pitchFamily="34" charset="0"/>
                  <a:cs typeface="Times New Roman" pitchFamily="18" charset="0"/>
                </a:rPr>
                <a:t>.</a:t>
              </a:r>
              <a:r>
                <a:rPr lang="fr-CH" altLang="en-US" sz="2000" b="1" u="sng" kern="0" dirty="0" err="1">
                  <a:solidFill>
                    <a:schemeClr val="tx1"/>
                  </a:solidFill>
                  <a:latin typeface="Arial" panose="020B0604020202020204" pitchFamily="34" charset="0"/>
                  <a:cs typeface="Times New Roman" pitchFamily="18" charset="0"/>
                </a:rPr>
                <a:t>toth</a:t>
              </a:r>
              <a:r>
                <a:rPr kumimoji="0" lang="fr-CH" altLang="en-US" sz="2000" b="1" i="0" u="sng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Times New Roman" pitchFamily="18" charset="0"/>
                </a:rPr>
                <a:t>@eib.org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274263-5B1A-D893-CA90-D43DA62E90D5}"/>
              </a:ext>
            </a:extLst>
          </p:cNvPr>
          <p:cNvGrpSpPr/>
          <p:nvPr/>
        </p:nvGrpSpPr>
        <p:grpSpPr>
          <a:xfrm>
            <a:off x="988660" y="1848844"/>
            <a:ext cx="8626230" cy="1528510"/>
            <a:chOff x="2065215" y="1336184"/>
            <a:chExt cx="8626230" cy="152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F93951-A248-F31A-B35B-545F133F1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215" y="1336184"/>
              <a:ext cx="8626230" cy="152851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D8F7BD3E-AB05-DDEF-D2EB-2AD319D58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720" y="1490179"/>
              <a:ext cx="8271221" cy="1275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Blip>
                  <a:blip r:embed="rId2"/>
                </a:buBlip>
                <a:defRPr sz="1400">
                  <a:solidFill>
                    <a:srgbClr val="015CAB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2"/>
                </a:buBlip>
                <a:defRPr sz="1200">
                  <a:solidFill>
                    <a:srgbClr val="015CAB"/>
                  </a:solidFill>
                  <a:latin typeface="Arial" charset="0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Contact the Corporate Finance Advisory team at the European Investment Bank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EMAIL:  </a:t>
              </a:r>
              <a:r>
                <a:rPr lang="en-GB" sz="1800" u="sng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corporatefinancea</a:t>
              </a:r>
              <a:r>
                <a:rPr lang="en-GB" sz="1800" u="sng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dvisory@eib.org</a:t>
              </a:r>
              <a:endParaRPr lang="en-GB" sz="18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8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SUBJECT:</a:t>
              </a:r>
              <a:r>
                <a:rPr lang="en-GB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“DSLS ADVISORY: NAME </a:t>
              </a:r>
              <a:r>
                <a:rPr lang="en-GB" sz="18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</a:t>
              </a:r>
              <a:r>
                <a:rPr lang="en-GB" sz="1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YOUR COMPANY’’</a:t>
              </a:r>
            </a:p>
          </p:txBody>
        </p:sp>
      </p:grp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B7F03DF-D3A1-2C4A-267C-C9463343D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010" y="1765587"/>
            <a:ext cx="1731076" cy="17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ADADDBD7-8E5C-3940-82DF-BDC9D3189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FF8FC-D496-2C48-9124-37FFC288D0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7737" y="1206908"/>
            <a:ext cx="10296525" cy="142600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2A6DBA-B81D-E6A2-FEA1-1509A8E5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78358" y="5071798"/>
            <a:ext cx="4435284" cy="1250664"/>
          </a:xfrm>
          <a:prstGeom prst="rect">
            <a:avLst/>
          </a:prstGeom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D7D2FFB4-0852-3791-7DD4-A505551B10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86"/>
          <a:stretch/>
        </p:blipFill>
        <p:spPr>
          <a:xfrm>
            <a:off x="4443651" y="2653676"/>
            <a:ext cx="1652349" cy="1777387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A99524F-9758-4C1A-59E1-9C4CDCC78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925" y="2832517"/>
            <a:ext cx="1405904" cy="13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6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4193"/>
      </a:accent1>
      <a:accent2>
        <a:srgbClr val="B6B6B6"/>
      </a:accent2>
      <a:accent3>
        <a:srgbClr val="DCDCDC"/>
      </a:accent3>
      <a:accent4>
        <a:srgbClr val="FFE01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1">
    <a:dk1>
      <a:srgbClr val="000000"/>
    </a:dk1>
    <a:lt1>
      <a:srgbClr val="FFFFFF"/>
    </a:lt1>
    <a:dk2>
      <a:srgbClr val="44546A"/>
    </a:dk2>
    <a:lt2>
      <a:srgbClr val="E7E6E6"/>
    </a:lt2>
    <a:accent1>
      <a:srgbClr val="164193"/>
    </a:accent1>
    <a:accent2>
      <a:srgbClr val="B6B6B6"/>
    </a:accent2>
    <a:accent3>
      <a:srgbClr val="DCDCDC"/>
    </a:accent3>
    <a:accent4>
      <a:srgbClr val="FFE01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7FBAD53447740AF2F6F3466FECB12" ma:contentTypeVersion="10" ma:contentTypeDescription="Create a new document." ma:contentTypeScope="" ma:versionID="a62eaec4af676716ff1b0037391c7177">
  <xsd:schema xmlns:xsd="http://www.w3.org/2001/XMLSchema" xmlns:xs="http://www.w3.org/2001/XMLSchema" xmlns:p="http://schemas.microsoft.com/office/2006/metadata/properties" xmlns:ns2="631addcf-6fba-43a6-b7fa-b6e1965b398b" xmlns:ns3="848258b2-4be1-4f83-9d2e-7519d0857068" targetNamespace="http://schemas.microsoft.com/office/2006/metadata/properties" ma:root="true" ma:fieldsID="b966f32c4d313a47005035aea31f1e2a" ns2:_="" ns3:_="">
    <xsd:import namespace="631addcf-6fba-43a6-b7fa-b6e1965b398b"/>
    <xsd:import namespace="848258b2-4be1-4f83-9d2e-7519d0857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ddcf-6fba-43a6-b7fa-b6e1965b3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58b2-4be1-4f83-9d2e-7519d08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EA7C6-40C5-4657-9B10-7096A8860E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F173FF-BC0F-47F3-8EEA-397B89F1F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addcf-6fba-43a6-b7fa-b6e1965b398b"/>
    <ds:schemaRef ds:uri="848258b2-4be1-4f83-9d2e-7519d0857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5265C0-E7BA-4697-B9F6-25FFD68BFC8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471</Words>
  <Application>Microsoft Office PowerPoint</Application>
  <PresentationFormat>Widescreen</PresentationFormat>
  <Paragraphs>94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EIB Group: overview</vt:lpstr>
      <vt:lpstr>EIB Group: innovative start-ups and Mid-Caps</vt:lpstr>
      <vt:lpstr>EIB Advisory products</vt:lpstr>
      <vt:lpstr>Tripartite Collaboration Arrangement EIB/ESA/EC </vt:lpstr>
      <vt:lpstr>Earth Observation and Finance </vt:lpstr>
      <vt:lpstr>Do not hesitate to contact us: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Goossens</dc:creator>
  <cp:lastModifiedBy>TÓTH Jaroslav</cp:lastModifiedBy>
  <cp:revision>808</cp:revision>
  <cp:lastPrinted>2024-10-11T14:13:39Z</cp:lastPrinted>
  <dcterms:created xsi:type="dcterms:W3CDTF">2022-01-18T09:00:45Z</dcterms:created>
  <dcterms:modified xsi:type="dcterms:W3CDTF">2024-11-27T18:21:09Z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2cb69-e3fc-4f7b-9e98-62927e4fcbd6_Enabled">
    <vt:lpwstr>true</vt:lpwstr>
  </property>
  <property fmtid="{D5CDD505-2E9C-101B-9397-08002B2CF9AE}" pid="3" name="MSIP_Label_9fe2cb69-e3fc-4f7b-9e98-62927e4fcbd6_SetDate">
    <vt:lpwstr>2024-10-03T13:14:14Z</vt:lpwstr>
  </property>
  <property fmtid="{D5CDD505-2E9C-101B-9397-08002B2CF9AE}" pid="4" name="MSIP_Label_9fe2cb69-e3fc-4f7b-9e98-62927e4fcbd6_Method">
    <vt:lpwstr>Privileged</vt:lpwstr>
  </property>
  <property fmtid="{D5CDD505-2E9C-101B-9397-08002B2CF9AE}" pid="5" name="MSIP_Label_9fe2cb69-e3fc-4f7b-9e98-62927e4fcbd6_Name">
    <vt:lpwstr>Default Confidential</vt:lpwstr>
  </property>
  <property fmtid="{D5CDD505-2E9C-101B-9397-08002B2CF9AE}" pid="6" name="MSIP_Label_9fe2cb69-e3fc-4f7b-9e98-62927e4fcbd6_SiteId">
    <vt:lpwstr>0b96d5d2-d153-4370-a2c7-8a926f24c8a1</vt:lpwstr>
  </property>
  <property fmtid="{D5CDD505-2E9C-101B-9397-08002B2CF9AE}" pid="7" name="MSIP_Label_9fe2cb69-e3fc-4f7b-9e98-62927e4fcbd6_ActionId">
    <vt:lpwstr>69d277f8-5b8c-435f-85fd-47f64f542a80</vt:lpwstr>
  </property>
  <property fmtid="{D5CDD505-2E9C-101B-9397-08002B2CF9AE}" pid="8" name="MSIP_Label_9fe2cb69-e3fc-4f7b-9e98-62927e4fcbd6_ContentBits">
    <vt:lpwstr>1</vt:lpwstr>
  </property>
  <property fmtid="{D5CDD505-2E9C-101B-9397-08002B2CF9AE}" pid="9" name="ClassificationContentMarkingHeaderLocations">
    <vt:lpwstr>Office Theme:5</vt:lpwstr>
  </property>
  <property fmtid="{D5CDD505-2E9C-101B-9397-08002B2CF9AE}" pid="10" name="ClassificationContentMarkingHeaderText">
    <vt:lpwstr>Confidential</vt:lpwstr>
  </property>
  <property fmtid="{D5CDD505-2E9C-101B-9397-08002B2CF9AE}" pid="11" name="ContentTypeId">
    <vt:lpwstr>0x01010086A7FBAD53447740AF2F6F3466FECB12</vt:lpwstr>
  </property>
</Properties>
</file>