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4"/>
  </p:sldMasterIdLst>
  <p:notesMasterIdLst>
    <p:notesMasterId r:id="rId15"/>
  </p:notesMasterIdLst>
  <p:handoutMasterIdLst>
    <p:handoutMasterId r:id="rId16"/>
  </p:handoutMasterIdLst>
  <p:sldIdLst>
    <p:sldId id="1571" r:id="rId5"/>
    <p:sldId id="1579" r:id="rId6"/>
    <p:sldId id="1582" r:id="rId7"/>
    <p:sldId id="1593" r:id="rId8"/>
    <p:sldId id="1590" r:id="rId9"/>
    <p:sldId id="1589" r:id="rId10"/>
    <p:sldId id="1594" r:id="rId11"/>
    <p:sldId id="1580" r:id="rId12"/>
    <p:sldId id="1586" r:id="rId13"/>
    <p:sldId id="1575" r:id="rId14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tiaan Lagaune" initials="BL" lastIdx="8" clrIdx="0">
    <p:extLst>
      <p:ext uri="{19B8F6BF-5375-455C-9EA6-DF929625EA0E}">
        <p15:presenceInfo xmlns:p15="http://schemas.microsoft.com/office/powerpoint/2012/main" userId="S-1-5-21-2358106363-3392432380-1081055181-2720" providerId="AD"/>
      </p:ext>
    </p:extLst>
  </p:cmAuthor>
  <p:cmAuthor id="2" name="Per Bodin" initials="PB" lastIdx="14" clrIdx="1">
    <p:extLst>
      <p:ext uri="{19B8F6BF-5375-455C-9EA6-DF929625EA0E}">
        <p15:presenceInfo xmlns:p15="http://schemas.microsoft.com/office/powerpoint/2012/main" userId="S-1-5-21-2358106363-3392432380-1081055181-1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D909C"/>
    <a:srgbClr val="8194A1"/>
    <a:srgbClr val="73A1BF"/>
    <a:srgbClr val="B9D0DF"/>
    <a:srgbClr val="024A6C"/>
    <a:srgbClr val="003D62"/>
    <a:srgbClr val="070E20"/>
    <a:srgbClr val="0E1C3E"/>
    <a:srgbClr val="214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43" autoAdjust="0"/>
    <p:restoredTop sz="94007" autoAdjust="0"/>
  </p:normalViewPr>
  <p:slideViewPr>
    <p:cSldViewPr snapToObjects="1">
      <p:cViewPr>
        <p:scale>
          <a:sx n="70" d="100"/>
          <a:sy n="70" d="100"/>
        </p:scale>
        <p:origin x="608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8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.ohb-sweden.se\share\Company\Presentations\Presentation%20archive\240404_AWS_event\input\1470%20PoC%20FC%20II_commercial-institutio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.ohb-sweden.se\share\Company\Presentations\Presentation%20archive\240404_AWS_event\input\1470%20PoC%20FC%20II_commercial-institutio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v-SE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sv-SE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b="1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sv-SE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60957169288882429"/>
          <c:y val="0.1262900535717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CB-4BDE-A8A9-5851777CD2E7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CB-4BDE-A8A9-5851777CD2E7}"/>
              </c:ext>
            </c:extLst>
          </c:dPt>
          <c:cat>
            <c:strRef>
              <c:f>'PoC Dec 2023'!$BU$140:$BU$141</c:f>
              <c:strCache>
                <c:ptCount val="2"/>
                <c:pt idx="0">
                  <c:v>ESA/SNSA</c:v>
                </c:pt>
                <c:pt idx="1">
                  <c:v>Commercial</c:v>
                </c:pt>
              </c:strCache>
            </c:strRef>
          </c:cat>
          <c:val>
            <c:numRef>
              <c:f>'PoC Dec 2023'!$BW$140:$BW$141</c:f>
              <c:numCache>
                <c:formatCode>0%</c:formatCode>
                <c:ptCount val="2"/>
                <c:pt idx="0">
                  <c:v>0.65950793069019054</c:v>
                </c:pt>
                <c:pt idx="1">
                  <c:v>0.34049206930980952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CB-4BDE-A8A9-5851777CD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v-S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Revenues (MSEK)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'PoC Dec 2023'!$BU$168:$BU$170</c:f>
              <c:strCache>
                <c:ptCount val="3"/>
                <c:pt idx="0">
                  <c:v>2021 actuals</c:v>
                </c:pt>
                <c:pt idx="1">
                  <c:v>2022 actuals</c:v>
                </c:pt>
                <c:pt idx="2">
                  <c:v>2023 actuals</c:v>
                </c:pt>
              </c:strCache>
            </c:strRef>
          </c:cat>
          <c:val>
            <c:numRef>
              <c:f>'PoC Dec 2023'!$BV$168:$BV$170</c:f>
              <c:numCache>
                <c:formatCode>General</c:formatCode>
                <c:ptCount val="3"/>
                <c:pt idx="0">
                  <c:v>211</c:v>
                </c:pt>
                <c:pt idx="1">
                  <c:v>328</c:v>
                </c:pt>
                <c:pt idx="2">
                  <c:v>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5-4C34-9653-4978B45B2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27"/>
        <c:axId val="1495848432"/>
        <c:axId val="41052768"/>
      </c:barChart>
      <c:catAx>
        <c:axId val="149584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052768"/>
        <c:crosses val="autoZero"/>
        <c:auto val="1"/>
        <c:lblAlgn val="ctr"/>
        <c:lblOffset val="100"/>
        <c:noMultiLvlLbl val="0"/>
      </c:catAx>
      <c:valAx>
        <c:axId val="41052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584843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F50D1-E5AD-4014-B15C-8BB489BCF8E6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3DA8D-3AD7-4987-B870-947360827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41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F38C6F-C0D4-4867-8F33-D10122ECB49E}" type="datetimeFigureOut">
              <a:rPr lang="de-DE"/>
              <a:pPr>
                <a:defRPr/>
              </a:pPr>
              <a:t>27.11.2024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C8A908C-64F5-490E-93A4-4912515B913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746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atellite in space above the earth&#10;&#10;Description automatically generated">
            <a:extLst>
              <a:ext uri="{FF2B5EF4-FFF2-40B4-BE49-F238E27FC236}">
                <a16:creationId xmlns:a16="http://schemas.microsoft.com/office/drawing/2014/main" id="{7E126D2B-41AA-0297-31C4-925C34BD3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07"/>
          <a:stretch/>
        </p:blipFill>
        <p:spPr>
          <a:xfrm>
            <a:off x="-6775" y="1"/>
            <a:ext cx="12198775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136560" y="6495305"/>
            <a:ext cx="983432" cy="24606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447675" indent="0">
              <a:buNone/>
              <a:defRPr/>
            </a:lvl3pPr>
            <a:lvl4pPr marL="896937" indent="0">
              <a:buNone/>
              <a:defRPr/>
            </a:lvl4pPr>
            <a:lvl5pPr marL="1344612" indent="0">
              <a:buNone/>
              <a:defRPr/>
            </a:lvl5pPr>
          </a:lstStyle>
          <a:p>
            <a:pPr lvl="0"/>
            <a:r>
              <a:rPr lang="en-US" dirty="0"/>
              <a:t>&lt;version&gt;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96" y="332656"/>
            <a:ext cx="3125819" cy="10845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A56021-E5E2-427E-A5DB-701C362BE4D5}"/>
              </a:ext>
            </a:extLst>
          </p:cNvPr>
          <p:cNvCxnSpPr>
            <a:cxnSpLocks/>
          </p:cNvCxnSpPr>
          <p:nvPr userDrawn="1"/>
        </p:nvCxnSpPr>
        <p:spPr>
          <a:xfrm>
            <a:off x="4079776" y="6254316"/>
            <a:ext cx="5040560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77ABC0"/>
                </a:gs>
                <a:gs pos="54000">
                  <a:srgbClr val="BCD5E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7400FEE-F040-4569-805E-EF355AE76DBC}"/>
              </a:ext>
            </a:extLst>
          </p:cNvPr>
          <p:cNvSpPr txBox="1"/>
          <p:nvPr userDrawn="1"/>
        </p:nvSpPr>
        <p:spPr>
          <a:xfrm>
            <a:off x="4655840" y="625431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Enabling Space Ambitions</a:t>
            </a:r>
            <a:endParaRPr lang="en-GB" sz="1800" dirty="0">
              <a:solidFill>
                <a:schemeClr val="bg1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3FB67C-3C30-4ED5-9D14-3446B8000F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82737" y="6495305"/>
            <a:ext cx="1152129" cy="246062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&lt;date&gt;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757A03D-E287-4675-AD14-771A76AC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994" y="5837349"/>
            <a:ext cx="5862123" cy="51249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10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9AD45503-F3AE-4D11-AB3B-35C88DCD2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48"/>
            <a:ext cx="12192000" cy="6861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851EF-9AAD-477C-BA41-45AAF3227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260648"/>
            <a:ext cx="2697970" cy="93610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81782C2-F83A-460B-89A3-3109AFAD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7" y="482393"/>
            <a:ext cx="8737844" cy="4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47F18B-11B1-4BFB-877A-434AD6939C8A}"/>
              </a:ext>
            </a:extLst>
          </p:cNvPr>
          <p:cNvCxnSpPr>
            <a:cxnSpLocks/>
          </p:cNvCxnSpPr>
          <p:nvPr userDrawn="1"/>
        </p:nvCxnSpPr>
        <p:spPr>
          <a:xfrm>
            <a:off x="119336" y="404664"/>
            <a:ext cx="892899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77ABC0"/>
                </a:gs>
                <a:gs pos="54000">
                  <a:srgbClr val="BCD5E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10ACB3-5C1E-4780-BB7C-A7E5B89F2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070" y="1241649"/>
            <a:ext cx="8738638" cy="1008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3BCC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3BCCD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12DF14-14BD-46DC-AF0B-4FD0B33B44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070" y="66128"/>
            <a:ext cx="2880717" cy="288776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&lt;Enter topic/agenda item&gt;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AE857-AF4D-2549-09EA-784713A768C0}"/>
              </a:ext>
            </a:extLst>
          </p:cNvPr>
          <p:cNvSpPr txBox="1"/>
          <p:nvPr userDrawn="1"/>
        </p:nvSpPr>
        <p:spPr>
          <a:xfrm>
            <a:off x="11178230" y="656715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Page </a:t>
            </a:r>
            <a:fld id="{79725DE7-72EA-4C3C-B3DF-E1C693642D1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‹#›</a:t>
            </a:fld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0C2D2-2818-D46D-7807-7CC4D842E2A8}"/>
              </a:ext>
            </a:extLst>
          </p:cNvPr>
          <p:cNvSpPr txBox="1"/>
          <p:nvPr userDrawn="1"/>
        </p:nvSpPr>
        <p:spPr>
          <a:xfrm>
            <a:off x="2935834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24.11.28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1FCEC-BA2B-F124-799F-88FF270D412D}"/>
              </a:ext>
            </a:extLst>
          </p:cNvPr>
          <p:cNvSpPr txBox="1"/>
          <p:nvPr userDrawn="1"/>
        </p:nvSpPr>
        <p:spPr>
          <a:xfrm>
            <a:off x="175070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000" dirty="0">
                <a:solidFill>
                  <a:schemeClr val="bg1">
                    <a:lumMod val="75000"/>
                  </a:schemeClr>
                </a:solidFill>
              </a:rPr>
              <a:t>2nd CommEO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90167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81782C2-F83A-460B-89A3-3109AFAD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7" y="482393"/>
            <a:ext cx="8737844" cy="4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47F18B-11B1-4BFB-877A-434AD6939C8A}"/>
              </a:ext>
            </a:extLst>
          </p:cNvPr>
          <p:cNvCxnSpPr>
            <a:cxnSpLocks/>
          </p:cNvCxnSpPr>
          <p:nvPr userDrawn="1"/>
        </p:nvCxnSpPr>
        <p:spPr>
          <a:xfrm>
            <a:off x="119336" y="404664"/>
            <a:ext cx="892899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77ABC0"/>
                </a:gs>
                <a:gs pos="54000">
                  <a:srgbClr val="BCD5E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10ACB3-5C1E-4780-BB7C-A7E5B89F2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070" y="1241649"/>
            <a:ext cx="8738638" cy="1008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3BCC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3BCCD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12DF14-14BD-46DC-AF0B-4FD0B33B44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070" y="66128"/>
            <a:ext cx="2880717" cy="288776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&lt;Enter topic/agenda item&gt;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AE857-AF4D-2549-09EA-784713A768C0}"/>
              </a:ext>
            </a:extLst>
          </p:cNvPr>
          <p:cNvSpPr txBox="1"/>
          <p:nvPr userDrawn="1"/>
        </p:nvSpPr>
        <p:spPr>
          <a:xfrm>
            <a:off x="11178230" y="656715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Page </a:t>
            </a:r>
            <a:fld id="{79725DE7-72EA-4C3C-B3DF-E1C693642D1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‹#›</a:t>
            </a:fld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0C2D2-2818-D46D-7807-7CC4D842E2A8}"/>
              </a:ext>
            </a:extLst>
          </p:cNvPr>
          <p:cNvSpPr txBox="1"/>
          <p:nvPr userDrawn="1"/>
        </p:nvSpPr>
        <p:spPr>
          <a:xfrm>
            <a:off x="2935834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24.11.28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C1A9A-26C9-9EBD-10E3-A6C40F4DD05F}"/>
              </a:ext>
            </a:extLst>
          </p:cNvPr>
          <p:cNvSpPr txBox="1"/>
          <p:nvPr userDrawn="1"/>
        </p:nvSpPr>
        <p:spPr>
          <a:xfrm>
            <a:off x="175070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000" dirty="0">
                <a:solidFill>
                  <a:schemeClr val="bg1">
                    <a:lumMod val="75000"/>
                  </a:schemeClr>
                </a:solidFill>
              </a:rPr>
              <a:t>2nd CommEO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1498AC-F7FF-0360-94C5-061736C84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260648"/>
            <a:ext cx="269797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9385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n space above earth&#10;&#10;Description automatically generated">
            <a:extLst>
              <a:ext uri="{FF2B5EF4-FFF2-40B4-BE49-F238E27FC236}">
                <a16:creationId xmlns:a16="http://schemas.microsoft.com/office/drawing/2014/main" id="{41B7FEF2-CD3D-9534-065C-7EA71E6B6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12" b="4775"/>
          <a:stretch/>
        </p:blipFill>
        <p:spPr>
          <a:xfrm>
            <a:off x="992" y="0"/>
            <a:ext cx="12195832" cy="685799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81782C2-F83A-460B-89A3-3109AFAD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7" y="482393"/>
            <a:ext cx="8737844" cy="4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47F18B-11B1-4BFB-877A-434AD6939C8A}"/>
              </a:ext>
            </a:extLst>
          </p:cNvPr>
          <p:cNvCxnSpPr>
            <a:cxnSpLocks/>
          </p:cNvCxnSpPr>
          <p:nvPr userDrawn="1"/>
        </p:nvCxnSpPr>
        <p:spPr>
          <a:xfrm>
            <a:off x="119336" y="404664"/>
            <a:ext cx="892899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77ABC0"/>
                </a:gs>
                <a:gs pos="54000">
                  <a:srgbClr val="BCD5E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10ACB3-5C1E-4780-BB7C-A7E5B89F2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470" y="3392709"/>
            <a:ext cx="8738638" cy="1008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3BCC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3BCCD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12DF14-14BD-46DC-AF0B-4FD0B33B44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070" y="66128"/>
            <a:ext cx="2880717" cy="288776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&lt;Enter topic/agenda item&gt;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AE857-AF4D-2549-09EA-784713A768C0}"/>
              </a:ext>
            </a:extLst>
          </p:cNvPr>
          <p:cNvSpPr txBox="1"/>
          <p:nvPr userDrawn="1"/>
        </p:nvSpPr>
        <p:spPr>
          <a:xfrm>
            <a:off x="11178230" y="656715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Page </a:t>
            </a:r>
            <a:fld id="{79725DE7-72EA-4C3C-B3DF-E1C693642D1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‹#›</a:t>
            </a:fld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0C2D2-2818-D46D-7807-7CC4D842E2A8}"/>
              </a:ext>
            </a:extLst>
          </p:cNvPr>
          <p:cNvSpPr txBox="1"/>
          <p:nvPr userDrawn="1"/>
        </p:nvSpPr>
        <p:spPr>
          <a:xfrm>
            <a:off x="2935834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24.11.28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C1A9A-26C9-9EBD-10E3-A6C40F4DD05F}"/>
              </a:ext>
            </a:extLst>
          </p:cNvPr>
          <p:cNvSpPr txBox="1"/>
          <p:nvPr userDrawn="1"/>
        </p:nvSpPr>
        <p:spPr>
          <a:xfrm>
            <a:off x="175070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000" dirty="0">
                <a:solidFill>
                  <a:schemeClr val="bg1">
                    <a:lumMod val="75000"/>
                  </a:schemeClr>
                </a:solidFill>
              </a:rPr>
              <a:t>2nd CommEO</a:t>
            </a:r>
            <a:endParaRPr lang="en-GB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1498AC-F7FF-0360-94C5-061736C84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260648"/>
            <a:ext cx="269797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52393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81782C2-F83A-460B-89A3-3109AFAD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7" y="482393"/>
            <a:ext cx="8737844" cy="4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4A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47F18B-11B1-4BFB-877A-434AD6939C8A}"/>
              </a:ext>
            </a:extLst>
          </p:cNvPr>
          <p:cNvCxnSpPr>
            <a:cxnSpLocks/>
          </p:cNvCxnSpPr>
          <p:nvPr userDrawn="1"/>
        </p:nvCxnSpPr>
        <p:spPr>
          <a:xfrm>
            <a:off x="119336" y="404664"/>
            <a:ext cx="892899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77ABC0"/>
                </a:gs>
                <a:gs pos="54000">
                  <a:srgbClr val="BCD5E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10ACB3-5C1E-4780-BB7C-A7E5B89F2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070" y="1241649"/>
            <a:ext cx="8738638" cy="1008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4A6C"/>
                </a:solidFill>
              </a:defRPr>
            </a:lvl1pPr>
            <a:lvl2pPr>
              <a:buClr>
                <a:srgbClr val="93BCCD"/>
              </a:buClr>
              <a:defRPr>
                <a:solidFill>
                  <a:srgbClr val="024A6C"/>
                </a:solidFill>
              </a:defRPr>
            </a:lvl2pPr>
            <a:lvl3pPr>
              <a:buClr>
                <a:srgbClr val="93BCCD"/>
              </a:buClr>
              <a:defRPr>
                <a:solidFill>
                  <a:srgbClr val="024A6C"/>
                </a:solidFill>
              </a:defRPr>
            </a:lvl3pPr>
            <a:lvl4pPr>
              <a:defRPr>
                <a:solidFill>
                  <a:srgbClr val="024A6C"/>
                </a:solidFill>
              </a:defRPr>
            </a:lvl4pPr>
            <a:lvl5pPr>
              <a:defRPr>
                <a:solidFill>
                  <a:srgbClr val="024A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12DF14-14BD-46DC-AF0B-4FD0B33B44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070" y="66128"/>
            <a:ext cx="2880717" cy="288776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24A6C"/>
                </a:solidFill>
              </a:defRPr>
            </a:lvl1pPr>
          </a:lstStyle>
          <a:p>
            <a:pPr lvl="0"/>
            <a:r>
              <a:rPr lang="en-US" dirty="0"/>
              <a:t>&lt;Enter topic/agenda item&gt;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AE857-AF4D-2549-09EA-784713A768C0}"/>
              </a:ext>
            </a:extLst>
          </p:cNvPr>
          <p:cNvSpPr txBox="1"/>
          <p:nvPr userDrawn="1"/>
        </p:nvSpPr>
        <p:spPr>
          <a:xfrm>
            <a:off x="11178230" y="656715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Page </a:t>
            </a:r>
            <a:fld id="{79725DE7-72EA-4C3C-B3DF-E1C693642D1D}" type="slidenum">
              <a:rPr lang="en-US" sz="1000" smtClean="0">
                <a:solidFill>
                  <a:schemeClr val="tx1"/>
                </a:solidFill>
              </a:rPr>
              <a:t>‹#›</a:t>
            </a:fld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0C2D2-2818-D46D-7807-7CC4D842E2A8}"/>
              </a:ext>
            </a:extLst>
          </p:cNvPr>
          <p:cNvSpPr txBox="1"/>
          <p:nvPr userDrawn="1"/>
        </p:nvSpPr>
        <p:spPr>
          <a:xfrm>
            <a:off x="2935834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24.11.28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C1A9A-26C9-9EBD-10E3-A6C40F4DD05F}"/>
              </a:ext>
            </a:extLst>
          </p:cNvPr>
          <p:cNvSpPr txBox="1"/>
          <p:nvPr userDrawn="1"/>
        </p:nvSpPr>
        <p:spPr>
          <a:xfrm>
            <a:off x="175070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2nd CommEO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1498AC-F7FF-0360-94C5-061736C84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260648"/>
            <a:ext cx="2697970" cy="936104"/>
          </a:xfrm>
          <a:prstGeom prst="rect">
            <a:avLst/>
          </a:prstGeom>
        </p:spPr>
      </p:pic>
      <p:pic>
        <p:nvPicPr>
          <p:cNvPr id="1026" name="Picture 2" descr="OHB Sweden">
            <a:extLst>
              <a:ext uri="{FF2B5EF4-FFF2-40B4-BE49-F238E27FC236}">
                <a16:creationId xmlns:a16="http://schemas.microsoft.com/office/drawing/2014/main" id="{8558EC97-15D8-C8D5-8A8B-7C81167889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375" y="210516"/>
            <a:ext cx="286621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94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F94AFBEA-750B-41A1-8355-3BCA38FEB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42336" y="0"/>
            <a:ext cx="970436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81782C2-F83A-460B-89A3-3109AFAD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7" y="482393"/>
            <a:ext cx="8737844" cy="4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4A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47F18B-11B1-4BFB-877A-434AD6939C8A}"/>
              </a:ext>
            </a:extLst>
          </p:cNvPr>
          <p:cNvCxnSpPr>
            <a:cxnSpLocks/>
          </p:cNvCxnSpPr>
          <p:nvPr userDrawn="1"/>
        </p:nvCxnSpPr>
        <p:spPr>
          <a:xfrm>
            <a:off x="119336" y="404664"/>
            <a:ext cx="892899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77ABC0"/>
                </a:gs>
                <a:gs pos="54000">
                  <a:srgbClr val="BCD5E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10ACB3-5C1E-4780-BB7C-A7E5B89F2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070" y="1241648"/>
            <a:ext cx="7001050" cy="5067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4A6C"/>
                </a:solidFill>
              </a:defRPr>
            </a:lvl1pPr>
            <a:lvl2pPr>
              <a:buClr>
                <a:srgbClr val="93BCCD"/>
              </a:buClr>
              <a:defRPr>
                <a:solidFill>
                  <a:srgbClr val="024A6C"/>
                </a:solidFill>
              </a:defRPr>
            </a:lvl2pPr>
            <a:lvl3pPr>
              <a:buClr>
                <a:srgbClr val="93BCCD"/>
              </a:buClr>
              <a:defRPr>
                <a:solidFill>
                  <a:srgbClr val="024A6C"/>
                </a:solidFill>
              </a:defRPr>
            </a:lvl3pPr>
            <a:lvl4pPr>
              <a:defRPr>
                <a:solidFill>
                  <a:srgbClr val="024A6C"/>
                </a:solidFill>
              </a:defRPr>
            </a:lvl4pPr>
            <a:lvl5pPr>
              <a:defRPr>
                <a:solidFill>
                  <a:srgbClr val="024A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12DF14-14BD-46DC-AF0B-4FD0B33B44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070" y="66128"/>
            <a:ext cx="2880717" cy="288776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24A6C"/>
                </a:solidFill>
              </a:defRPr>
            </a:lvl1pPr>
          </a:lstStyle>
          <a:p>
            <a:pPr lvl="0"/>
            <a:r>
              <a:rPr lang="en-US" dirty="0"/>
              <a:t>&lt;Enter topic/agenda item&gt;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AE857-AF4D-2549-09EA-784713A768C0}"/>
              </a:ext>
            </a:extLst>
          </p:cNvPr>
          <p:cNvSpPr txBox="1"/>
          <p:nvPr userDrawn="1"/>
        </p:nvSpPr>
        <p:spPr>
          <a:xfrm>
            <a:off x="11178230" y="656715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Page </a:t>
            </a:r>
            <a:fld id="{79725DE7-72EA-4C3C-B3DF-E1C693642D1D}" type="slidenum">
              <a:rPr lang="en-US" sz="1000" smtClean="0">
                <a:solidFill>
                  <a:schemeClr val="tx1"/>
                </a:solidFill>
              </a:rPr>
              <a:t>‹#›</a:t>
            </a:fld>
            <a:endParaRPr lang="en-GB" sz="1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OHB Sweden">
            <a:extLst>
              <a:ext uri="{FF2B5EF4-FFF2-40B4-BE49-F238E27FC236}">
                <a16:creationId xmlns:a16="http://schemas.microsoft.com/office/drawing/2014/main" id="{8558EC97-15D8-C8D5-8A8B-7C81167889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9799" y="134109"/>
            <a:ext cx="1864654" cy="6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935C7-FB48-584B-CE2A-26CFD62B8E41}"/>
              </a:ext>
            </a:extLst>
          </p:cNvPr>
          <p:cNvSpPr txBox="1"/>
          <p:nvPr userDrawn="1"/>
        </p:nvSpPr>
        <p:spPr>
          <a:xfrm>
            <a:off x="2935834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24.11.28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E8611-B236-1899-1B3A-2819F3D207E0}"/>
              </a:ext>
            </a:extLst>
          </p:cNvPr>
          <p:cNvSpPr txBox="1"/>
          <p:nvPr userDrawn="1"/>
        </p:nvSpPr>
        <p:spPr>
          <a:xfrm>
            <a:off x="175070" y="6567155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2nd CommEO</a:t>
            </a:r>
          </a:p>
        </p:txBody>
      </p:sp>
    </p:spTree>
    <p:extLst>
      <p:ext uri="{BB962C8B-B14F-4D97-AF65-F5344CB8AC3E}">
        <p14:creationId xmlns:p14="http://schemas.microsoft.com/office/powerpoint/2010/main" val="3047982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page">
    <p:bg>
      <p:bgPr>
        <a:gradFill>
          <a:gsLst>
            <a:gs pos="0">
              <a:srgbClr val="003152"/>
            </a:gs>
            <a:gs pos="50000">
              <a:srgbClr val="046385"/>
            </a:gs>
            <a:gs pos="100000">
              <a:srgbClr val="6D9BB5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n space above earth&#10;&#10;Description automatically generated">
            <a:extLst>
              <a:ext uri="{FF2B5EF4-FFF2-40B4-BE49-F238E27FC236}">
                <a16:creationId xmlns:a16="http://schemas.microsoft.com/office/drawing/2014/main" id="{171488C6-FF11-49E5-8350-EB5AC130A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12" b="4775"/>
          <a:stretch/>
        </p:blipFill>
        <p:spPr>
          <a:xfrm>
            <a:off x="992" y="0"/>
            <a:ext cx="12195832" cy="685799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426825" y="6499652"/>
            <a:ext cx="1696278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900" b="0" i="0" baseline="0">
                <a:solidFill>
                  <a:prstClr val="white"/>
                </a:solidFill>
                <a:cs typeface="+mn-cs"/>
              </a:defRPr>
            </a:lvl1pPr>
          </a:lstStyle>
          <a:p>
            <a:pPr algn="r">
              <a:defRPr/>
            </a:pPr>
            <a:r>
              <a:rPr lang="en-GB" sz="900" dirty="0">
                <a:solidFill>
                  <a:schemeClr val="tx2"/>
                </a:solidFill>
              </a:rPr>
              <a:t>Page  </a:t>
            </a:r>
            <a:fld id="{F3C8DE82-E94E-42F2-BD95-DC3A50E8943C}" type="slidenum">
              <a:rPr lang="en-GB" sz="900" smtClean="0">
                <a:solidFill>
                  <a:schemeClr val="tx2"/>
                </a:solidFill>
              </a:rPr>
              <a:pPr algn="r">
                <a:defRPr/>
              </a:pPr>
              <a:t>‹#›</a:t>
            </a:fld>
            <a:endParaRPr lang="en-GB" sz="9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725615" y="6499652"/>
            <a:ext cx="1696278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900" b="0" i="0" baseline="0">
                <a:solidFill>
                  <a:prstClr val="white"/>
                </a:solidFill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schemeClr val="tx2"/>
                </a:solidFill>
              </a:rPr>
              <a:t>2024-11-28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709417" y="4437112"/>
            <a:ext cx="10773166" cy="1077218"/>
          </a:xfrm>
          <a:prstGeom prst="rect">
            <a:avLst/>
          </a:prstGeom>
          <a:ln>
            <a:solidFill>
              <a:srgbClr val="024A6C"/>
            </a:solidFill>
          </a:ln>
        </p:spPr>
        <p:txBody>
          <a:bodyPr/>
          <a:lstStyle>
            <a:lvl1pPr marL="0" indent="0">
              <a:buFont typeface="Arial" pitchFamily="34" charset="0"/>
              <a:buNone/>
              <a:defRPr baseline="0">
                <a:solidFill>
                  <a:schemeClr val="bg1"/>
                </a:solidFill>
              </a:defRPr>
            </a:lvl1pPr>
            <a:lvl2pPr>
              <a:buClr>
                <a:srgbClr val="124866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rgbClr val="91CBF0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rgbClr val="A0A0A0"/>
              </a:buClr>
              <a:defRPr baseline="0">
                <a:solidFill>
                  <a:schemeClr val="bg1"/>
                </a:solidFill>
              </a:defRPr>
            </a:lvl4pPr>
            <a:lvl5pPr marL="134461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251831" y="255588"/>
            <a:ext cx="5052081" cy="457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578" y="127516"/>
            <a:ext cx="1714591" cy="6035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EBA6D0-560F-A2C7-5DF9-3052485C2744}"/>
              </a:ext>
            </a:extLst>
          </p:cNvPr>
          <p:cNvCxnSpPr>
            <a:cxnSpLocks/>
          </p:cNvCxnSpPr>
          <p:nvPr userDrawn="1"/>
        </p:nvCxnSpPr>
        <p:spPr>
          <a:xfrm>
            <a:off x="119336" y="404664"/>
            <a:ext cx="892899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77ABC0"/>
                </a:gs>
                <a:gs pos="54000">
                  <a:srgbClr val="BCD5E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above the earth&#10;&#10;Description automatically generated">
            <a:extLst>
              <a:ext uri="{FF2B5EF4-FFF2-40B4-BE49-F238E27FC236}">
                <a16:creationId xmlns:a16="http://schemas.microsoft.com/office/drawing/2014/main" id="{D098CDEB-797B-A5B6-74EB-8B4115D74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242" b="15242"/>
          <a:stretch/>
        </p:blipFill>
        <p:spPr>
          <a:xfrm>
            <a:off x="0" y="-1236441"/>
            <a:ext cx="12192000" cy="8112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61B14-D5A4-1417-1856-81D02466C85F}"/>
              </a:ext>
            </a:extLst>
          </p:cNvPr>
          <p:cNvSpPr txBox="1"/>
          <p:nvPr userDrawn="1"/>
        </p:nvSpPr>
        <p:spPr>
          <a:xfrm>
            <a:off x="2279576" y="494116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42027-4413-569F-7E8C-E817D723D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8" y="5279722"/>
            <a:ext cx="3634074" cy="12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95" r:id="rId3"/>
    <p:sldLayoutId id="2147483699" r:id="rId4"/>
    <p:sldLayoutId id="2147483696" r:id="rId5"/>
    <p:sldLayoutId id="2147483700" r:id="rId6"/>
    <p:sldLayoutId id="2147483691" r:id="rId7"/>
    <p:sldLayoutId id="2147483698" r:id="rId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Font typeface="Wingdings 2" pitchFamily="18" charset="2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179388" indent="-179388" algn="l" rtl="0" eaLnBrk="1" fontAlgn="base" hangingPunct="1">
        <a:spcBef>
          <a:spcPct val="0"/>
        </a:spcBef>
        <a:spcAft>
          <a:spcPct val="0"/>
        </a:spcAft>
        <a:buClr>
          <a:srgbClr val="124866"/>
        </a:buClr>
        <a:buFont typeface="Wingdings 2" pitchFamily="18" charset="2"/>
        <a:buChar char="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627063" indent="-179388" algn="l" rtl="0" eaLnBrk="1" fontAlgn="base" hangingPunct="1">
        <a:spcBef>
          <a:spcPct val="0"/>
        </a:spcBef>
        <a:spcAft>
          <a:spcPct val="0"/>
        </a:spcAft>
        <a:buClr>
          <a:srgbClr val="6E9BB4"/>
        </a:buClr>
        <a:buFont typeface="Wingdings 2" pitchFamily="18" charset="2"/>
        <a:buChar char="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076325" indent="-179388" algn="l" rtl="0" eaLnBrk="1" fontAlgn="base" hangingPunct="1">
        <a:spcBef>
          <a:spcPct val="0"/>
        </a:spcBef>
        <a:spcAft>
          <a:spcPct val="0"/>
        </a:spcAft>
        <a:buClr>
          <a:srgbClr val="A0A0A0"/>
        </a:buClr>
        <a:buFont typeface="Wingdings 2" pitchFamily="18" charset="2"/>
        <a:buChar char="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24000" indent="-179388" algn="l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Font typeface="Wingdings 2" pitchFamily="18" charset="2"/>
        <a:buChar char="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jpeg"/><Relationship Id="rId34" Type="http://schemas.microsoft.com/office/2007/relationships/hdphoto" Target="../media/hdphoto2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5" Type="http://schemas.openxmlformats.org/officeDocument/2006/relationships/image" Target="../media/image33.jpeg"/><Relationship Id="rId33" Type="http://schemas.openxmlformats.org/officeDocument/2006/relationships/image" Target="../media/image41.pn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32" Type="http://schemas.openxmlformats.org/officeDocument/2006/relationships/image" Target="../media/image40.jpe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28" Type="http://schemas.openxmlformats.org/officeDocument/2006/relationships/image" Target="../media/image36.pn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jpeg"/><Relationship Id="rId27" Type="http://schemas.openxmlformats.org/officeDocument/2006/relationships/image" Target="../media/image35.png"/><Relationship Id="rId30" Type="http://schemas.openxmlformats.org/officeDocument/2006/relationships/image" Target="../media/image38.jpeg"/><Relationship Id="rId8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image" Target="../media/image48.png"/><Relationship Id="rId12" Type="http://schemas.openxmlformats.org/officeDocument/2006/relationships/image" Target="../media/image5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5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DEDF9B-5060-4238-82BC-39DBB00219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71B7-1AB4-47A6-A7A3-466055571CB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2024-11-28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D2BFAA-0FB2-4C34-BDEA-25D9E310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5764745"/>
            <a:ext cx="9073008" cy="54457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InnoSat, on our </a:t>
            </a:r>
            <a:r>
              <a:rPr lang="sv-SE" dirty="0" err="1">
                <a:solidFill>
                  <a:schemeClr val="bg1"/>
                </a:solidFill>
              </a:rPr>
              <a:t>path</a:t>
            </a:r>
            <a:r>
              <a:rPr lang="sv-SE" dirty="0">
                <a:solidFill>
                  <a:schemeClr val="bg1"/>
                </a:solidFill>
              </a:rPr>
              <a:t> to </a:t>
            </a:r>
            <a:r>
              <a:rPr lang="sv-SE" dirty="0" err="1">
                <a:solidFill>
                  <a:schemeClr val="bg1"/>
                </a:solidFill>
              </a:rPr>
              <a:t>industrialisation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3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555F2B-5B15-C1FD-EC4B-D8F9F136B98C}"/>
              </a:ext>
            </a:extLst>
          </p:cNvPr>
          <p:cNvSpPr txBox="1"/>
          <p:nvPr/>
        </p:nvSpPr>
        <p:spPr>
          <a:xfrm>
            <a:off x="5806231" y="4060522"/>
            <a:ext cx="3279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 err="1">
                <a:solidFill>
                  <a:schemeClr val="bg1"/>
                </a:solidFill>
              </a:rPr>
              <a:t>Thank</a:t>
            </a:r>
            <a:r>
              <a:rPr lang="sv-SE" sz="4800" b="1" dirty="0">
                <a:solidFill>
                  <a:schemeClr val="bg1"/>
                </a:solidFill>
              </a:rPr>
              <a:t> </a:t>
            </a:r>
            <a:r>
              <a:rPr lang="sv-SE" sz="4800" b="1" dirty="0" err="1">
                <a:solidFill>
                  <a:schemeClr val="bg1"/>
                </a:solidFill>
              </a:rPr>
              <a:t>You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1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D669-1C59-2CB4-1DED-250A316A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91480"/>
            <a:ext cx="5052081" cy="457200"/>
          </a:xfrm>
        </p:spPr>
        <p:txBody>
          <a:bodyPr/>
          <a:lstStyle/>
          <a:p>
            <a:r>
              <a:rPr lang="en-US" sz="1400" dirty="0"/>
              <a:t>OHB Sweden in short</a:t>
            </a:r>
            <a:endParaRPr lang="sv-S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A2F08-385A-FAA6-056E-38F2A53BF253}"/>
              </a:ext>
            </a:extLst>
          </p:cNvPr>
          <p:cNvSpPr txBox="1"/>
          <p:nvPr/>
        </p:nvSpPr>
        <p:spPr>
          <a:xfrm>
            <a:off x="1243484" y="2514355"/>
            <a:ext cx="2100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Business Areas</a:t>
            </a:r>
            <a:endParaRPr lang="sv-SE" sz="2000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29388-A056-A566-1CA9-FABD8A8829E0}"/>
              </a:ext>
            </a:extLst>
          </p:cNvPr>
          <p:cNvSpPr txBox="1"/>
          <p:nvPr/>
        </p:nvSpPr>
        <p:spPr>
          <a:xfrm>
            <a:off x="4943872" y="575189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>
                <a:solidFill>
                  <a:schemeClr val="tx2"/>
                </a:solidFill>
              </a:rPr>
              <a:t>EPsylon</a:t>
            </a:r>
            <a:endParaRPr lang="sv-SE" sz="20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EE031-2D10-5164-2024-B813613F48DF}"/>
              </a:ext>
            </a:extLst>
          </p:cNvPr>
          <p:cNvSpPr txBox="1"/>
          <p:nvPr/>
        </p:nvSpPr>
        <p:spPr>
          <a:xfrm>
            <a:off x="4915586" y="314096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>
                <a:solidFill>
                  <a:schemeClr val="tx2"/>
                </a:solidFill>
              </a:rPr>
              <a:t>InnoSat</a:t>
            </a:r>
            <a:endParaRPr lang="sv-SE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73EF683-DA16-7030-3C91-8D04AF3490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578243"/>
              </p:ext>
            </p:extLst>
          </p:nvPr>
        </p:nvGraphicFramePr>
        <p:xfrm>
          <a:off x="8350578" y="4149079"/>
          <a:ext cx="3744416" cy="2505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C37DB1E-5061-BE36-02EA-65B8A1E21332}"/>
              </a:ext>
            </a:extLst>
          </p:cNvPr>
          <p:cNvSpPr txBox="1"/>
          <p:nvPr/>
        </p:nvSpPr>
        <p:spPr>
          <a:xfrm>
            <a:off x="8616280" y="531349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tx2"/>
                </a:solidFill>
              </a:rPr>
              <a:t>Commercial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CCD227-5FC1-6394-EFAC-CF8993DF5554}"/>
              </a:ext>
            </a:extLst>
          </p:cNvPr>
          <p:cNvSpPr txBox="1"/>
          <p:nvPr/>
        </p:nvSpPr>
        <p:spPr>
          <a:xfrm>
            <a:off x="9264352" y="5846774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 err="1">
                <a:solidFill>
                  <a:schemeClr val="bg1"/>
                </a:solidFill>
              </a:rPr>
              <a:t>Institutional</a:t>
            </a:r>
            <a:endParaRPr lang="sv-SE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DA62F2-C082-5825-B390-4A8EAD58EC5E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8508817"/>
              </p:ext>
            </p:extLst>
          </p:nvPr>
        </p:nvGraphicFramePr>
        <p:xfrm>
          <a:off x="8350578" y="1872112"/>
          <a:ext cx="3680401" cy="2505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B1C80BE-C03D-1ACE-9160-AE4622D2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32" y="4070395"/>
            <a:ext cx="2690402" cy="16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5B7F407-BEFE-92BD-E7E6-4F435842F209}"/>
              </a:ext>
            </a:extLst>
          </p:cNvPr>
          <p:cNvGrpSpPr/>
          <p:nvPr/>
        </p:nvGrpSpPr>
        <p:grpSpPr>
          <a:xfrm>
            <a:off x="436389" y="2992973"/>
            <a:ext cx="3714571" cy="3498863"/>
            <a:chOff x="340172" y="5985273"/>
            <a:chExt cx="3948297" cy="37190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8BF8E3-3091-85DB-6F3D-AAC45435399B}"/>
                </a:ext>
              </a:extLst>
            </p:cNvPr>
            <p:cNvGrpSpPr/>
            <p:nvPr/>
          </p:nvGrpSpPr>
          <p:grpSpPr>
            <a:xfrm>
              <a:off x="340172" y="5985273"/>
              <a:ext cx="3948297" cy="3719016"/>
              <a:chOff x="4511824" y="2158256"/>
              <a:chExt cx="4838700" cy="4557713"/>
            </a:xfrm>
          </p:grpSpPr>
          <p:sp>
            <p:nvSpPr>
              <p:cNvPr id="10" name="Oval 6">
                <a:extLst>
                  <a:ext uri="{FF2B5EF4-FFF2-40B4-BE49-F238E27FC236}">
                    <a16:creationId xmlns:a16="http://schemas.microsoft.com/office/drawing/2014/main" id="{D3EFB869-6522-730B-6678-57015602E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8737" y="3780681"/>
                <a:ext cx="2871787" cy="2935287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lt1"/>
                </a:solidFill>
                <a:round/>
                <a:headEnd/>
                <a:tailEnd/>
              </a:ln>
              <a:effectLst/>
            </p:spPr>
            <p:txBody>
              <a:bodyPr wrap="none" lIns="612000" tIns="432000" rIns="0" bIns="0" anchor="ctr" anchorCtr="1"/>
              <a:lstStyle/>
              <a:p>
                <a:pPr algn="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E" sz="2000" b="1" kern="0" dirty="0">
                    <a:solidFill>
                      <a:schemeClr val="lt1"/>
                    </a:solidFill>
                  </a:rPr>
                  <a:t>Propulsion</a:t>
                </a:r>
                <a:endParaRPr lang="en-US" sz="2000" b="1" kern="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D03859F-5908-2376-E275-5552C068F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824" y="3850230"/>
                <a:ext cx="2871788" cy="2865739"/>
              </a:xfrm>
              <a:custGeom>
                <a:avLst/>
                <a:gdLst>
                  <a:gd name="connsiteX0" fmla="*/ 999370 w 2871788"/>
                  <a:gd name="connsiteY0" fmla="*/ 0 h 2865739"/>
                  <a:gd name="connsiteX1" fmla="*/ 1019452 w 2871788"/>
                  <a:gd name="connsiteY1" fmla="*/ 107119 h 2865739"/>
                  <a:gd name="connsiteX2" fmla="*/ 1860126 w 2871788"/>
                  <a:gd name="connsiteY2" fmla="*/ 1127979 h 2865739"/>
                  <a:gd name="connsiteX3" fmla="*/ 1985266 w 2871788"/>
                  <a:gd name="connsiteY3" fmla="*/ 1174768 h 2865739"/>
                  <a:gd name="connsiteX4" fmla="*/ 1996085 w 2871788"/>
                  <a:gd name="connsiteY4" fmla="*/ 1102314 h 2865739"/>
                  <a:gd name="connsiteX5" fmla="*/ 2399729 w 2871788"/>
                  <a:gd name="connsiteY5" fmla="*/ 347940 h 2865739"/>
                  <a:gd name="connsiteX6" fmla="*/ 2418930 w 2871788"/>
                  <a:gd name="connsiteY6" fmla="*/ 330315 h 2865739"/>
                  <a:gd name="connsiteX7" fmla="*/ 2451225 w 2871788"/>
                  <a:gd name="connsiteY7" fmla="*/ 360314 h 2865739"/>
                  <a:gd name="connsiteX8" fmla="*/ 2871788 w 2871788"/>
                  <a:gd name="connsiteY8" fmla="*/ 1398095 h 2865739"/>
                  <a:gd name="connsiteX9" fmla="*/ 1435894 w 2871788"/>
                  <a:gd name="connsiteY9" fmla="*/ 2865739 h 2865739"/>
                  <a:gd name="connsiteX10" fmla="*/ 0 w 2871788"/>
                  <a:gd name="connsiteY10" fmla="*/ 1398095 h 2865739"/>
                  <a:gd name="connsiteX11" fmla="*/ 876980 w 2871788"/>
                  <a:gd name="connsiteY11" fmla="*/ 45786 h 286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1788" h="2865739">
                    <a:moveTo>
                      <a:pt x="999370" y="0"/>
                    </a:moveTo>
                    <a:lnTo>
                      <a:pt x="1019452" y="107119"/>
                    </a:lnTo>
                    <a:cubicBezTo>
                      <a:pt x="1123751" y="568681"/>
                      <a:pt x="1441161" y="946954"/>
                      <a:pt x="1860126" y="1127979"/>
                    </a:cubicBezTo>
                    <a:lnTo>
                      <a:pt x="1985266" y="1174768"/>
                    </a:lnTo>
                    <a:lnTo>
                      <a:pt x="1996085" y="1102314"/>
                    </a:lnTo>
                    <a:cubicBezTo>
                      <a:pt x="2054663" y="809723"/>
                      <a:pt x="2198424" y="548847"/>
                      <a:pt x="2399729" y="347940"/>
                    </a:cubicBezTo>
                    <a:lnTo>
                      <a:pt x="2418930" y="330315"/>
                    </a:lnTo>
                    <a:lnTo>
                      <a:pt x="2451225" y="360314"/>
                    </a:lnTo>
                    <a:cubicBezTo>
                      <a:pt x="2711070" y="625906"/>
                      <a:pt x="2871788" y="992817"/>
                      <a:pt x="2871788" y="1398095"/>
                    </a:cubicBezTo>
                    <a:cubicBezTo>
                      <a:pt x="2871788" y="2208652"/>
                      <a:pt x="2228916" y="2865739"/>
                      <a:pt x="1435894" y="2865739"/>
                    </a:cubicBezTo>
                    <a:cubicBezTo>
                      <a:pt x="642872" y="2865739"/>
                      <a:pt x="0" y="2208652"/>
                      <a:pt x="0" y="1398095"/>
                    </a:cubicBezTo>
                    <a:cubicBezTo>
                      <a:pt x="0" y="790177"/>
                      <a:pt x="361616" y="268587"/>
                      <a:pt x="876980" y="457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>
                <a:solidFill>
                  <a:schemeClr val="lt1"/>
                </a:solidFill>
                <a:round/>
                <a:headEnd/>
                <a:tailEnd/>
              </a:ln>
              <a:effectLst/>
            </p:spPr>
            <p:txBody>
              <a:bodyPr wrap="none" lIns="72000" tIns="432000" rIns="504000" bIns="0" anchor="ctr" anchorCtr="1">
                <a:no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E" sz="2000" b="1" kern="0" dirty="0">
                    <a:solidFill>
                      <a:schemeClr val="lt1"/>
                    </a:solidFill>
                  </a:rPr>
                  <a:t>AOCS/GNC</a:t>
                </a:r>
                <a:endParaRPr lang="en-US" sz="2000" b="1" kern="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6496199" y="4179143"/>
                <a:ext cx="869950" cy="919163"/>
              </a:xfrm>
              <a:custGeom>
                <a:avLst/>
                <a:gdLst/>
                <a:ahLst/>
                <a:cxnLst>
                  <a:cxn ang="0">
                    <a:pos x="48" y="339"/>
                  </a:cxn>
                  <a:cxn ang="0">
                    <a:pos x="155" y="142"/>
                  </a:cxn>
                  <a:cxn ang="0">
                    <a:pos x="293" y="15"/>
                  </a:cxn>
                  <a:cxn ang="0">
                    <a:pos x="378" y="111"/>
                  </a:cxn>
                  <a:cxn ang="0">
                    <a:pos x="391" y="128"/>
                  </a:cxn>
                  <a:cxn ang="0">
                    <a:pos x="395" y="136"/>
                  </a:cxn>
                  <a:cxn ang="0">
                    <a:pos x="403" y="148"/>
                  </a:cxn>
                  <a:cxn ang="0">
                    <a:pos x="403" y="148"/>
                  </a:cxn>
                  <a:cxn ang="0">
                    <a:pos x="416" y="165"/>
                  </a:cxn>
                  <a:cxn ang="0">
                    <a:pos x="422" y="176"/>
                  </a:cxn>
                  <a:cxn ang="0">
                    <a:pos x="426" y="180"/>
                  </a:cxn>
                  <a:cxn ang="0">
                    <a:pos x="432" y="192"/>
                  </a:cxn>
                  <a:cxn ang="0">
                    <a:pos x="435" y="196"/>
                  </a:cxn>
                  <a:cxn ang="0">
                    <a:pos x="439" y="203"/>
                  </a:cxn>
                  <a:cxn ang="0">
                    <a:pos x="445" y="213"/>
                  </a:cxn>
                  <a:cxn ang="0">
                    <a:pos x="447" y="215"/>
                  </a:cxn>
                  <a:cxn ang="0">
                    <a:pos x="451" y="222"/>
                  </a:cxn>
                  <a:cxn ang="0">
                    <a:pos x="453" y="226"/>
                  </a:cxn>
                  <a:cxn ang="0">
                    <a:pos x="456" y="232"/>
                  </a:cxn>
                  <a:cxn ang="0">
                    <a:pos x="460" y="242"/>
                  </a:cxn>
                  <a:cxn ang="0">
                    <a:pos x="464" y="247"/>
                  </a:cxn>
                  <a:cxn ang="0">
                    <a:pos x="468" y="255"/>
                  </a:cxn>
                  <a:cxn ang="0">
                    <a:pos x="472" y="263"/>
                  </a:cxn>
                  <a:cxn ang="0">
                    <a:pos x="474" y="268"/>
                  </a:cxn>
                  <a:cxn ang="0">
                    <a:pos x="478" y="274"/>
                  </a:cxn>
                  <a:cxn ang="0">
                    <a:pos x="481" y="282"/>
                  </a:cxn>
                  <a:cxn ang="0">
                    <a:pos x="483" y="290"/>
                  </a:cxn>
                  <a:cxn ang="0">
                    <a:pos x="487" y="295"/>
                  </a:cxn>
                  <a:cxn ang="0">
                    <a:pos x="491" y="303"/>
                  </a:cxn>
                  <a:cxn ang="0">
                    <a:pos x="493" y="311"/>
                  </a:cxn>
                  <a:cxn ang="0">
                    <a:pos x="497" y="316"/>
                  </a:cxn>
                  <a:cxn ang="0">
                    <a:pos x="499" y="324"/>
                  </a:cxn>
                  <a:cxn ang="0">
                    <a:pos x="503" y="330"/>
                  </a:cxn>
                  <a:cxn ang="0">
                    <a:pos x="504" y="338"/>
                  </a:cxn>
                  <a:cxn ang="0">
                    <a:pos x="508" y="345"/>
                  </a:cxn>
                  <a:cxn ang="0">
                    <a:pos x="508" y="349"/>
                  </a:cxn>
                  <a:cxn ang="0">
                    <a:pos x="512" y="359"/>
                  </a:cxn>
                  <a:cxn ang="0">
                    <a:pos x="516" y="366"/>
                  </a:cxn>
                  <a:cxn ang="0">
                    <a:pos x="518" y="372"/>
                  </a:cxn>
                  <a:cxn ang="0">
                    <a:pos x="520" y="384"/>
                  </a:cxn>
                  <a:cxn ang="0">
                    <a:pos x="522" y="387"/>
                  </a:cxn>
                  <a:cxn ang="0">
                    <a:pos x="524" y="395"/>
                  </a:cxn>
                  <a:cxn ang="0">
                    <a:pos x="527" y="405"/>
                  </a:cxn>
                  <a:cxn ang="0">
                    <a:pos x="527" y="407"/>
                  </a:cxn>
                  <a:cxn ang="0">
                    <a:pos x="531" y="416"/>
                  </a:cxn>
                  <a:cxn ang="0">
                    <a:pos x="533" y="424"/>
                  </a:cxn>
                  <a:cxn ang="0">
                    <a:pos x="535" y="430"/>
                  </a:cxn>
                  <a:cxn ang="0">
                    <a:pos x="537" y="441"/>
                  </a:cxn>
                  <a:cxn ang="0">
                    <a:pos x="539" y="445"/>
                  </a:cxn>
                  <a:cxn ang="0">
                    <a:pos x="541" y="455"/>
                  </a:cxn>
                  <a:cxn ang="0">
                    <a:pos x="543" y="464"/>
                  </a:cxn>
                  <a:cxn ang="0">
                    <a:pos x="543" y="468"/>
                  </a:cxn>
                  <a:cxn ang="0">
                    <a:pos x="547" y="478"/>
                  </a:cxn>
                  <a:cxn ang="0">
                    <a:pos x="547" y="485"/>
                  </a:cxn>
                  <a:cxn ang="0">
                    <a:pos x="549" y="487"/>
                  </a:cxn>
                  <a:cxn ang="0">
                    <a:pos x="551" y="501"/>
                  </a:cxn>
                  <a:cxn ang="0">
                    <a:pos x="551" y="506"/>
                  </a:cxn>
                  <a:cxn ang="0">
                    <a:pos x="552" y="514"/>
                  </a:cxn>
                  <a:cxn ang="0">
                    <a:pos x="554" y="526"/>
                  </a:cxn>
                  <a:cxn ang="0">
                    <a:pos x="554" y="526"/>
                  </a:cxn>
                  <a:cxn ang="0">
                    <a:pos x="385" y="564"/>
                  </a:cxn>
                  <a:cxn ang="0">
                    <a:pos x="170" y="564"/>
                  </a:cxn>
                </a:cxnLst>
                <a:rect l="0" t="0" r="r" b="b"/>
                <a:pathLst>
                  <a:path w="554" h="570">
                    <a:moveTo>
                      <a:pt x="0" y="526"/>
                    </a:moveTo>
                    <a:lnTo>
                      <a:pt x="5" y="487"/>
                    </a:lnTo>
                    <a:lnTo>
                      <a:pt x="15" y="451"/>
                    </a:lnTo>
                    <a:lnTo>
                      <a:pt x="25" y="412"/>
                    </a:lnTo>
                    <a:lnTo>
                      <a:pt x="36" y="376"/>
                    </a:lnTo>
                    <a:lnTo>
                      <a:pt x="48" y="339"/>
                    </a:lnTo>
                    <a:lnTo>
                      <a:pt x="63" y="305"/>
                    </a:lnTo>
                    <a:lnTo>
                      <a:pt x="78" y="270"/>
                    </a:lnTo>
                    <a:lnTo>
                      <a:pt x="96" y="238"/>
                    </a:lnTo>
                    <a:lnTo>
                      <a:pt x="115" y="205"/>
                    </a:lnTo>
                    <a:lnTo>
                      <a:pt x="134" y="173"/>
                    </a:lnTo>
                    <a:lnTo>
                      <a:pt x="155" y="142"/>
                    </a:lnTo>
                    <a:lnTo>
                      <a:pt x="176" y="111"/>
                    </a:lnTo>
                    <a:lnTo>
                      <a:pt x="199" y="82"/>
                    </a:lnTo>
                    <a:lnTo>
                      <a:pt x="224" y="54"/>
                    </a:lnTo>
                    <a:lnTo>
                      <a:pt x="251" y="27"/>
                    </a:lnTo>
                    <a:lnTo>
                      <a:pt x="278" y="0"/>
                    </a:lnTo>
                    <a:lnTo>
                      <a:pt x="293" y="15"/>
                    </a:lnTo>
                    <a:lnTo>
                      <a:pt x="307" y="30"/>
                    </a:lnTo>
                    <a:lnTo>
                      <a:pt x="322" y="46"/>
                    </a:lnTo>
                    <a:lnTo>
                      <a:pt x="336" y="61"/>
                    </a:lnTo>
                    <a:lnTo>
                      <a:pt x="351" y="78"/>
                    </a:lnTo>
                    <a:lnTo>
                      <a:pt x="364" y="94"/>
                    </a:lnTo>
                    <a:lnTo>
                      <a:pt x="378" y="111"/>
                    </a:lnTo>
                    <a:lnTo>
                      <a:pt x="389" y="128"/>
                    </a:lnTo>
                    <a:lnTo>
                      <a:pt x="389" y="128"/>
                    </a:lnTo>
                    <a:lnTo>
                      <a:pt x="389" y="128"/>
                    </a:lnTo>
                    <a:lnTo>
                      <a:pt x="389" y="128"/>
                    </a:lnTo>
                    <a:lnTo>
                      <a:pt x="391" y="128"/>
                    </a:lnTo>
                    <a:lnTo>
                      <a:pt x="391" y="128"/>
                    </a:lnTo>
                    <a:lnTo>
                      <a:pt x="391" y="128"/>
                    </a:lnTo>
                    <a:lnTo>
                      <a:pt x="391" y="128"/>
                    </a:lnTo>
                    <a:lnTo>
                      <a:pt x="391" y="128"/>
                    </a:lnTo>
                    <a:lnTo>
                      <a:pt x="393" y="132"/>
                    </a:lnTo>
                    <a:lnTo>
                      <a:pt x="393" y="134"/>
                    </a:lnTo>
                    <a:lnTo>
                      <a:pt x="395" y="136"/>
                    </a:lnTo>
                    <a:lnTo>
                      <a:pt x="397" y="138"/>
                    </a:lnTo>
                    <a:lnTo>
                      <a:pt x="399" y="140"/>
                    </a:lnTo>
                    <a:lnTo>
                      <a:pt x="401" y="142"/>
                    </a:lnTo>
                    <a:lnTo>
                      <a:pt x="401" y="144"/>
                    </a:lnTo>
                    <a:lnTo>
                      <a:pt x="403" y="146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7" y="151"/>
                    </a:lnTo>
                    <a:lnTo>
                      <a:pt x="408" y="155"/>
                    </a:lnTo>
                    <a:lnTo>
                      <a:pt x="410" y="157"/>
                    </a:lnTo>
                    <a:lnTo>
                      <a:pt x="412" y="161"/>
                    </a:lnTo>
                    <a:lnTo>
                      <a:pt x="416" y="165"/>
                    </a:lnTo>
                    <a:lnTo>
                      <a:pt x="418" y="169"/>
                    </a:lnTo>
                    <a:lnTo>
                      <a:pt x="420" y="173"/>
                    </a:lnTo>
                    <a:lnTo>
                      <a:pt x="422" y="174"/>
                    </a:lnTo>
                    <a:lnTo>
                      <a:pt x="422" y="176"/>
                    </a:lnTo>
                    <a:lnTo>
                      <a:pt x="422" y="176"/>
                    </a:lnTo>
                    <a:lnTo>
                      <a:pt x="422" y="176"/>
                    </a:lnTo>
                    <a:lnTo>
                      <a:pt x="424" y="176"/>
                    </a:lnTo>
                    <a:lnTo>
                      <a:pt x="424" y="176"/>
                    </a:lnTo>
                    <a:lnTo>
                      <a:pt x="424" y="176"/>
                    </a:lnTo>
                    <a:lnTo>
                      <a:pt x="424" y="178"/>
                    </a:lnTo>
                    <a:lnTo>
                      <a:pt x="424" y="178"/>
                    </a:lnTo>
                    <a:lnTo>
                      <a:pt x="426" y="180"/>
                    </a:lnTo>
                    <a:lnTo>
                      <a:pt x="426" y="182"/>
                    </a:lnTo>
                    <a:lnTo>
                      <a:pt x="428" y="184"/>
                    </a:lnTo>
                    <a:lnTo>
                      <a:pt x="428" y="186"/>
                    </a:lnTo>
                    <a:lnTo>
                      <a:pt x="430" y="188"/>
                    </a:lnTo>
                    <a:lnTo>
                      <a:pt x="432" y="190"/>
                    </a:lnTo>
                    <a:lnTo>
                      <a:pt x="432" y="192"/>
                    </a:lnTo>
                    <a:lnTo>
                      <a:pt x="433" y="194"/>
                    </a:lnTo>
                    <a:lnTo>
                      <a:pt x="433" y="194"/>
                    </a:lnTo>
                    <a:lnTo>
                      <a:pt x="433" y="194"/>
                    </a:lnTo>
                    <a:lnTo>
                      <a:pt x="433" y="196"/>
                    </a:lnTo>
                    <a:lnTo>
                      <a:pt x="435" y="196"/>
                    </a:lnTo>
                    <a:lnTo>
                      <a:pt x="435" y="196"/>
                    </a:lnTo>
                    <a:lnTo>
                      <a:pt x="435" y="196"/>
                    </a:lnTo>
                    <a:lnTo>
                      <a:pt x="435" y="197"/>
                    </a:lnTo>
                    <a:lnTo>
                      <a:pt x="435" y="197"/>
                    </a:lnTo>
                    <a:lnTo>
                      <a:pt x="437" y="199"/>
                    </a:lnTo>
                    <a:lnTo>
                      <a:pt x="437" y="201"/>
                    </a:lnTo>
                    <a:lnTo>
                      <a:pt x="439" y="203"/>
                    </a:lnTo>
                    <a:lnTo>
                      <a:pt x="439" y="205"/>
                    </a:lnTo>
                    <a:lnTo>
                      <a:pt x="441" y="205"/>
                    </a:lnTo>
                    <a:lnTo>
                      <a:pt x="443" y="207"/>
                    </a:lnTo>
                    <a:lnTo>
                      <a:pt x="443" y="209"/>
                    </a:lnTo>
                    <a:lnTo>
                      <a:pt x="445" y="211"/>
                    </a:lnTo>
                    <a:lnTo>
                      <a:pt x="445" y="213"/>
                    </a:lnTo>
                    <a:lnTo>
                      <a:pt x="445" y="213"/>
                    </a:lnTo>
                    <a:lnTo>
                      <a:pt x="445" y="213"/>
                    </a:lnTo>
                    <a:lnTo>
                      <a:pt x="445" y="213"/>
                    </a:lnTo>
                    <a:lnTo>
                      <a:pt x="445" y="215"/>
                    </a:lnTo>
                    <a:lnTo>
                      <a:pt x="447" y="215"/>
                    </a:lnTo>
                    <a:lnTo>
                      <a:pt x="447" y="215"/>
                    </a:lnTo>
                    <a:lnTo>
                      <a:pt x="447" y="217"/>
                    </a:lnTo>
                    <a:lnTo>
                      <a:pt x="447" y="217"/>
                    </a:lnTo>
                    <a:lnTo>
                      <a:pt x="449" y="219"/>
                    </a:lnTo>
                    <a:lnTo>
                      <a:pt x="449" y="219"/>
                    </a:lnTo>
                    <a:lnTo>
                      <a:pt x="449" y="220"/>
                    </a:lnTo>
                    <a:lnTo>
                      <a:pt x="451" y="222"/>
                    </a:lnTo>
                    <a:lnTo>
                      <a:pt x="451" y="222"/>
                    </a:lnTo>
                    <a:lnTo>
                      <a:pt x="451" y="224"/>
                    </a:lnTo>
                    <a:lnTo>
                      <a:pt x="453" y="224"/>
                    </a:lnTo>
                    <a:lnTo>
                      <a:pt x="453" y="226"/>
                    </a:lnTo>
                    <a:lnTo>
                      <a:pt x="453" y="226"/>
                    </a:lnTo>
                    <a:lnTo>
                      <a:pt x="453" y="226"/>
                    </a:lnTo>
                    <a:lnTo>
                      <a:pt x="453" y="228"/>
                    </a:lnTo>
                    <a:lnTo>
                      <a:pt x="455" y="228"/>
                    </a:lnTo>
                    <a:lnTo>
                      <a:pt x="455" y="230"/>
                    </a:lnTo>
                    <a:lnTo>
                      <a:pt x="455" y="230"/>
                    </a:lnTo>
                    <a:lnTo>
                      <a:pt x="455" y="232"/>
                    </a:lnTo>
                    <a:lnTo>
                      <a:pt x="456" y="232"/>
                    </a:lnTo>
                    <a:lnTo>
                      <a:pt x="456" y="234"/>
                    </a:lnTo>
                    <a:lnTo>
                      <a:pt x="458" y="236"/>
                    </a:lnTo>
                    <a:lnTo>
                      <a:pt x="458" y="238"/>
                    </a:lnTo>
                    <a:lnTo>
                      <a:pt x="458" y="240"/>
                    </a:lnTo>
                    <a:lnTo>
                      <a:pt x="460" y="240"/>
                    </a:lnTo>
                    <a:lnTo>
                      <a:pt x="460" y="242"/>
                    </a:lnTo>
                    <a:lnTo>
                      <a:pt x="462" y="244"/>
                    </a:lnTo>
                    <a:lnTo>
                      <a:pt x="462" y="244"/>
                    </a:lnTo>
                    <a:lnTo>
                      <a:pt x="462" y="245"/>
                    </a:lnTo>
                    <a:lnTo>
                      <a:pt x="462" y="245"/>
                    </a:lnTo>
                    <a:lnTo>
                      <a:pt x="464" y="247"/>
                    </a:lnTo>
                    <a:lnTo>
                      <a:pt x="464" y="247"/>
                    </a:lnTo>
                    <a:lnTo>
                      <a:pt x="464" y="247"/>
                    </a:lnTo>
                    <a:lnTo>
                      <a:pt x="464" y="249"/>
                    </a:lnTo>
                    <a:lnTo>
                      <a:pt x="466" y="249"/>
                    </a:lnTo>
                    <a:lnTo>
                      <a:pt x="466" y="251"/>
                    </a:lnTo>
                    <a:lnTo>
                      <a:pt x="466" y="253"/>
                    </a:lnTo>
                    <a:lnTo>
                      <a:pt x="468" y="255"/>
                    </a:lnTo>
                    <a:lnTo>
                      <a:pt x="468" y="255"/>
                    </a:lnTo>
                    <a:lnTo>
                      <a:pt x="468" y="257"/>
                    </a:lnTo>
                    <a:lnTo>
                      <a:pt x="470" y="259"/>
                    </a:lnTo>
                    <a:lnTo>
                      <a:pt x="470" y="261"/>
                    </a:lnTo>
                    <a:lnTo>
                      <a:pt x="472" y="261"/>
                    </a:lnTo>
                    <a:lnTo>
                      <a:pt x="472" y="263"/>
                    </a:lnTo>
                    <a:lnTo>
                      <a:pt x="472" y="263"/>
                    </a:lnTo>
                    <a:lnTo>
                      <a:pt x="472" y="265"/>
                    </a:lnTo>
                    <a:lnTo>
                      <a:pt x="474" y="265"/>
                    </a:lnTo>
                    <a:lnTo>
                      <a:pt x="474" y="267"/>
                    </a:lnTo>
                    <a:lnTo>
                      <a:pt x="474" y="267"/>
                    </a:lnTo>
                    <a:lnTo>
                      <a:pt x="474" y="268"/>
                    </a:lnTo>
                    <a:lnTo>
                      <a:pt x="476" y="268"/>
                    </a:lnTo>
                    <a:lnTo>
                      <a:pt x="476" y="270"/>
                    </a:lnTo>
                    <a:lnTo>
                      <a:pt x="476" y="272"/>
                    </a:lnTo>
                    <a:lnTo>
                      <a:pt x="476" y="272"/>
                    </a:lnTo>
                    <a:lnTo>
                      <a:pt x="478" y="274"/>
                    </a:lnTo>
                    <a:lnTo>
                      <a:pt x="478" y="274"/>
                    </a:lnTo>
                    <a:lnTo>
                      <a:pt x="478" y="276"/>
                    </a:lnTo>
                    <a:lnTo>
                      <a:pt x="478" y="276"/>
                    </a:lnTo>
                    <a:lnTo>
                      <a:pt x="479" y="278"/>
                    </a:lnTo>
                    <a:lnTo>
                      <a:pt x="479" y="280"/>
                    </a:lnTo>
                    <a:lnTo>
                      <a:pt x="479" y="280"/>
                    </a:lnTo>
                    <a:lnTo>
                      <a:pt x="481" y="282"/>
                    </a:lnTo>
                    <a:lnTo>
                      <a:pt x="481" y="284"/>
                    </a:lnTo>
                    <a:lnTo>
                      <a:pt x="481" y="284"/>
                    </a:lnTo>
                    <a:lnTo>
                      <a:pt x="483" y="286"/>
                    </a:lnTo>
                    <a:lnTo>
                      <a:pt x="483" y="288"/>
                    </a:lnTo>
                    <a:lnTo>
                      <a:pt x="483" y="288"/>
                    </a:lnTo>
                    <a:lnTo>
                      <a:pt x="483" y="290"/>
                    </a:lnTo>
                    <a:lnTo>
                      <a:pt x="485" y="290"/>
                    </a:lnTo>
                    <a:lnTo>
                      <a:pt x="485" y="292"/>
                    </a:lnTo>
                    <a:lnTo>
                      <a:pt x="485" y="292"/>
                    </a:lnTo>
                    <a:lnTo>
                      <a:pt x="485" y="293"/>
                    </a:lnTo>
                    <a:lnTo>
                      <a:pt x="487" y="293"/>
                    </a:lnTo>
                    <a:lnTo>
                      <a:pt x="487" y="295"/>
                    </a:lnTo>
                    <a:lnTo>
                      <a:pt x="487" y="295"/>
                    </a:lnTo>
                    <a:lnTo>
                      <a:pt x="487" y="297"/>
                    </a:lnTo>
                    <a:lnTo>
                      <a:pt x="489" y="299"/>
                    </a:lnTo>
                    <a:lnTo>
                      <a:pt x="489" y="301"/>
                    </a:lnTo>
                    <a:lnTo>
                      <a:pt x="489" y="303"/>
                    </a:lnTo>
                    <a:lnTo>
                      <a:pt x="491" y="303"/>
                    </a:lnTo>
                    <a:lnTo>
                      <a:pt x="491" y="305"/>
                    </a:lnTo>
                    <a:lnTo>
                      <a:pt x="491" y="307"/>
                    </a:lnTo>
                    <a:lnTo>
                      <a:pt x="493" y="309"/>
                    </a:lnTo>
                    <a:lnTo>
                      <a:pt x="493" y="309"/>
                    </a:lnTo>
                    <a:lnTo>
                      <a:pt x="493" y="311"/>
                    </a:lnTo>
                    <a:lnTo>
                      <a:pt x="493" y="311"/>
                    </a:lnTo>
                    <a:lnTo>
                      <a:pt x="495" y="311"/>
                    </a:lnTo>
                    <a:lnTo>
                      <a:pt x="495" y="313"/>
                    </a:lnTo>
                    <a:lnTo>
                      <a:pt x="495" y="313"/>
                    </a:lnTo>
                    <a:lnTo>
                      <a:pt x="495" y="315"/>
                    </a:lnTo>
                    <a:lnTo>
                      <a:pt x="495" y="315"/>
                    </a:lnTo>
                    <a:lnTo>
                      <a:pt x="497" y="316"/>
                    </a:lnTo>
                    <a:lnTo>
                      <a:pt x="497" y="318"/>
                    </a:lnTo>
                    <a:lnTo>
                      <a:pt x="497" y="318"/>
                    </a:lnTo>
                    <a:lnTo>
                      <a:pt x="497" y="320"/>
                    </a:lnTo>
                    <a:lnTo>
                      <a:pt x="499" y="322"/>
                    </a:lnTo>
                    <a:lnTo>
                      <a:pt x="499" y="324"/>
                    </a:lnTo>
                    <a:lnTo>
                      <a:pt x="499" y="324"/>
                    </a:lnTo>
                    <a:lnTo>
                      <a:pt x="501" y="326"/>
                    </a:lnTo>
                    <a:lnTo>
                      <a:pt x="501" y="326"/>
                    </a:lnTo>
                    <a:lnTo>
                      <a:pt x="501" y="328"/>
                    </a:lnTo>
                    <a:lnTo>
                      <a:pt x="501" y="328"/>
                    </a:lnTo>
                    <a:lnTo>
                      <a:pt x="501" y="330"/>
                    </a:lnTo>
                    <a:lnTo>
                      <a:pt x="503" y="330"/>
                    </a:lnTo>
                    <a:lnTo>
                      <a:pt x="503" y="332"/>
                    </a:lnTo>
                    <a:lnTo>
                      <a:pt x="503" y="332"/>
                    </a:lnTo>
                    <a:lnTo>
                      <a:pt x="503" y="334"/>
                    </a:lnTo>
                    <a:lnTo>
                      <a:pt x="503" y="334"/>
                    </a:lnTo>
                    <a:lnTo>
                      <a:pt x="504" y="336"/>
                    </a:lnTo>
                    <a:lnTo>
                      <a:pt x="504" y="338"/>
                    </a:lnTo>
                    <a:lnTo>
                      <a:pt x="504" y="339"/>
                    </a:lnTo>
                    <a:lnTo>
                      <a:pt x="506" y="339"/>
                    </a:lnTo>
                    <a:lnTo>
                      <a:pt x="506" y="341"/>
                    </a:lnTo>
                    <a:lnTo>
                      <a:pt x="506" y="343"/>
                    </a:lnTo>
                    <a:lnTo>
                      <a:pt x="506" y="345"/>
                    </a:lnTo>
                    <a:lnTo>
                      <a:pt x="508" y="345"/>
                    </a:lnTo>
                    <a:lnTo>
                      <a:pt x="508" y="345"/>
                    </a:lnTo>
                    <a:lnTo>
                      <a:pt x="508" y="347"/>
                    </a:lnTo>
                    <a:lnTo>
                      <a:pt x="508" y="347"/>
                    </a:lnTo>
                    <a:lnTo>
                      <a:pt x="508" y="349"/>
                    </a:lnTo>
                    <a:lnTo>
                      <a:pt x="508" y="349"/>
                    </a:lnTo>
                    <a:lnTo>
                      <a:pt x="508" y="349"/>
                    </a:lnTo>
                    <a:lnTo>
                      <a:pt x="510" y="351"/>
                    </a:lnTo>
                    <a:lnTo>
                      <a:pt x="510" y="353"/>
                    </a:lnTo>
                    <a:lnTo>
                      <a:pt x="510" y="353"/>
                    </a:lnTo>
                    <a:lnTo>
                      <a:pt x="512" y="355"/>
                    </a:lnTo>
                    <a:lnTo>
                      <a:pt x="512" y="357"/>
                    </a:lnTo>
                    <a:lnTo>
                      <a:pt x="512" y="359"/>
                    </a:lnTo>
                    <a:lnTo>
                      <a:pt x="514" y="361"/>
                    </a:lnTo>
                    <a:lnTo>
                      <a:pt x="514" y="363"/>
                    </a:lnTo>
                    <a:lnTo>
                      <a:pt x="514" y="364"/>
                    </a:lnTo>
                    <a:lnTo>
                      <a:pt x="514" y="364"/>
                    </a:lnTo>
                    <a:lnTo>
                      <a:pt x="514" y="366"/>
                    </a:lnTo>
                    <a:lnTo>
                      <a:pt x="516" y="366"/>
                    </a:lnTo>
                    <a:lnTo>
                      <a:pt x="516" y="366"/>
                    </a:lnTo>
                    <a:lnTo>
                      <a:pt x="516" y="368"/>
                    </a:lnTo>
                    <a:lnTo>
                      <a:pt x="516" y="368"/>
                    </a:lnTo>
                    <a:lnTo>
                      <a:pt x="516" y="370"/>
                    </a:lnTo>
                    <a:lnTo>
                      <a:pt x="516" y="370"/>
                    </a:lnTo>
                    <a:lnTo>
                      <a:pt x="518" y="372"/>
                    </a:lnTo>
                    <a:lnTo>
                      <a:pt x="518" y="374"/>
                    </a:lnTo>
                    <a:lnTo>
                      <a:pt x="518" y="376"/>
                    </a:lnTo>
                    <a:lnTo>
                      <a:pt x="518" y="378"/>
                    </a:lnTo>
                    <a:lnTo>
                      <a:pt x="520" y="380"/>
                    </a:lnTo>
                    <a:lnTo>
                      <a:pt x="520" y="382"/>
                    </a:lnTo>
                    <a:lnTo>
                      <a:pt x="520" y="384"/>
                    </a:lnTo>
                    <a:lnTo>
                      <a:pt x="522" y="386"/>
                    </a:lnTo>
                    <a:lnTo>
                      <a:pt x="522" y="386"/>
                    </a:lnTo>
                    <a:lnTo>
                      <a:pt x="522" y="386"/>
                    </a:lnTo>
                    <a:lnTo>
                      <a:pt x="522" y="387"/>
                    </a:lnTo>
                    <a:lnTo>
                      <a:pt x="522" y="387"/>
                    </a:lnTo>
                    <a:lnTo>
                      <a:pt x="522" y="387"/>
                    </a:lnTo>
                    <a:lnTo>
                      <a:pt x="522" y="389"/>
                    </a:lnTo>
                    <a:lnTo>
                      <a:pt x="522" y="389"/>
                    </a:lnTo>
                    <a:lnTo>
                      <a:pt x="524" y="389"/>
                    </a:lnTo>
                    <a:lnTo>
                      <a:pt x="524" y="391"/>
                    </a:lnTo>
                    <a:lnTo>
                      <a:pt x="524" y="393"/>
                    </a:lnTo>
                    <a:lnTo>
                      <a:pt x="524" y="395"/>
                    </a:lnTo>
                    <a:lnTo>
                      <a:pt x="526" y="397"/>
                    </a:lnTo>
                    <a:lnTo>
                      <a:pt x="526" y="399"/>
                    </a:lnTo>
                    <a:lnTo>
                      <a:pt x="526" y="401"/>
                    </a:lnTo>
                    <a:lnTo>
                      <a:pt x="527" y="401"/>
                    </a:lnTo>
                    <a:lnTo>
                      <a:pt x="527" y="403"/>
                    </a:lnTo>
                    <a:lnTo>
                      <a:pt x="527" y="405"/>
                    </a:lnTo>
                    <a:lnTo>
                      <a:pt x="527" y="405"/>
                    </a:lnTo>
                    <a:lnTo>
                      <a:pt x="527" y="405"/>
                    </a:lnTo>
                    <a:lnTo>
                      <a:pt x="527" y="407"/>
                    </a:lnTo>
                    <a:lnTo>
                      <a:pt x="527" y="407"/>
                    </a:lnTo>
                    <a:lnTo>
                      <a:pt x="527" y="407"/>
                    </a:lnTo>
                    <a:lnTo>
                      <a:pt x="527" y="407"/>
                    </a:lnTo>
                    <a:lnTo>
                      <a:pt x="527" y="409"/>
                    </a:lnTo>
                    <a:lnTo>
                      <a:pt x="529" y="411"/>
                    </a:lnTo>
                    <a:lnTo>
                      <a:pt x="529" y="412"/>
                    </a:lnTo>
                    <a:lnTo>
                      <a:pt x="529" y="414"/>
                    </a:lnTo>
                    <a:lnTo>
                      <a:pt x="531" y="416"/>
                    </a:lnTo>
                    <a:lnTo>
                      <a:pt x="531" y="416"/>
                    </a:lnTo>
                    <a:lnTo>
                      <a:pt x="531" y="418"/>
                    </a:lnTo>
                    <a:lnTo>
                      <a:pt x="531" y="420"/>
                    </a:lnTo>
                    <a:lnTo>
                      <a:pt x="533" y="422"/>
                    </a:lnTo>
                    <a:lnTo>
                      <a:pt x="533" y="424"/>
                    </a:lnTo>
                    <a:lnTo>
                      <a:pt x="533" y="424"/>
                    </a:lnTo>
                    <a:lnTo>
                      <a:pt x="533" y="424"/>
                    </a:lnTo>
                    <a:lnTo>
                      <a:pt x="533" y="426"/>
                    </a:lnTo>
                    <a:lnTo>
                      <a:pt x="533" y="426"/>
                    </a:lnTo>
                    <a:lnTo>
                      <a:pt x="533" y="426"/>
                    </a:lnTo>
                    <a:lnTo>
                      <a:pt x="533" y="426"/>
                    </a:lnTo>
                    <a:lnTo>
                      <a:pt x="533" y="428"/>
                    </a:lnTo>
                    <a:lnTo>
                      <a:pt x="535" y="430"/>
                    </a:lnTo>
                    <a:lnTo>
                      <a:pt x="535" y="432"/>
                    </a:lnTo>
                    <a:lnTo>
                      <a:pt x="535" y="434"/>
                    </a:lnTo>
                    <a:lnTo>
                      <a:pt x="535" y="435"/>
                    </a:lnTo>
                    <a:lnTo>
                      <a:pt x="537" y="437"/>
                    </a:lnTo>
                    <a:lnTo>
                      <a:pt x="537" y="439"/>
                    </a:lnTo>
                    <a:lnTo>
                      <a:pt x="537" y="441"/>
                    </a:lnTo>
                    <a:lnTo>
                      <a:pt x="539" y="443"/>
                    </a:lnTo>
                    <a:lnTo>
                      <a:pt x="539" y="443"/>
                    </a:lnTo>
                    <a:lnTo>
                      <a:pt x="539" y="445"/>
                    </a:lnTo>
                    <a:lnTo>
                      <a:pt x="539" y="445"/>
                    </a:lnTo>
                    <a:lnTo>
                      <a:pt x="539" y="445"/>
                    </a:lnTo>
                    <a:lnTo>
                      <a:pt x="539" y="445"/>
                    </a:lnTo>
                    <a:lnTo>
                      <a:pt x="539" y="447"/>
                    </a:lnTo>
                    <a:lnTo>
                      <a:pt x="539" y="447"/>
                    </a:lnTo>
                    <a:lnTo>
                      <a:pt x="539" y="447"/>
                    </a:lnTo>
                    <a:lnTo>
                      <a:pt x="539" y="449"/>
                    </a:lnTo>
                    <a:lnTo>
                      <a:pt x="541" y="451"/>
                    </a:lnTo>
                    <a:lnTo>
                      <a:pt x="541" y="455"/>
                    </a:lnTo>
                    <a:lnTo>
                      <a:pt x="541" y="457"/>
                    </a:lnTo>
                    <a:lnTo>
                      <a:pt x="541" y="458"/>
                    </a:lnTo>
                    <a:lnTo>
                      <a:pt x="543" y="460"/>
                    </a:lnTo>
                    <a:lnTo>
                      <a:pt x="543" y="462"/>
                    </a:lnTo>
                    <a:lnTo>
                      <a:pt x="543" y="464"/>
                    </a:lnTo>
                    <a:lnTo>
                      <a:pt x="543" y="464"/>
                    </a:lnTo>
                    <a:lnTo>
                      <a:pt x="543" y="464"/>
                    </a:lnTo>
                    <a:lnTo>
                      <a:pt x="543" y="466"/>
                    </a:lnTo>
                    <a:lnTo>
                      <a:pt x="543" y="466"/>
                    </a:lnTo>
                    <a:lnTo>
                      <a:pt x="543" y="466"/>
                    </a:lnTo>
                    <a:lnTo>
                      <a:pt x="543" y="466"/>
                    </a:lnTo>
                    <a:lnTo>
                      <a:pt x="543" y="468"/>
                    </a:lnTo>
                    <a:lnTo>
                      <a:pt x="545" y="468"/>
                    </a:lnTo>
                    <a:lnTo>
                      <a:pt x="545" y="470"/>
                    </a:lnTo>
                    <a:lnTo>
                      <a:pt x="545" y="472"/>
                    </a:lnTo>
                    <a:lnTo>
                      <a:pt x="545" y="474"/>
                    </a:lnTo>
                    <a:lnTo>
                      <a:pt x="545" y="476"/>
                    </a:lnTo>
                    <a:lnTo>
                      <a:pt x="547" y="478"/>
                    </a:lnTo>
                    <a:lnTo>
                      <a:pt x="547" y="480"/>
                    </a:lnTo>
                    <a:lnTo>
                      <a:pt x="547" y="482"/>
                    </a:lnTo>
                    <a:lnTo>
                      <a:pt x="547" y="483"/>
                    </a:lnTo>
                    <a:lnTo>
                      <a:pt x="547" y="483"/>
                    </a:lnTo>
                    <a:lnTo>
                      <a:pt x="547" y="483"/>
                    </a:lnTo>
                    <a:lnTo>
                      <a:pt x="547" y="485"/>
                    </a:lnTo>
                    <a:lnTo>
                      <a:pt x="547" y="485"/>
                    </a:lnTo>
                    <a:lnTo>
                      <a:pt x="547" y="485"/>
                    </a:lnTo>
                    <a:lnTo>
                      <a:pt x="547" y="485"/>
                    </a:lnTo>
                    <a:lnTo>
                      <a:pt x="549" y="485"/>
                    </a:lnTo>
                    <a:lnTo>
                      <a:pt x="549" y="485"/>
                    </a:lnTo>
                    <a:lnTo>
                      <a:pt x="549" y="487"/>
                    </a:lnTo>
                    <a:lnTo>
                      <a:pt x="549" y="491"/>
                    </a:lnTo>
                    <a:lnTo>
                      <a:pt x="549" y="493"/>
                    </a:lnTo>
                    <a:lnTo>
                      <a:pt x="549" y="495"/>
                    </a:lnTo>
                    <a:lnTo>
                      <a:pt x="551" y="497"/>
                    </a:lnTo>
                    <a:lnTo>
                      <a:pt x="551" y="499"/>
                    </a:lnTo>
                    <a:lnTo>
                      <a:pt x="551" y="501"/>
                    </a:lnTo>
                    <a:lnTo>
                      <a:pt x="551" y="505"/>
                    </a:lnTo>
                    <a:lnTo>
                      <a:pt x="551" y="505"/>
                    </a:lnTo>
                    <a:lnTo>
                      <a:pt x="551" y="505"/>
                    </a:lnTo>
                    <a:lnTo>
                      <a:pt x="551" y="505"/>
                    </a:lnTo>
                    <a:lnTo>
                      <a:pt x="551" y="505"/>
                    </a:lnTo>
                    <a:lnTo>
                      <a:pt x="551" y="506"/>
                    </a:lnTo>
                    <a:lnTo>
                      <a:pt x="552" y="506"/>
                    </a:lnTo>
                    <a:lnTo>
                      <a:pt x="552" y="506"/>
                    </a:lnTo>
                    <a:lnTo>
                      <a:pt x="552" y="506"/>
                    </a:lnTo>
                    <a:lnTo>
                      <a:pt x="552" y="508"/>
                    </a:lnTo>
                    <a:lnTo>
                      <a:pt x="552" y="512"/>
                    </a:lnTo>
                    <a:lnTo>
                      <a:pt x="552" y="514"/>
                    </a:lnTo>
                    <a:lnTo>
                      <a:pt x="552" y="516"/>
                    </a:lnTo>
                    <a:lnTo>
                      <a:pt x="554" y="518"/>
                    </a:lnTo>
                    <a:lnTo>
                      <a:pt x="554" y="520"/>
                    </a:lnTo>
                    <a:lnTo>
                      <a:pt x="554" y="522"/>
                    </a:lnTo>
                    <a:lnTo>
                      <a:pt x="554" y="524"/>
                    </a:lnTo>
                    <a:lnTo>
                      <a:pt x="554" y="526"/>
                    </a:lnTo>
                    <a:lnTo>
                      <a:pt x="554" y="526"/>
                    </a:lnTo>
                    <a:lnTo>
                      <a:pt x="554" y="526"/>
                    </a:lnTo>
                    <a:lnTo>
                      <a:pt x="554" y="526"/>
                    </a:lnTo>
                    <a:lnTo>
                      <a:pt x="554" y="526"/>
                    </a:lnTo>
                    <a:lnTo>
                      <a:pt x="554" y="526"/>
                    </a:lnTo>
                    <a:lnTo>
                      <a:pt x="554" y="526"/>
                    </a:lnTo>
                    <a:lnTo>
                      <a:pt x="554" y="526"/>
                    </a:lnTo>
                    <a:lnTo>
                      <a:pt x="522" y="535"/>
                    </a:lnTo>
                    <a:lnTo>
                      <a:pt x="489" y="545"/>
                    </a:lnTo>
                    <a:lnTo>
                      <a:pt x="455" y="553"/>
                    </a:lnTo>
                    <a:lnTo>
                      <a:pt x="420" y="558"/>
                    </a:lnTo>
                    <a:lnTo>
                      <a:pt x="385" y="564"/>
                    </a:lnTo>
                    <a:lnTo>
                      <a:pt x="349" y="566"/>
                    </a:lnTo>
                    <a:lnTo>
                      <a:pt x="314" y="568"/>
                    </a:lnTo>
                    <a:lnTo>
                      <a:pt x="278" y="570"/>
                    </a:lnTo>
                    <a:lnTo>
                      <a:pt x="241" y="568"/>
                    </a:lnTo>
                    <a:lnTo>
                      <a:pt x="205" y="566"/>
                    </a:lnTo>
                    <a:lnTo>
                      <a:pt x="170" y="564"/>
                    </a:lnTo>
                    <a:lnTo>
                      <a:pt x="134" y="558"/>
                    </a:lnTo>
                    <a:lnTo>
                      <a:pt x="99" y="553"/>
                    </a:lnTo>
                    <a:lnTo>
                      <a:pt x="67" y="545"/>
                    </a:lnTo>
                    <a:lnTo>
                      <a:pt x="32" y="535"/>
                    </a:lnTo>
                    <a:lnTo>
                      <a:pt x="0" y="526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>
                <a:solidFill>
                  <a:schemeClr val="lt1"/>
                </a:solidFill>
                <a:round/>
                <a:headEnd/>
                <a:tailEnd/>
              </a:ln>
              <a:effectLst/>
            </p:spPr>
            <p:txBody>
              <a:bodyPr lIns="72000" tIns="72000" rIns="72000" bIns="72000" anchor="ctr" anchorCtr="1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200" b="1" kern="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2F9D805-0F47-3E89-A6D0-093116674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486" y="2158256"/>
                <a:ext cx="2873376" cy="2866742"/>
              </a:xfrm>
              <a:custGeom>
                <a:avLst/>
                <a:gdLst>
                  <a:gd name="connsiteX0" fmla="*/ 1436688 w 2873376"/>
                  <a:gd name="connsiteY0" fmla="*/ 0 h 2866742"/>
                  <a:gd name="connsiteX1" fmla="*/ 2873376 w 2873376"/>
                  <a:gd name="connsiteY1" fmla="*/ 1467644 h 2866742"/>
                  <a:gd name="connsiteX2" fmla="*/ 2865959 w 2873376"/>
                  <a:gd name="connsiteY2" fmla="*/ 1617702 h 2866742"/>
                  <a:gd name="connsiteX3" fmla="*/ 2854958 w 2873376"/>
                  <a:gd name="connsiteY3" fmla="*/ 1691334 h 2866742"/>
                  <a:gd name="connsiteX4" fmla="*/ 2847135 w 2873376"/>
                  <a:gd name="connsiteY4" fmla="*/ 1688408 h 2866742"/>
                  <a:gd name="connsiteX5" fmla="*/ 2420144 w 2873376"/>
                  <a:gd name="connsiteY5" fmla="*/ 1622425 h 2866742"/>
                  <a:gd name="connsiteX6" fmla="*/ 1013423 w 2873376"/>
                  <a:gd name="connsiteY6" fmla="*/ 2794288 h 2866742"/>
                  <a:gd name="connsiteX7" fmla="*/ 1002604 w 2873376"/>
                  <a:gd name="connsiteY7" fmla="*/ 2866742 h 2866742"/>
                  <a:gd name="connsiteX8" fmla="*/ 877464 w 2873376"/>
                  <a:gd name="connsiteY8" fmla="*/ 2819953 h 2866742"/>
                  <a:gd name="connsiteX9" fmla="*/ 0 w 2873376"/>
                  <a:gd name="connsiteY9" fmla="*/ 1467644 h 2866742"/>
                  <a:gd name="connsiteX10" fmla="*/ 1436688 w 2873376"/>
                  <a:gd name="connsiteY10" fmla="*/ 0 h 286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3376" h="2866742">
                    <a:moveTo>
                      <a:pt x="1436688" y="0"/>
                    </a:moveTo>
                    <a:cubicBezTo>
                      <a:pt x="2230149" y="0"/>
                      <a:pt x="2873376" y="657087"/>
                      <a:pt x="2873376" y="1467644"/>
                    </a:cubicBezTo>
                    <a:cubicBezTo>
                      <a:pt x="2873376" y="1518304"/>
                      <a:pt x="2870864" y="1568364"/>
                      <a:pt x="2865959" y="1617702"/>
                    </a:cubicBezTo>
                    <a:lnTo>
                      <a:pt x="2854958" y="1691334"/>
                    </a:lnTo>
                    <a:lnTo>
                      <a:pt x="2847135" y="1688408"/>
                    </a:lnTo>
                    <a:cubicBezTo>
                      <a:pt x="2712249" y="1645526"/>
                      <a:pt x="2568836" y="1622425"/>
                      <a:pt x="2420144" y="1622425"/>
                    </a:cubicBezTo>
                    <a:cubicBezTo>
                      <a:pt x="1726250" y="1622425"/>
                      <a:pt x="1147314" y="2125508"/>
                      <a:pt x="1013423" y="2794288"/>
                    </a:cubicBezTo>
                    <a:lnTo>
                      <a:pt x="1002604" y="2866742"/>
                    </a:lnTo>
                    <a:lnTo>
                      <a:pt x="877464" y="2819953"/>
                    </a:lnTo>
                    <a:cubicBezTo>
                      <a:pt x="361815" y="2597153"/>
                      <a:pt x="0" y="2075562"/>
                      <a:pt x="0" y="1467644"/>
                    </a:cubicBezTo>
                    <a:cubicBezTo>
                      <a:pt x="0" y="657087"/>
                      <a:pt x="643227" y="0"/>
                      <a:pt x="14366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chemeClr val="lt1"/>
                </a:solidFill>
                <a:round/>
                <a:headEnd/>
                <a:tailEnd/>
              </a:ln>
              <a:effectLst/>
            </p:spPr>
            <p:txBody>
              <a:bodyPr wrap="square" lIns="72000" tIns="72000" rIns="72000" bIns="432000" anchor="ctr" anchorCtr="1">
                <a:no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kern="0" dirty="0">
                    <a:solidFill>
                      <a:schemeClr val="lt1"/>
                    </a:solidFill>
                  </a:rPr>
                  <a:t>Small Satellites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0424BC-20C9-973B-69F4-25035F242261}"/>
                </a:ext>
              </a:extLst>
            </p:cNvPr>
            <p:cNvSpPr txBox="1"/>
            <p:nvPr/>
          </p:nvSpPr>
          <p:spPr>
            <a:xfrm>
              <a:off x="1716320" y="7692230"/>
              <a:ext cx="11960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0" dirty="0">
                  <a:solidFill>
                    <a:schemeClr val="lt1"/>
                  </a:solidFill>
                </a:rPr>
                <a:t>AIT</a:t>
              </a:r>
              <a:br>
                <a:rPr lang="en-US" sz="1200" b="1" kern="0" dirty="0">
                  <a:solidFill>
                    <a:schemeClr val="lt1"/>
                  </a:solidFill>
                </a:rPr>
              </a:br>
              <a:r>
                <a:rPr lang="en-US" sz="1200" b="1" kern="0" dirty="0">
                  <a:solidFill>
                    <a:schemeClr val="lt1"/>
                  </a:solidFill>
                </a:rPr>
                <a:t>MCS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0" dirty="0">
                  <a:solidFill>
                    <a:schemeClr val="lt1"/>
                  </a:solidFill>
                </a:rPr>
                <a:t>Operations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89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16">
            <a:extLst>
              <a:ext uri="{FF2B5EF4-FFF2-40B4-BE49-F238E27FC236}">
                <a16:creationId xmlns:a16="http://schemas.microsoft.com/office/drawing/2014/main" id="{1BFD03CC-2D7F-E0F7-FFD0-834DE114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heritage</a:t>
            </a:r>
            <a:r>
              <a:rPr lang="en-SE" dirty="0"/>
              <a:t> is our credibility</a:t>
            </a:r>
          </a:p>
        </p:txBody>
      </p:sp>
      <p:sp>
        <p:nvSpPr>
          <p:cNvPr id="120" name="Text Placeholder 119">
            <a:extLst>
              <a:ext uri="{FF2B5EF4-FFF2-40B4-BE49-F238E27FC236}">
                <a16:creationId xmlns:a16="http://schemas.microsoft.com/office/drawing/2014/main" id="{3914A827-1E7D-08FF-BB81-83514D88F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European pioneer in small satellites, propulsion and AOCS since the ‘80s </a:t>
            </a:r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E0750-D383-C8A8-2CEB-41C9A6786E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Heritage</a:t>
            </a:r>
            <a:endParaRPr lang="sv-SE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0B185-1F17-D3E9-A4AF-A188037DFE59}"/>
              </a:ext>
            </a:extLst>
          </p:cNvPr>
          <p:cNvGrpSpPr/>
          <p:nvPr/>
        </p:nvGrpSpPr>
        <p:grpSpPr>
          <a:xfrm>
            <a:off x="-73828" y="3713844"/>
            <a:ext cx="1070334" cy="2307444"/>
            <a:chOff x="-9853" y="3638650"/>
            <a:chExt cx="1070334" cy="230744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EDF1833-397D-EE50-F80A-89B2F116BF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314" y="4869160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D33801F-D945-54BF-875B-AD55086C8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14" y="3998770"/>
              <a:ext cx="720000" cy="720000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31">
              <a:extLst>
                <a:ext uri="{FF2B5EF4-FFF2-40B4-BE49-F238E27FC236}">
                  <a16:creationId xmlns:a16="http://schemas.microsoft.com/office/drawing/2014/main" id="{B001D3AE-BBCF-F63D-AA94-220D9A153FEE}"/>
                </a:ext>
              </a:extLst>
            </p:cNvPr>
            <p:cNvSpPr/>
            <p:nvPr/>
          </p:nvSpPr>
          <p:spPr>
            <a:xfrm>
              <a:off x="-9853" y="3638650"/>
              <a:ext cx="1070334" cy="212837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Viking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24F87696-7052-F8DA-4F92-4C53215048A4}"/>
                </a:ext>
              </a:extLst>
            </p:cNvPr>
            <p:cNvSpPr/>
            <p:nvPr/>
          </p:nvSpPr>
          <p:spPr>
            <a:xfrm>
              <a:off x="215166" y="5733256"/>
              <a:ext cx="620296" cy="21283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1986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875A1D4-7B01-33B4-EFD4-4BDEA4999EBB}"/>
              </a:ext>
            </a:extLst>
          </p:cNvPr>
          <p:cNvGrpSpPr/>
          <p:nvPr/>
        </p:nvGrpSpPr>
        <p:grpSpPr>
          <a:xfrm>
            <a:off x="1608900" y="3171448"/>
            <a:ext cx="791594" cy="2212057"/>
            <a:chOff x="1053221" y="3377873"/>
            <a:chExt cx="791594" cy="221205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7D452EA-B12B-E673-25E0-97E770E1D283}"/>
                </a:ext>
              </a:extLst>
            </p:cNvPr>
            <p:cNvSpPr>
              <a:spLocks/>
            </p:cNvSpPr>
            <p:nvPr/>
          </p:nvSpPr>
          <p:spPr>
            <a:xfrm>
              <a:off x="1084307" y="3686461"/>
              <a:ext cx="720000" cy="72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v-S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BFADA6-B726-8203-82BD-E9425A1E8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9018" y="4516780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31">
              <a:extLst>
                <a:ext uri="{FF2B5EF4-FFF2-40B4-BE49-F238E27FC236}">
                  <a16:creationId xmlns:a16="http://schemas.microsoft.com/office/drawing/2014/main" id="{A7061195-BA32-B0A1-8159-2CF5F3629981}"/>
                </a:ext>
              </a:extLst>
            </p:cNvPr>
            <p:cNvSpPr/>
            <p:nvPr/>
          </p:nvSpPr>
          <p:spPr>
            <a:xfrm>
              <a:off x="1053221" y="5378902"/>
              <a:ext cx="791594" cy="21102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1992</a:t>
              </a:r>
            </a:p>
          </p:txBody>
        </p:sp>
        <p:sp>
          <p:nvSpPr>
            <p:cNvPr id="13" name="Rounded Rectangle 31">
              <a:extLst>
                <a:ext uri="{FF2B5EF4-FFF2-40B4-BE49-F238E27FC236}">
                  <a16:creationId xmlns:a16="http://schemas.microsoft.com/office/drawing/2014/main" id="{11DDCF17-6E3C-E639-A77F-EC23DCF13916}"/>
                </a:ext>
              </a:extLst>
            </p:cNvPr>
            <p:cNvSpPr/>
            <p:nvPr/>
          </p:nvSpPr>
          <p:spPr>
            <a:xfrm>
              <a:off x="1138946" y="3377873"/>
              <a:ext cx="605986" cy="2081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Freja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968164-C307-3DE0-67E9-A9CC89A42494}"/>
              </a:ext>
            </a:extLst>
          </p:cNvPr>
          <p:cNvGrpSpPr/>
          <p:nvPr/>
        </p:nvGrpSpPr>
        <p:grpSpPr>
          <a:xfrm>
            <a:off x="2268030" y="2916348"/>
            <a:ext cx="947650" cy="2235489"/>
            <a:chOff x="2011760" y="2984323"/>
            <a:chExt cx="947650" cy="22354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2244A2-AD92-B84C-819C-1DBD774D1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58312" y="3333931"/>
              <a:ext cx="654546" cy="720000"/>
            </a:xfrm>
            <a:prstGeom prst="ellipse">
              <a:avLst/>
            </a:prstGeom>
            <a:blipFill>
              <a:blip r:embed="rId4"/>
              <a:srcRect/>
              <a:stretch>
                <a:fillRect l="-25000" r="-25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v-SE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C779AB-5494-5A8D-CCB2-65955F67B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5499" y="4147147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05AC8324-C2E4-829C-7E7E-728D0B0B6864}"/>
                </a:ext>
              </a:extLst>
            </p:cNvPr>
            <p:cNvSpPr/>
            <p:nvPr/>
          </p:nvSpPr>
          <p:spPr>
            <a:xfrm>
              <a:off x="2011760" y="2984323"/>
              <a:ext cx="947650" cy="25639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Astrid-1 </a:t>
              </a:r>
            </a:p>
          </p:txBody>
        </p:sp>
        <p:sp>
          <p:nvSpPr>
            <p:cNvPr id="17" name="Rounded Rectangle 19">
              <a:extLst>
                <a:ext uri="{FF2B5EF4-FFF2-40B4-BE49-F238E27FC236}">
                  <a16:creationId xmlns:a16="http://schemas.microsoft.com/office/drawing/2014/main" id="{DA18E7BB-F0F3-95F6-6E7C-ED2A15E838D2}"/>
                </a:ext>
              </a:extLst>
            </p:cNvPr>
            <p:cNvSpPr/>
            <p:nvPr/>
          </p:nvSpPr>
          <p:spPr>
            <a:xfrm>
              <a:off x="2188804" y="4998048"/>
              <a:ext cx="553390" cy="22176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1995 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C3788A-688F-EFE7-0728-67E398EB61FE}"/>
              </a:ext>
            </a:extLst>
          </p:cNvPr>
          <p:cNvGrpSpPr/>
          <p:nvPr/>
        </p:nvGrpSpPr>
        <p:grpSpPr>
          <a:xfrm>
            <a:off x="3143672" y="2740251"/>
            <a:ext cx="781332" cy="2182203"/>
            <a:chOff x="3083172" y="2799208"/>
            <a:chExt cx="781332" cy="218220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9B5FF6-2BF6-B7A7-06F9-F49CA8FB7F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4334" y="3052353"/>
              <a:ext cx="720000" cy="720000"/>
            </a:xfrm>
            <a:prstGeom prst="ellipse">
              <a:avLst/>
            </a:prstGeom>
            <a:blipFill dpi="0" rotWithShape="1">
              <a:blip r:embed="rId5"/>
              <a:srcRect/>
              <a:tile tx="19050" ty="-184150" sx="100000" sy="10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v-SE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7997211-6F44-DDD2-D808-687BDE6B1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3838" y="3880912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77A759B-D0AA-38D9-561F-E3D74B12EEA2}"/>
                </a:ext>
              </a:extLst>
            </p:cNvPr>
            <p:cNvSpPr/>
            <p:nvPr/>
          </p:nvSpPr>
          <p:spPr>
            <a:xfrm>
              <a:off x="3141680" y="4722999"/>
              <a:ext cx="664316" cy="25841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1998 </a:t>
              </a:r>
            </a:p>
          </p:txBody>
        </p:sp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0DCBE2D7-5DF2-73A9-FBFA-2239A963C4F4}"/>
                </a:ext>
              </a:extLst>
            </p:cNvPr>
            <p:cNvSpPr/>
            <p:nvPr/>
          </p:nvSpPr>
          <p:spPr>
            <a:xfrm>
              <a:off x="3083172" y="2799208"/>
              <a:ext cx="781332" cy="11385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Astrid-2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68C189-344C-06C3-6861-7F9627AB14EC}"/>
              </a:ext>
            </a:extLst>
          </p:cNvPr>
          <p:cNvGrpSpPr/>
          <p:nvPr/>
        </p:nvGrpSpPr>
        <p:grpSpPr>
          <a:xfrm>
            <a:off x="3992528" y="2462892"/>
            <a:ext cx="720000" cy="2182546"/>
            <a:chOff x="3913842" y="2442247"/>
            <a:chExt cx="720000" cy="218254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3246EE5-4579-87C1-25B5-C36373758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3842" y="2725914"/>
              <a:ext cx="720000" cy="720000"/>
            </a:xfrm>
            <a:prstGeom prst="ellipse">
              <a:avLst/>
            </a:prstGeom>
            <a:blipFill dpi="0" rotWithShape="1">
              <a:blip r:embed="rId6"/>
              <a:srcRect/>
              <a:tile tx="-425450" ty="31750" sx="90000" sy="9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v-SE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79FAEC8-B95D-DC2D-5076-471ADB0BB9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3842" y="3562853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19">
              <a:extLst>
                <a:ext uri="{FF2B5EF4-FFF2-40B4-BE49-F238E27FC236}">
                  <a16:creationId xmlns:a16="http://schemas.microsoft.com/office/drawing/2014/main" id="{08D7308B-9834-E5F8-A407-CDCFA9EBFEBE}"/>
                </a:ext>
              </a:extLst>
            </p:cNvPr>
            <p:cNvSpPr/>
            <p:nvPr/>
          </p:nvSpPr>
          <p:spPr>
            <a:xfrm>
              <a:off x="3956572" y="4439327"/>
              <a:ext cx="634540" cy="18546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2001 </a:t>
              </a:r>
            </a:p>
          </p:txBody>
        </p:sp>
        <p:sp>
          <p:nvSpPr>
            <p:cNvPr id="25" name="Rounded Rectangle 19">
              <a:extLst>
                <a:ext uri="{FF2B5EF4-FFF2-40B4-BE49-F238E27FC236}">
                  <a16:creationId xmlns:a16="http://schemas.microsoft.com/office/drawing/2014/main" id="{A175DF3C-78AE-DAA6-923A-07397ABDBB89}"/>
                </a:ext>
              </a:extLst>
            </p:cNvPr>
            <p:cNvSpPr/>
            <p:nvPr/>
          </p:nvSpPr>
          <p:spPr>
            <a:xfrm>
              <a:off x="3931638" y="2442247"/>
              <a:ext cx="684408" cy="21075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Odin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AF303E-31A6-119A-FC67-2BE131CFFD28}"/>
              </a:ext>
            </a:extLst>
          </p:cNvPr>
          <p:cNvGrpSpPr/>
          <p:nvPr/>
        </p:nvGrpSpPr>
        <p:grpSpPr>
          <a:xfrm>
            <a:off x="4720810" y="2236616"/>
            <a:ext cx="943142" cy="2194661"/>
            <a:chOff x="4763527" y="2161225"/>
            <a:chExt cx="943142" cy="2194661"/>
          </a:xfrm>
        </p:grpSpPr>
        <p:sp>
          <p:nvSpPr>
            <p:cNvPr id="26" name="Oval 25" descr="9563">
              <a:extLst>
                <a:ext uri="{FF2B5EF4-FFF2-40B4-BE49-F238E27FC236}">
                  <a16:creationId xmlns:a16="http://schemas.microsoft.com/office/drawing/2014/main" id="{5FEFA959-BBC1-A904-1E14-DA060DB5A5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1578" y="2472553"/>
              <a:ext cx="720000" cy="720000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000" r="-22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v-SE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64DB84B-35BF-3549-B1E1-62086C4E9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0257" y="3307287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19">
              <a:extLst>
                <a:ext uri="{FF2B5EF4-FFF2-40B4-BE49-F238E27FC236}">
                  <a16:creationId xmlns:a16="http://schemas.microsoft.com/office/drawing/2014/main" id="{8AF0CC2F-AF5D-0132-77E3-E658895FE9B6}"/>
                </a:ext>
              </a:extLst>
            </p:cNvPr>
            <p:cNvSpPr/>
            <p:nvPr/>
          </p:nvSpPr>
          <p:spPr>
            <a:xfrm>
              <a:off x="4879527" y="4166852"/>
              <a:ext cx="661460" cy="18903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2003 </a:t>
              </a: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id="{1662F13A-CF54-5C5B-EAFF-7CBCAF9D2A34}"/>
                </a:ext>
              </a:extLst>
            </p:cNvPr>
            <p:cNvSpPr/>
            <p:nvPr/>
          </p:nvSpPr>
          <p:spPr>
            <a:xfrm>
              <a:off x="4763527" y="2161225"/>
              <a:ext cx="943142" cy="24206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SMART-1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122227-A0ED-33A4-934D-954993F6DBDE}"/>
              </a:ext>
            </a:extLst>
          </p:cNvPr>
          <p:cNvGrpSpPr/>
          <p:nvPr/>
        </p:nvGrpSpPr>
        <p:grpSpPr>
          <a:xfrm>
            <a:off x="5519936" y="2117010"/>
            <a:ext cx="858300" cy="2160904"/>
            <a:chOff x="5754730" y="2020283"/>
            <a:chExt cx="858300" cy="2160904"/>
          </a:xfrm>
        </p:grpSpPr>
        <p:sp>
          <p:nvSpPr>
            <p:cNvPr id="32" name="Oval 31" descr="prisma_crp1">
              <a:extLst>
                <a:ext uri="{FF2B5EF4-FFF2-40B4-BE49-F238E27FC236}">
                  <a16:creationId xmlns:a16="http://schemas.microsoft.com/office/drawing/2014/main" id="{A2BED39B-4972-86D0-FF98-49F6164FC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0925" y="2303580"/>
              <a:ext cx="720000" cy="720000"/>
            </a:xfrm>
            <a:prstGeom prst="ellipse">
              <a:avLst/>
            </a:prstGeom>
            <a:blipFill dpi="0" rotWithShape="1">
              <a:blip r:embed="rId8"/>
              <a:srcRect/>
              <a:tile tx="196850" ty="-127000" sx="30000" sy="3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v-SE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C4AA3F-BCD3-C2FE-A299-65FDDCE41F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3880" y="3126988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19">
              <a:extLst>
                <a:ext uri="{FF2B5EF4-FFF2-40B4-BE49-F238E27FC236}">
                  <a16:creationId xmlns:a16="http://schemas.microsoft.com/office/drawing/2014/main" id="{40B8DCF2-A1CE-C963-CDDE-8B6A4A04CF4D}"/>
                </a:ext>
              </a:extLst>
            </p:cNvPr>
            <p:cNvSpPr/>
            <p:nvPr/>
          </p:nvSpPr>
          <p:spPr>
            <a:xfrm>
              <a:off x="5891881" y="3964969"/>
              <a:ext cx="583998" cy="21621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2010 </a:t>
              </a:r>
            </a:p>
          </p:txBody>
        </p:sp>
        <p:sp>
          <p:nvSpPr>
            <p:cNvPr id="35" name="Rounded Rectangle 19">
              <a:extLst>
                <a:ext uri="{FF2B5EF4-FFF2-40B4-BE49-F238E27FC236}">
                  <a16:creationId xmlns:a16="http://schemas.microsoft.com/office/drawing/2014/main" id="{DE9A0153-944F-0DD0-D77B-A9A9C28EDFEB}"/>
                </a:ext>
              </a:extLst>
            </p:cNvPr>
            <p:cNvSpPr/>
            <p:nvPr/>
          </p:nvSpPr>
          <p:spPr>
            <a:xfrm>
              <a:off x="5754730" y="2020283"/>
              <a:ext cx="858300" cy="21038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PRISMA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CBF430A-2D54-812B-713C-68A37056B447}"/>
              </a:ext>
            </a:extLst>
          </p:cNvPr>
          <p:cNvGrpSpPr/>
          <p:nvPr/>
        </p:nvGrpSpPr>
        <p:grpSpPr>
          <a:xfrm>
            <a:off x="5521893" y="5681771"/>
            <a:ext cx="1269863" cy="978954"/>
            <a:chOff x="4895216" y="3328902"/>
            <a:chExt cx="1477365" cy="124496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F3352D-1ECE-BE55-9152-47CF5481649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1" t="501" r="9501"/>
            <a:stretch/>
          </p:blipFill>
          <p:spPr>
            <a:xfrm>
              <a:off x="5198256" y="3328902"/>
              <a:ext cx="753886" cy="824077"/>
            </a:xfrm>
            <a:prstGeom prst="ellipse">
              <a:avLst/>
            </a:prstGeom>
          </p:spPr>
        </p:pic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FE2C14F4-CFFA-DDF6-DF38-A2678B44AA50}"/>
                </a:ext>
              </a:extLst>
            </p:cNvPr>
            <p:cNvSpPr/>
            <p:nvPr/>
          </p:nvSpPr>
          <p:spPr>
            <a:xfrm>
              <a:off x="4895216" y="4276688"/>
              <a:ext cx="1477365" cy="29717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EDRS-C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899D93-26EA-C4C5-21E8-62C91FD9A3C7}"/>
              </a:ext>
            </a:extLst>
          </p:cNvPr>
          <p:cNvGrpSpPr/>
          <p:nvPr/>
        </p:nvGrpSpPr>
        <p:grpSpPr>
          <a:xfrm>
            <a:off x="5163384" y="4624326"/>
            <a:ext cx="1432035" cy="955739"/>
            <a:chOff x="2816828" y="3272671"/>
            <a:chExt cx="1724277" cy="125039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8FC5731-D48A-EC06-1A11-A3BEACE794A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98144" y="3272671"/>
              <a:ext cx="780240" cy="847781"/>
            </a:xfrm>
            <a:prstGeom prst="ellipse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ounded Rectangle 38">
              <a:extLst>
                <a:ext uri="{FF2B5EF4-FFF2-40B4-BE49-F238E27FC236}">
                  <a16:creationId xmlns:a16="http://schemas.microsoft.com/office/drawing/2014/main" id="{401B8639-7783-28E9-4644-94E2F519E73E}"/>
                </a:ext>
              </a:extLst>
            </p:cNvPr>
            <p:cNvSpPr/>
            <p:nvPr/>
          </p:nvSpPr>
          <p:spPr>
            <a:xfrm>
              <a:off x="2816828" y="4225893"/>
              <a:ext cx="1724277" cy="297175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HAG-1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2017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44B9BE-15A6-7580-4A34-31922F85170A}"/>
              </a:ext>
            </a:extLst>
          </p:cNvPr>
          <p:cNvGrpSpPr/>
          <p:nvPr/>
        </p:nvGrpSpPr>
        <p:grpSpPr>
          <a:xfrm>
            <a:off x="6010984" y="4441774"/>
            <a:ext cx="1023625" cy="1125453"/>
            <a:chOff x="-62721" y="4613282"/>
            <a:chExt cx="1122665" cy="1427634"/>
          </a:xfrm>
        </p:grpSpPr>
        <p:sp>
          <p:nvSpPr>
            <p:cNvPr id="52" name="Rounded Rectangle 52">
              <a:extLst>
                <a:ext uri="{FF2B5EF4-FFF2-40B4-BE49-F238E27FC236}">
                  <a16:creationId xmlns:a16="http://schemas.microsoft.com/office/drawing/2014/main" id="{A529F44C-327D-6A9F-8A0C-4616F4579954}"/>
                </a:ext>
              </a:extLst>
            </p:cNvPr>
            <p:cNvSpPr/>
            <p:nvPr/>
          </p:nvSpPr>
          <p:spPr>
            <a:xfrm>
              <a:off x="-62721" y="5478487"/>
              <a:ext cx="1122665" cy="56242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>
                  <a:solidFill>
                    <a:schemeClr val="bg1"/>
                  </a:solidFill>
                </a:rPr>
                <a:t>SolO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2020</a:t>
              </a:r>
            </a:p>
          </p:txBody>
        </p:sp>
        <p:sp>
          <p:nvSpPr>
            <p:cNvPr id="53" name="Oval 52" descr="SolarOrbiter">
              <a:extLst>
                <a:ext uri="{FF2B5EF4-FFF2-40B4-BE49-F238E27FC236}">
                  <a16:creationId xmlns:a16="http://schemas.microsoft.com/office/drawing/2014/main" id="{202DA9ED-025B-E2EF-995A-9522E6A2B7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30" y="4613282"/>
              <a:ext cx="710697" cy="821986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v-SE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8ED926A-98C4-19CA-69A3-F42335B53412}"/>
              </a:ext>
            </a:extLst>
          </p:cNvPr>
          <p:cNvGrpSpPr/>
          <p:nvPr/>
        </p:nvGrpSpPr>
        <p:grpSpPr>
          <a:xfrm>
            <a:off x="6308894" y="5495112"/>
            <a:ext cx="1163573" cy="1140805"/>
            <a:chOff x="1508547" y="4641014"/>
            <a:chExt cx="1386909" cy="1623856"/>
          </a:xfrm>
        </p:grpSpPr>
        <p:sp>
          <p:nvSpPr>
            <p:cNvPr id="57" name="Rounded Rectangle 55">
              <a:extLst>
                <a:ext uri="{FF2B5EF4-FFF2-40B4-BE49-F238E27FC236}">
                  <a16:creationId xmlns:a16="http://schemas.microsoft.com/office/drawing/2014/main" id="{4EF1079D-4B83-7D03-FCE7-8C6222375CDB}"/>
                </a:ext>
              </a:extLst>
            </p:cNvPr>
            <p:cNvSpPr/>
            <p:nvPr/>
          </p:nvSpPr>
          <p:spPr>
            <a:xfrm>
              <a:off x="1508547" y="5702440"/>
              <a:ext cx="1386909" cy="56243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Euclid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2023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24D543B-2A68-2D16-E8CD-7BD74EC46252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50"/>
            <a:stretch/>
          </p:blipFill>
          <p:spPr>
            <a:xfrm>
              <a:off x="1754803" y="4641014"/>
              <a:ext cx="772377" cy="922383"/>
            </a:xfrm>
            <a:prstGeom prst="ellipse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A31F1BA-9F9A-F27A-378C-C04A8BF1F2FE}"/>
              </a:ext>
            </a:extLst>
          </p:cNvPr>
          <p:cNvGrpSpPr/>
          <p:nvPr/>
        </p:nvGrpSpPr>
        <p:grpSpPr>
          <a:xfrm>
            <a:off x="6946747" y="5357773"/>
            <a:ext cx="1279292" cy="1152472"/>
            <a:chOff x="3501637" y="5049084"/>
            <a:chExt cx="1396857" cy="1424858"/>
          </a:xfrm>
        </p:grpSpPr>
        <p:sp>
          <p:nvSpPr>
            <p:cNvPr id="62" name="Rounded Rectangle 58">
              <a:extLst>
                <a:ext uri="{FF2B5EF4-FFF2-40B4-BE49-F238E27FC236}">
                  <a16:creationId xmlns:a16="http://schemas.microsoft.com/office/drawing/2014/main" id="{BF217F39-CE8F-28C7-1E45-63DF8D299EFC}"/>
                </a:ext>
              </a:extLst>
            </p:cNvPr>
            <p:cNvSpPr/>
            <p:nvPr/>
          </p:nvSpPr>
          <p:spPr>
            <a:xfrm>
              <a:off x="3501637" y="5911513"/>
              <a:ext cx="1396857" cy="56242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Biomass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2024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90A2AE9-3FC9-4E83-19E2-851FA44401D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7" t="-63" r="34735" b="5270"/>
            <a:stretch/>
          </p:blipFill>
          <p:spPr>
            <a:xfrm>
              <a:off x="3774852" y="5049084"/>
              <a:ext cx="707550" cy="801154"/>
            </a:xfrm>
            <a:prstGeom prst="ellipse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B35541C-77F6-E68B-C6CC-3C88E4D31EC7}"/>
              </a:ext>
            </a:extLst>
          </p:cNvPr>
          <p:cNvGrpSpPr/>
          <p:nvPr/>
        </p:nvGrpSpPr>
        <p:grpSpPr>
          <a:xfrm>
            <a:off x="7287114" y="4159089"/>
            <a:ext cx="1128516" cy="998564"/>
            <a:chOff x="5479057" y="4276831"/>
            <a:chExt cx="2871145" cy="2061793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0E76DEF-122E-19FA-827F-600912CB0C0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9" r="4674"/>
            <a:stretch/>
          </p:blipFill>
          <p:spPr>
            <a:xfrm>
              <a:off x="6084986" y="4276831"/>
              <a:ext cx="1648627" cy="1337963"/>
            </a:xfrm>
            <a:prstGeom prst="ellipse">
              <a:avLst/>
            </a:prstGeom>
          </p:spPr>
        </p:pic>
        <p:sp>
          <p:nvSpPr>
            <p:cNvPr id="70" name="Rounded Rectangle 44">
              <a:extLst>
                <a:ext uri="{FF2B5EF4-FFF2-40B4-BE49-F238E27FC236}">
                  <a16:creationId xmlns:a16="http://schemas.microsoft.com/office/drawing/2014/main" id="{EE37C8CE-28E6-C97C-051C-BC464BC9C1F3}"/>
                </a:ext>
              </a:extLst>
            </p:cNvPr>
            <p:cNvSpPr/>
            <p:nvPr/>
          </p:nvSpPr>
          <p:spPr>
            <a:xfrm>
              <a:off x="5479057" y="5899167"/>
              <a:ext cx="2871145" cy="439457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Heinrich Hertz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20A31F4-D7EA-2EC1-EDD1-AC1C5889B32D}"/>
              </a:ext>
            </a:extLst>
          </p:cNvPr>
          <p:cNvGrpSpPr/>
          <p:nvPr/>
        </p:nvGrpSpPr>
        <p:grpSpPr>
          <a:xfrm>
            <a:off x="8352935" y="5149857"/>
            <a:ext cx="1168922" cy="1036820"/>
            <a:chOff x="5000842" y="4902554"/>
            <a:chExt cx="1188132" cy="1219918"/>
          </a:xfrm>
        </p:grpSpPr>
        <p:sp>
          <p:nvSpPr>
            <p:cNvPr id="76" name="Rounded Rectangle 40">
              <a:extLst>
                <a:ext uri="{FF2B5EF4-FFF2-40B4-BE49-F238E27FC236}">
                  <a16:creationId xmlns:a16="http://schemas.microsoft.com/office/drawing/2014/main" id="{9D172007-F0D2-EA8D-7434-E297E6661BCD}"/>
                </a:ext>
              </a:extLst>
            </p:cNvPr>
            <p:cNvSpPr/>
            <p:nvPr/>
          </p:nvSpPr>
          <p:spPr>
            <a:xfrm>
              <a:off x="5000842" y="5825298"/>
              <a:ext cx="1188132" cy="29717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Electra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2026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E659B65-B4FB-BCAB-54DC-74CA40E9B1F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7" t="859" r="26373" b="-860"/>
            <a:stretch/>
          </p:blipFill>
          <p:spPr>
            <a:xfrm>
              <a:off x="5216524" y="4902554"/>
              <a:ext cx="658649" cy="762434"/>
            </a:xfrm>
            <a:prstGeom prst="ellipse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F7E832A-C07B-21AE-C8FC-67515B4C2BC9}"/>
              </a:ext>
            </a:extLst>
          </p:cNvPr>
          <p:cNvGrpSpPr/>
          <p:nvPr/>
        </p:nvGrpSpPr>
        <p:grpSpPr>
          <a:xfrm>
            <a:off x="6630577" y="4273810"/>
            <a:ext cx="1168922" cy="1076249"/>
            <a:chOff x="167714" y="4115522"/>
            <a:chExt cx="1168922" cy="1076249"/>
          </a:xfrm>
        </p:grpSpPr>
        <p:sp>
          <p:nvSpPr>
            <p:cNvPr id="81" name="Rounded Rectangle 111">
              <a:extLst>
                <a:ext uri="{FF2B5EF4-FFF2-40B4-BE49-F238E27FC236}">
                  <a16:creationId xmlns:a16="http://schemas.microsoft.com/office/drawing/2014/main" id="{AD21E811-51AE-7D42-0F64-BB513F00AB16}"/>
                </a:ext>
              </a:extLst>
            </p:cNvPr>
            <p:cNvSpPr/>
            <p:nvPr/>
          </p:nvSpPr>
          <p:spPr>
            <a:xfrm>
              <a:off x="167714" y="4939200"/>
              <a:ext cx="1168922" cy="25257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SARah-1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2023</a:t>
              </a:r>
            </a:p>
          </p:txBody>
        </p:sp>
        <p:pic>
          <p:nvPicPr>
            <p:cNvPr id="80" name="Picture 2" descr="SpaceX Falcon 9 : SARah 1 : NET 2021">
              <a:extLst>
                <a:ext uri="{FF2B5EF4-FFF2-40B4-BE49-F238E27FC236}">
                  <a16:creationId xmlns:a16="http://schemas.microsoft.com/office/drawing/2014/main" id="{A2BA7A96-14A8-012F-9746-586326DEEA9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8" r="1838" b="941"/>
            <a:stretch/>
          </p:blipFill>
          <p:spPr bwMode="auto">
            <a:xfrm>
              <a:off x="392175" y="4115522"/>
              <a:ext cx="648000" cy="648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F894AF-F072-D5B3-BBE9-BB3FC8581C29}"/>
              </a:ext>
            </a:extLst>
          </p:cNvPr>
          <p:cNvGrpSpPr/>
          <p:nvPr/>
        </p:nvGrpSpPr>
        <p:grpSpPr>
          <a:xfrm>
            <a:off x="7971085" y="4058880"/>
            <a:ext cx="1168922" cy="1036605"/>
            <a:chOff x="5032703" y="4079012"/>
            <a:chExt cx="1168922" cy="1020917"/>
          </a:xfrm>
        </p:grpSpPr>
        <p:sp>
          <p:nvSpPr>
            <p:cNvPr id="86" name="Rounded Rectangle 105">
              <a:extLst>
                <a:ext uri="{FF2B5EF4-FFF2-40B4-BE49-F238E27FC236}">
                  <a16:creationId xmlns:a16="http://schemas.microsoft.com/office/drawing/2014/main" id="{4A47D063-A102-9CEA-82BE-13B0EE087108}"/>
                </a:ext>
              </a:extLst>
            </p:cNvPr>
            <p:cNvSpPr/>
            <p:nvPr/>
          </p:nvSpPr>
          <p:spPr>
            <a:xfrm>
              <a:off x="5032703" y="4847358"/>
              <a:ext cx="1168922" cy="25257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Orion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2024</a:t>
              </a:r>
            </a:p>
          </p:txBody>
        </p:sp>
        <p:pic>
          <p:nvPicPr>
            <p:cNvPr id="85" name="Picture 4" descr="Orion (spacecraft) - Simple English Wikipedia, the free encyclopedia">
              <a:extLst>
                <a:ext uri="{FF2B5EF4-FFF2-40B4-BE49-F238E27FC236}">
                  <a16:creationId xmlns:a16="http://schemas.microsoft.com/office/drawing/2014/main" id="{05CF5B8F-4CD6-068D-419B-ED565DBF883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0" r="15655"/>
            <a:stretch/>
          </p:blipFill>
          <p:spPr bwMode="auto">
            <a:xfrm>
              <a:off x="5279693" y="4079012"/>
              <a:ext cx="647999" cy="638193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AF1CAB-939A-CAC7-1EC5-5D1D13E650B5}"/>
              </a:ext>
            </a:extLst>
          </p:cNvPr>
          <p:cNvGrpSpPr/>
          <p:nvPr/>
        </p:nvGrpSpPr>
        <p:grpSpPr>
          <a:xfrm>
            <a:off x="6384032" y="1994342"/>
            <a:ext cx="847508" cy="2130900"/>
            <a:chOff x="8386184" y="1634302"/>
            <a:chExt cx="847508" cy="2130900"/>
          </a:xfrm>
        </p:grpSpPr>
        <p:sp>
          <p:nvSpPr>
            <p:cNvPr id="97" name="Rounded Rectangle 98">
              <a:extLst>
                <a:ext uri="{FF2B5EF4-FFF2-40B4-BE49-F238E27FC236}">
                  <a16:creationId xmlns:a16="http://schemas.microsoft.com/office/drawing/2014/main" id="{BC0E8AD9-19BE-4CFD-305D-38D47A40A761}"/>
                </a:ext>
              </a:extLst>
            </p:cNvPr>
            <p:cNvSpPr/>
            <p:nvPr/>
          </p:nvSpPr>
          <p:spPr>
            <a:xfrm>
              <a:off x="8386184" y="1634302"/>
              <a:ext cx="847508" cy="18299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GMS-T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C7378735-34BF-8165-9574-589267935EF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8"/>
            <a:srcRect l="12966" t="3281" r="4028" b="4697"/>
            <a:stretch/>
          </p:blipFill>
          <p:spPr>
            <a:xfrm>
              <a:off x="8443684" y="1904108"/>
              <a:ext cx="720000" cy="720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7AFB8ED-7FB7-82E7-C1E7-C41321D5F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0392" y="2706747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9">
              <a:extLst>
                <a:ext uri="{FF2B5EF4-FFF2-40B4-BE49-F238E27FC236}">
                  <a16:creationId xmlns:a16="http://schemas.microsoft.com/office/drawing/2014/main" id="{A1D58B34-0E99-B31B-21FB-CF93F0E533B9}"/>
                </a:ext>
              </a:extLst>
            </p:cNvPr>
            <p:cNvSpPr/>
            <p:nvPr/>
          </p:nvSpPr>
          <p:spPr>
            <a:xfrm>
              <a:off x="8486643" y="3566296"/>
              <a:ext cx="627498" cy="19890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2021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C62C76F-1768-D10A-9E0A-E8B985A0E0F7}"/>
              </a:ext>
            </a:extLst>
          </p:cNvPr>
          <p:cNvGrpSpPr/>
          <p:nvPr/>
        </p:nvGrpSpPr>
        <p:grpSpPr>
          <a:xfrm>
            <a:off x="7179548" y="1890544"/>
            <a:ext cx="900000" cy="2113065"/>
            <a:chOff x="9561903" y="1646492"/>
            <a:chExt cx="900000" cy="211306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C8F9844-9844-FF55-9E82-741ADF03072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8" r="16868"/>
            <a:stretch/>
          </p:blipFill>
          <p:spPr>
            <a:xfrm>
              <a:off x="9649976" y="1890224"/>
              <a:ext cx="720000" cy="720000"/>
            </a:xfrm>
            <a:prstGeom prst="ellipse">
              <a:avLst/>
            </a:prstGeom>
          </p:spPr>
        </p:pic>
        <p:sp>
          <p:nvSpPr>
            <p:cNvPr id="40" name="Rounded Rectangle 35">
              <a:extLst>
                <a:ext uri="{FF2B5EF4-FFF2-40B4-BE49-F238E27FC236}">
                  <a16:creationId xmlns:a16="http://schemas.microsoft.com/office/drawing/2014/main" id="{A23003F3-4C91-7234-AFD7-BE1175B52E80}"/>
                </a:ext>
              </a:extLst>
            </p:cNvPr>
            <p:cNvSpPr/>
            <p:nvPr/>
          </p:nvSpPr>
          <p:spPr>
            <a:xfrm>
              <a:off x="9561903" y="1646492"/>
              <a:ext cx="900000" cy="16461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MATS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EA2A68E-DE15-2B51-6F5C-C6084E2A1513}"/>
                </a:ext>
              </a:extLst>
            </p:cNvPr>
            <p:cNvCxnSpPr/>
            <p:nvPr/>
          </p:nvCxnSpPr>
          <p:spPr>
            <a:xfrm flipV="1">
              <a:off x="10019710" y="2679652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ounded Rectangle 19">
              <a:extLst>
                <a:ext uri="{FF2B5EF4-FFF2-40B4-BE49-F238E27FC236}">
                  <a16:creationId xmlns:a16="http://schemas.microsoft.com/office/drawing/2014/main" id="{28F27497-BF02-BA03-34CD-D942F499393D}"/>
                </a:ext>
              </a:extLst>
            </p:cNvPr>
            <p:cNvSpPr/>
            <p:nvPr/>
          </p:nvSpPr>
          <p:spPr>
            <a:xfrm>
              <a:off x="9727711" y="3534941"/>
              <a:ext cx="583998" cy="22461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2022 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E114F6-F697-99E8-50E6-459622435781}"/>
              </a:ext>
            </a:extLst>
          </p:cNvPr>
          <p:cNvGrpSpPr/>
          <p:nvPr/>
        </p:nvGrpSpPr>
        <p:grpSpPr>
          <a:xfrm>
            <a:off x="8047836" y="1688938"/>
            <a:ext cx="720000" cy="2190707"/>
            <a:chOff x="10962721" y="1411895"/>
            <a:chExt cx="720000" cy="2190707"/>
          </a:xfrm>
        </p:grpSpPr>
        <p:sp>
          <p:nvSpPr>
            <p:cNvPr id="92" name="Rounded Rectangle 117">
              <a:extLst>
                <a:ext uri="{FF2B5EF4-FFF2-40B4-BE49-F238E27FC236}">
                  <a16:creationId xmlns:a16="http://schemas.microsoft.com/office/drawing/2014/main" id="{CD140A5E-3CFA-5B91-2AEF-B09C7CA30F08}"/>
                </a:ext>
              </a:extLst>
            </p:cNvPr>
            <p:cNvSpPr/>
            <p:nvPr/>
          </p:nvSpPr>
          <p:spPr>
            <a:xfrm>
              <a:off x="10997736" y="1411895"/>
              <a:ext cx="649318" cy="22902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AWS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14F49DF-4EEE-AE51-5FE3-B421C014428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962721" y="1707382"/>
              <a:ext cx="720000" cy="720000"/>
            </a:xfrm>
            <a:prstGeom prst="ellipse">
              <a:avLst/>
            </a:prstGeom>
          </p:spPr>
        </p:pic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0760FC5-2AAE-FC0E-BAEC-38F2AD779EE7}"/>
                </a:ext>
              </a:extLst>
            </p:cNvPr>
            <p:cNvCxnSpPr/>
            <p:nvPr/>
          </p:nvCxnSpPr>
          <p:spPr>
            <a:xfrm flipV="1">
              <a:off x="11319726" y="2557208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19">
              <a:extLst>
                <a:ext uri="{FF2B5EF4-FFF2-40B4-BE49-F238E27FC236}">
                  <a16:creationId xmlns:a16="http://schemas.microsoft.com/office/drawing/2014/main" id="{BE66DF29-A2FF-37A1-AD2A-BF1FC2217440}"/>
                </a:ext>
              </a:extLst>
            </p:cNvPr>
            <p:cNvSpPr/>
            <p:nvPr/>
          </p:nvSpPr>
          <p:spPr>
            <a:xfrm>
              <a:off x="10962721" y="3401786"/>
              <a:ext cx="693482" cy="20081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2024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004F2FE-31B7-6675-AF50-7D15489D4847}"/>
              </a:ext>
            </a:extLst>
          </p:cNvPr>
          <p:cNvGrpSpPr/>
          <p:nvPr/>
        </p:nvGrpSpPr>
        <p:grpSpPr>
          <a:xfrm>
            <a:off x="839416" y="3429000"/>
            <a:ext cx="776518" cy="2217092"/>
            <a:chOff x="5260848" y="4353030"/>
            <a:chExt cx="776518" cy="221709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B52B7E9-2B2E-0984-3FDA-A4D5E58D5E9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0" t="427" r="19844" b="-427"/>
            <a:stretch/>
          </p:blipFill>
          <p:spPr bwMode="auto">
            <a:xfrm>
              <a:off x="5281382" y="4675998"/>
              <a:ext cx="720000" cy="720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9">
              <a:extLst>
                <a:ext uri="{FF2B5EF4-FFF2-40B4-BE49-F238E27FC236}">
                  <a16:creationId xmlns:a16="http://schemas.microsoft.com/office/drawing/2014/main" id="{D39F6E60-694F-C06C-D1EE-9071FE8B8B7D}"/>
                </a:ext>
              </a:extLst>
            </p:cNvPr>
            <p:cNvSpPr/>
            <p:nvPr/>
          </p:nvSpPr>
          <p:spPr>
            <a:xfrm>
              <a:off x="5281382" y="4353030"/>
              <a:ext cx="755984" cy="25455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TELE-X </a:t>
              </a:r>
            </a:p>
          </p:txBody>
        </p:sp>
        <p:sp>
          <p:nvSpPr>
            <p:cNvPr id="3" name="Rounded Rectangle 31">
              <a:extLst>
                <a:ext uri="{FF2B5EF4-FFF2-40B4-BE49-F238E27FC236}">
                  <a16:creationId xmlns:a16="http://schemas.microsoft.com/office/drawing/2014/main" id="{A0E0991D-C520-7C98-D14C-09145603CEED}"/>
                </a:ext>
              </a:extLst>
            </p:cNvPr>
            <p:cNvSpPr/>
            <p:nvPr/>
          </p:nvSpPr>
          <p:spPr>
            <a:xfrm>
              <a:off x="5260848" y="6456684"/>
              <a:ext cx="738788" cy="11343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1989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B6F2B4-3DC0-49EF-5A49-D24C3E9DF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0242" y="5550049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5BCF00-9B3D-8C78-C8A7-9E41D01AAAF8}"/>
              </a:ext>
            </a:extLst>
          </p:cNvPr>
          <p:cNvGrpSpPr/>
          <p:nvPr/>
        </p:nvGrpSpPr>
        <p:grpSpPr>
          <a:xfrm>
            <a:off x="8752486" y="4019242"/>
            <a:ext cx="1023625" cy="1133147"/>
            <a:chOff x="5303763" y="5415594"/>
            <a:chExt cx="1023625" cy="113314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902EA18-07B3-748B-EA1A-ECE365958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 bwMode="auto">
            <a:xfrm>
              <a:off x="5475095" y="5415594"/>
              <a:ext cx="648000" cy="648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0ECE12FD-FF38-70CA-C82F-166A383681C1}"/>
                </a:ext>
              </a:extLst>
            </p:cNvPr>
            <p:cNvSpPr/>
            <p:nvPr/>
          </p:nvSpPr>
          <p:spPr>
            <a:xfrm>
              <a:off x="5303763" y="6105359"/>
              <a:ext cx="1023625" cy="44338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PLATO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2026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376EE3E-BA95-CEF9-FEC7-1E989668935C}"/>
              </a:ext>
            </a:extLst>
          </p:cNvPr>
          <p:cNvGrpSpPr/>
          <p:nvPr/>
        </p:nvGrpSpPr>
        <p:grpSpPr>
          <a:xfrm>
            <a:off x="9110270" y="5032292"/>
            <a:ext cx="1023625" cy="1200003"/>
            <a:chOff x="3820876" y="5331008"/>
            <a:chExt cx="1023625" cy="1200003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20CC548-A8DA-80E7-34C1-7D9D5AD50F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 bwMode="auto">
            <a:xfrm>
              <a:off x="4008796" y="5331008"/>
              <a:ext cx="648000" cy="64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ounded Rectangle 52">
              <a:extLst>
                <a:ext uri="{FF2B5EF4-FFF2-40B4-BE49-F238E27FC236}">
                  <a16:creationId xmlns:a16="http://schemas.microsoft.com/office/drawing/2014/main" id="{E3A0E205-FC7B-E353-CC40-5CC314436A44}"/>
                </a:ext>
              </a:extLst>
            </p:cNvPr>
            <p:cNvSpPr/>
            <p:nvPr/>
          </p:nvSpPr>
          <p:spPr>
            <a:xfrm>
              <a:off x="3820876" y="6087629"/>
              <a:ext cx="1023625" cy="44338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ROSE-L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2028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86A1216-BE63-DA2A-72E1-08E66B7B68BA}"/>
              </a:ext>
            </a:extLst>
          </p:cNvPr>
          <p:cNvGrpSpPr/>
          <p:nvPr/>
        </p:nvGrpSpPr>
        <p:grpSpPr>
          <a:xfrm>
            <a:off x="9842321" y="4963569"/>
            <a:ext cx="1023625" cy="1149174"/>
            <a:chOff x="6268251" y="5504743"/>
            <a:chExt cx="1023625" cy="1149174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901F49D-B6A9-A19D-1F03-5090CB58B4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8" r="1818"/>
            <a:stretch/>
          </p:blipFill>
          <p:spPr bwMode="auto">
            <a:xfrm>
              <a:off x="6420064" y="5504743"/>
              <a:ext cx="648000" cy="64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Rounded Rectangle 52">
              <a:extLst>
                <a:ext uri="{FF2B5EF4-FFF2-40B4-BE49-F238E27FC236}">
                  <a16:creationId xmlns:a16="http://schemas.microsoft.com/office/drawing/2014/main" id="{93832691-1E8D-43C6-1364-F1F8DC5E75E2}"/>
                </a:ext>
              </a:extLst>
            </p:cNvPr>
            <p:cNvSpPr/>
            <p:nvPr/>
          </p:nvSpPr>
          <p:spPr>
            <a:xfrm>
              <a:off x="6268251" y="6210535"/>
              <a:ext cx="1023625" cy="44338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CHIME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2029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4DACAED-4078-9A1C-1DCE-6EB67619EA50}"/>
              </a:ext>
            </a:extLst>
          </p:cNvPr>
          <p:cNvGrpSpPr/>
          <p:nvPr/>
        </p:nvGrpSpPr>
        <p:grpSpPr>
          <a:xfrm>
            <a:off x="10550225" y="4843212"/>
            <a:ext cx="1023625" cy="1153817"/>
            <a:chOff x="2632270" y="5451638"/>
            <a:chExt cx="1023625" cy="1153817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79CC6A7A-DD11-CD02-6945-14ADFBE37C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5" r="16615"/>
            <a:stretch/>
          </p:blipFill>
          <p:spPr bwMode="auto">
            <a:xfrm>
              <a:off x="2796699" y="5451638"/>
              <a:ext cx="648000" cy="64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ounded Rectangle 52">
              <a:extLst>
                <a:ext uri="{FF2B5EF4-FFF2-40B4-BE49-F238E27FC236}">
                  <a16:creationId xmlns:a16="http://schemas.microsoft.com/office/drawing/2014/main" id="{E7BCFB5F-F6A2-C1F3-FD34-A6DB9E109F53}"/>
                </a:ext>
              </a:extLst>
            </p:cNvPr>
            <p:cNvSpPr/>
            <p:nvPr/>
          </p:nvSpPr>
          <p:spPr>
            <a:xfrm>
              <a:off x="2632270" y="6162073"/>
              <a:ext cx="1023625" cy="44338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COMET-I</a:t>
              </a:r>
              <a:br>
                <a:rPr lang="en-US" sz="1000" b="1" dirty="0">
                  <a:solidFill>
                    <a:schemeClr val="bg1"/>
                  </a:solidFill>
                </a:rPr>
              </a:br>
              <a:r>
                <a:rPr lang="en-US" sz="1000" b="1" dirty="0">
                  <a:solidFill>
                    <a:schemeClr val="bg1"/>
                  </a:solidFill>
                </a:rPr>
                <a:t>2029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EFF9DE8-36A7-3034-C304-81148BCBD58E}"/>
              </a:ext>
            </a:extLst>
          </p:cNvPr>
          <p:cNvGrpSpPr/>
          <p:nvPr/>
        </p:nvGrpSpPr>
        <p:grpSpPr>
          <a:xfrm>
            <a:off x="9658380" y="1538454"/>
            <a:ext cx="720000" cy="2209946"/>
            <a:chOff x="11075467" y="1453641"/>
            <a:chExt cx="720000" cy="2209946"/>
          </a:xfrm>
        </p:grpSpPr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838CC839-7465-3517-17CC-8975DBF29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r="21849"/>
            <a:stretch/>
          </p:blipFill>
          <p:spPr bwMode="auto">
            <a:xfrm>
              <a:off x="11075467" y="1728809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BFF47AF-FCD6-6139-7BBE-BA9EED21A036}"/>
                </a:ext>
              </a:extLst>
            </p:cNvPr>
            <p:cNvCxnSpPr/>
            <p:nvPr/>
          </p:nvCxnSpPr>
          <p:spPr>
            <a:xfrm flipV="1">
              <a:off x="11431770" y="2571291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19">
              <a:extLst>
                <a:ext uri="{FF2B5EF4-FFF2-40B4-BE49-F238E27FC236}">
                  <a16:creationId xmlns:a16="http://schemas.microsoft.com/office/drawing/2014/main" id="{461CAA28-5C5E-5122-0168-A782DA3673D1}"/>
                </a:ext>
              </a:extLst>
            </p:cNvPr>
            <p:cNvSpPr/>
            <p:nvPr/>
          </p:nvSpPr>
          <p:spPr>
            <a:xfrm>
              <a:off x="11099098" y="3462583"/>
              <a:ext cx="665344" cy="20100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2025 </a:t>
              </a:r>
            </a:p>
          </p:txBody>
        </p:sp>
        <p:sp>
          <p:nvSpPr>
            <p:cNvPr id="87" name="Rounded Rectangle 117">
              <a:extLst>
                <a:ext uri="{FF2B5EF4-FFF2-40B4-BE49-F238E27FC236}">
                  <a16:creationId xmlns:a16="http://schemas.microsoft.com/office/drawing/2014/main" id="{12C60AF7-8EED-DEA8-1D61-29B1FBE92232}"/>
                </a:ext>
              </a:extLst>
            </p:cNvPr>
            <p:cNvSpPr/>
            <p:nvPr/>
          </p:nvSpPr>
          <p:spPr>
            <a:xfrm>
              <a:off x="11099098" y="1453641"/>
              <a:ext cx="677496" cy="22860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ADIS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9BBEBE4-3F45-A82A-2955-E539BE9DE891}"/>
              </a:ext>
            </a:extLst>
          </p:cNvPr>
          <p:cNvGrpSpPr/>
          <p:nvPr/>
        </p:nvGrpSpPr>
        <p:grpSpPr>
          <a:xfrm>
            <a:off x="10469713" y="1511545"/>
            <a:ext cx="720000" cy="2208402"/>
            <a:chOff x="11465521" y="1448045"/>
            <a:chExt cx="720000" cy="2208402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8AABF951-88E2-8AC3-F925-86B712D204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8" r="25128"/>
            <a:stretch/>
          </p:blipFill>
          <p:spPr bwMode="auto">
            <a:xfrm>
              <a:off x="11465521" y="1744677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6A553CA-097D-47DD-67F5-E7FD2314B690}"/>
                </a:ext>
              </a:extLst>
            </p:cNvPr>
            <p:cNvCxnSpPr/>
            <p:nvPr/>
          </p:nvCxnSpPr>
          <p:spPr>
            <a:xfrm flipV="1">
              <a:off x="11825521" y="2522722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ounded Rectangle 19">
              <a:extLst>
                <a:ext uri="{FF2B5EF4-FFF2-40B4-BE49-F238E27FC236}">
                  <a16:creationId xmlns:a16="http://schemas.microsoft.com/office/drawing/2014/main" id="{7A2A5998-EC75-D955-8CE5-27F84A846968}"/>
                </a:ext>
              </a:extLst>
            </p:cNvPr>
            <p:cNvSpPr/>
            <p:nvPr/>
          </p:nvSpPr>
          <p:spPr>
            <a:xfrm>
              <a:off x="11522923" y="3372585"/>
              <a:ext cx="605196" cy="28386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2025 </a:t>
              </a:r>
            </a:p>
          </p:txBody>
        </p:sp>
        <p:sp>
          <p:nvSpPr>
            <p:cNvPr id="96" name="Rounded Rectangle 117">
              <a:extLst>
                <a:ext uri="{FF2B5EF4-FFF2-40B4-BE49-F238E27FC236}">
                  <a16:creationId xmlns:a16="http://schemas.microsoft.com/office/drawing/2014/main" id="{BC72712C-06C6-6179-76FB-DE72235AC742}"/>
                </a:ext>
              </a:extLst>
            </p:cNvPr>
            <p:cNvSpPr/>
            <p:nvPr/>
          </p:nvSpPr>
          <p:spPr>
            <a:xfrm>
              <a:off x="11522923" y="1448045"/>
              <a:ext cx="606532" cy="196334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EIS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67BA5E1-DA1B-2B2B-E2D4-31C960632155}"/>
              </a:ext>
            </a:extLst>
          </p:cNvPr>
          <p:cNvGrpSpPr/>
          <p:nvPr/>
        </p:nvGrpSpPr>
        <p:grpSpPr>
          <a:xfrm>
            <a:off x="8783156" y="1641937"/>
            <a:ext cx="757016" cy="2208520"/>
            <a:chOff x="9513042" y="1580977"/>
            <a:chExt cx="757016" cy="2208520"/>
          </a:xfrm>
        </p:grpSpPr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CBBFFD7-1279-80B4-E9A9-B4F5032CD0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8" r="12448"/>
            <a:stretch/>
          </p:blipFill>
          <p:spPr bwMode="auto">
            <a:xfrm>
              <a:off x="9550058" y="1895578"/>
              <a:ext cx="720000" cy="720000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BD04972-A25A-07A3-44CD-1C19CDD367C1}"/>
                </a:ext>
              </a:extLst>
            </p:cNvPr>
            <p:cNvCxnSpPr/>
            <p:nvPr/>
          </p:nvCxnSpPr>
          <p:spPr>
            <a:xfrm flipV="1">
              <a:off x="9910058" y="2666427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ounded Rectangle 19">
              <a:extLst>
                <a:ext uri="{FF2B5EF4-FFF2-40B4-BE49-F238E27FC236}">
                  <a16:creationId xmlns:a16="http://schemas.microsoft.com/office/drawing/2014/main" id="{8C0435BE-65EF-9402-8D92-A67DBF53BB79}"/>
                </a:ext>
              </a:extLst>
            </p:cNvPr>
            <p:cNvSpPr/>
            <p:nvPr/>
          </p:nvSpPr>
          <p:spPr>
            <a:xfrm>
              <a:off x="9583620" y="3526945"/>
              <a:ext cx="652876" cy="262552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2025 </a:t>
              </a:r>
            </a:p>
          </p:txBody>
        </p:sp>
        <p:sp>
          <p:nvSpPr>
            <p:cNvPr id="108" name="Rounded Rectangle 117">
              <a:extLst>
                <a:ext uri="{FF2B5EF4-FFF2-40B4-BE49-F238E27FC236}">
                  <a16:creationId xmlns:a16="http://schemas.microsoft.com/office/drawing/2014/main" id="{D375D901-A037-4DE2-FB59-84A0CF4FC01B}"/>
                </a:ext>
              </a:extLst>
            </p:cNvPr>
            <p:cNvSpPr/>
            <p:nvPr/>
          </p:nvSpPr>
          <p:spPr>
            <a:xfrm>
              <a:off x="9513042" y="1580977"/>
              <a:ext cx="708184" cy="23763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GARAI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E44B69C-AF02-4117-09CE-6437589F2D2C}"/>
              </a:ext>
            </a:extLst>
          </p:cNvPr>
          <p:cNvGrpSpPr/>
          <p:nvPr/>
        </p:nvGrpSpPr>
        <p:grpSpPr>
          <a:xfrm>
            <a:off x="10005036" y="3816684"/>
            <a:ext cx="1269863" cy="1070489"/>
            <a:chOff x="4045200" y="4958611"/>
            <a:chExt cx="1269863" cy="1070489"/>
          </a:xfrm>
        </p:grpSpPr>
        <p:pic>
          <p:nvPicPr>
            <p:cNvPr id="1046" name="Picture 22" descr="ESA - CO2M">
              <a:extLst>
                <a:ext uri="{FF2B5EF4-FFF2-40B4-BE49-F238E27FC236}">
                  <a16:creationId xmlns:a16="http://schemas.microsoft.com/office/drawing/2014/main" id="{19331C66-A909-A6BC-4FE9-4D64CF216F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 bwMode="auto">
            <a:xfrm>
              <a:off x="4305361" y="4958611"/>
              <a:ext cx="648000" cy="64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ounded Rectangle 47">
              <a:extLst>
                <a:ext uri="{FF2B5EF4-FFF2-40B4-BE49-F238E27FC236}">
                  <a16:creationId xmlns:a16="http://schemas.microsoft.com/office/drawing/2014/main" id="{BC5BD873-13E3-639A-DF11-79160C0518C4}"/>
                </a:ext>
              </a:extLst>
            </p:cNvPr>
            <p:cNvSpPr/>
            <p:nvPr/>
          </p:nvSpPr>
          <p:spPr>
            <a:xfrm>
              <a:off x="4045200" y="5795422"/>
              <a:ext cx="1269863" cy="23367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CO2M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2026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15BAE7C-6EF4-9ED7-106F-5332C8AFCD3C}"/>
              </a:ext>
            </a:extLst>
          </p:cNvPr>
          <p:cNvGrpSpPr/>
          <p:nvPr/>
        </p:nvGrpSpPr>
        <p:grpSpPr>
          <a:xfrm>
            <a:off x="10706905" y="3735814"/>
            <a:ext cx="1269863" cy="1051060"/>
            <a:chOff x="2736277" y="5309100"/>
            <a:chExt cx="1269863" cy="1051060"/>
          </a:xfrm>
        </p:grpSpPr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96D19285-BD9B-1CFA-A898-CA6CF9C00A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1" r="17421"/>
            <a:stretch/>
          </p:blipFill>
          <p:spPr bwMode="auto">
            <a:xfrm>
              <a:off x="3023929" y="5309100"/>
              <a:ext cx="648000" cy="64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Rounded Rectangle 47">
              <a:extLst>
                <a:ext uri="{FF2B5EF4-FFF2-40B4-BE49-F238E27FC236}">
                  <a16:creationId xmlns:a16="http://schemas.microsoft.com/office/drawing/2014/main" id="{F7E84C30-DAF8-C591-ADAA-12759350C514}"/>
                </a:ext>
              </a:extLst>
            </p:cNvPr>
            <p:cNvSpPr/>
            <p:nvPr/>
          </p:nvSpPr>
          <p:spPr>
            <a:xfrm>
              <a:off x="2736277" y="6126482"/>
              <a:ext cx="1269863" cy="23367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ARIEL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2029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F2E75D9-B6F7-2E93-A1AA-9F645E5C4668}"/>
              </a:ext>
            </a:extLst>
          </p:cNvPr>
          <p:cNvGrpSpPr/>
          <p:nvPr/>
        </p:nvGrpSpPr>
        <p:grpSpPr>
          <a:xfrm>
            <a:off x="9315157" y="3903796"/>
            <a:ext cx="1269863" cy="1057644"/>
            <a:chOff x="1741984" y="5430401"/>
            <a:chExt cx="1269863" cy="1057644"/>
          </a:xfrm>
        </p:grpSpPr>
        <p:pic>
          <p:nvPicPr>
            <p:cNvPr id="1052" name="Picture 28" descr="HummingSat - Swissto12Swissto12">
              <a:extLst>
                <a:ext uri="{FF2B5EF4-FFF2-40B4-BE49-F238E27FC236}">
                  <a16:creationId xmlns:a16="http://schemas.microsoft.com/office/drawing/2014/main" id="{C1170992-6DDA-FA6B-A91E-D2A08F8CF2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3" r="12513"/>
            <a:stretch/>
          </p:blipFill>
          <p:spPr bwMode="auto">
            <a:xfrm>
              <a:off x="2018961" y="5430401"/>
              <a:ext cx="648000" cy="64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Rounded Rectangle 47">
              <a:extLst>
                <a:ext uri="{FF2B5EF4-FFF2-40B4-BE49-F238E27FC236}">
                  <a16:creationId xmlns:a16="http://schemas.microsoft.com/office/drawing/2014/main" id="{D437DCF0-B6F1-CB8D-F454-1CE71DFA1D88}"/>
                </a:ext>
              </a:extLst>
            </p:cNvPr>
            <p:cNvSpPr/>
            <p:nvPr/>
          </p:nvSpPr>
          <p:spPr>
            <a:xfrm>
              <a:off x="1741984" y="6254367"/>
              <a:ext cx="1269863" cy="23367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>
                  <a:solidFill>
                    <a:schemeClr val="bg1"/>
                  </a:solidFill>
                </a:rPr>
                <a:t>Hummingsat</a:t>
              </a:r>
              <a:endParaRPr lang="en-US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2026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8F6FB3-DBA4-65D1-3813-CB650AF0BD84}"/>
              </a:ext>
            </a:extLst>
          </p:cNvPr>
          <p:cNvGrpSpPr/>
          <p:nvPr/>
        </p:nvGrpSpPr>
        <p:grpSpPr>
          <a:xfrm>
            <a:off x="7570519" y="5226686"/>
            <a:ext cx="1269863" cy="1007672"/>
            <a:chOff x="4274525" y="5075906"/>
            <a:chExt cx="1269863" cy="1007672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D37D08F7-2064-F78F-AC03-F4D41DFFA3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3" t="-277" r="55141" b="277"/>
            <a:stretch/>
          </p:blipFill>
          <p:spPr bwMode="auto">
            <a:xfrm>
              <a:off x="4585457" y="5075906"/>
              <a:ext cx="648000" cy="64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Rounded Rectangle 47">
              <a:extLst>
                <a:ext uri="{FF2B5EF4-FFF2-40B4-BE49-F238E27FC236}">
                  <a16:creationId xmlns:a16="http://schemas.microsoft.com/office/drawing/2014/main" id="{1F9BAAB9-C5F9-2CA1-CA02-0E6E73DE2A8B}"/>
                </a:ext>
              </a:extLst>
            </p:cNvPr>
            <p:cNvSpPr/>
            <p:nvPr/>
          </p:nvSpPr>
          <p:spPr>
            <a:xfrm>
              <a:off x="4274525" y="5849900"/>
              <a:ext cx="1269863" cy="23367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CHORUS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2025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5B2DDB-5DF7-E90C-2621-8033C4BD0EB6}"/>
              </a:ext>
            </a:extLst>
          </p:cNvPr>
          <p:cNvGrpSpPr/>
          <p:nvPr/>
        </p:nvGrpSpPr>
        <p:grpSpPr>
          <a:xfrm>
            <a:off x="11125736" y="1450399"/>
            <a:ext cx="1117232" cy="2176187"/>
            <a:chOff x="11267573" y="1420243"/>
            <a:chExt cx="1117232" cy="217618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B7DEF62-604F-8133-2DFD-B7881E9F78AA}"/>
                </a:ext>
              </a:extLst>
            </p:cNvPr>
            <p:cNvCxnSpPr/>
            <p:nvPr/>
          </p:nvCxnSpPr>
          <p:spPr>
            <a:xfrm flipV="1">
              <a:off x="11825521" y="2522722"/>
              <a:ext cx="0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ounded Rectangle 19">
              <a:extLst>
                <a:ext uri="{FF2B5EF4-FFF2-40B4-BE49-F238E27FC236}">
                  <a16:creationId xmlns:a16="http://schemas.microsoft.com/office/drawing/2014/main" id="{0547B65E-E171-BE05-C0AC-BB4BCF9D8C6E}"/>
                </a:ext>
              </a:extLst>
            </p:cNvPr>
            <p:cNvSpPr/>
            <p:nvPr/>
          </p:nvSpPr>
          <p:spPr>
            <a:xfrm>
              <a:off x="11546770" y="3432602"/>
              <a:ext cx="557502" cy="16382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</a:t>
              </a:r>
              <a:r>
                <a:rPr lang="en-SE" sz="1200" b="1" dirty="0">
                  <a:solidFill>
                    <a:schemeClr val="bg1"/>
                  </a:solidFill>
                </a:rPr>
                <a:t>6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93" name="Rounded Rectangle 117">
              <a:extLst>
                <a:ext uri="{FF2B5EF4-FFF2-40B4-BE49-F238E27FC236}">
                  <a16:creationId xmlns:a16="http://schemas.microsoft.com/office/drawing/2014/main" id="{3CBCCAFA-AD12-49B3-9A34-AD9309039EC8}"/>
                </a:ext>
              </a:extLst>
            </p:cNvPr>
            <p:cNvSpPr/>
            <p:nvPr/>
          </p:nvSpPr>
          <p:spPr>
            <a:xfrm>
              <a:off x="11267573" y="1420243"/>
              <a:ext cx="1117232" cy="22754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sz="1200" b="1" dirty="0">
                  <a:solidFill>
                    <a:schemeClr val="bg1"/>
                  </a:solidFill>
                </a:rPr>
                <a:t>Atlantic-VHR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pic>
        <p:nvPicPr>
          <p:cNvPr id="116" name="Grafik 4" descr="Ein Bild, das Transport, Satellit, Raumfahrzeug, Raum enthält.&#10;&#10;Automatisch generierte Beschreibung">
            <a:extLst>
              <a:ext uri="{FF2B5EF4-FFF2-40B4-BE49-F238E27FC236}">
                <a16:creationId xmlns:a16="http://schemas.microsoft.com/office/drawing/2014/main" id="{37A53DB4-149F-EDA2-D7F2-2091EBF24A3E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 radius="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635" t="6409" r="22298" b="27435"/>
          <a:stretch/>
        </p:blipFill>
        <p:spPr>
          <a:xfrm>
            <a:off x="11313320" y="1722655"/>
            <a:ext cx="742602" cy="7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92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72A693-97EF-E9D0-D1F1-EF41AA8B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Arctic Weather Satellite</a:t>
            </a:r>
            <a:r>
              <a:rPr lang="en-SE" dirty="0"/>
              <a:t>: a </a:t>
            </a:r>
            <a:r>
              <a:rPr lang="en-SE" dirty="0" err="1"/>
              <a:t>NewSpace</a:t>
            </a:r>
            <a:r>
              <a:rPr lang="en-SE" dirty="0"/>
              <a:t> success story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533941-EE1B-DE14-B8FB-84A84C5013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070" y="1241648"/>
            <a:ext cx="7001050" cy="50676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Payload: MW radiometer (19 channels), 30kg, 35W, 100% duty cycle.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Successful</a:t>
            </a:r>
            <a:r>
              <a:rPr lang="en-SE" dirty="0" err="1"/>
              <a:t>ly</a:t>
            </a:r>
            <a:r>
              <a:rPr lang="en-US" dirty="0"/>
              <a:t> launch</a:t>
            </a:r>
            <a:r>
              <a:rPr lang="en-SE" dirty="0"/>
              <a:t>ed</a:t>
            </a:r>
            <a:r>
              <a:rPr lang="en-US" dirty="0"/>
              <a:t> with S</a:t>
            </a:r>
            <a:r>
              <a:rPr lang="en-SE" dirty="0" err="1"/>
              <a:t>paceX</a:t>
            </a:r>
            <a:r>
              <a:rPr lang="en-SE" dirty="0"/>
              <a:t> </a:t>
            </a:r>
            <a:r>
              <a:rPr lang="en-US" dirty="0"/>
              <a:t>Transport</a:t>
            </a:r>
            <a:r>
              <a:rPr lang="en-SE" dirty="0"/>
              <a:t>er</a:t>
            </a:r>
            <a:r>
              <a:rPr lang="en-US" dirty="0"/>
              <a:t> 11 on August 16, 2024</a:t>
            </a:r>
            <a:r>
              <a:rPr lang="en-SE" dirty="0"/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Developed in 3 years and delivered to ESA, on time and on budget.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513B-67BB-C9D0-176D-681808786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From PFM to </a:t>
            </a:r>
            <a:r>
              <a:rPr lang="sv-SE" dirty="0" err="1"/>
              <a:t>Constellation</a:t>
            </a:r>
            <a:endParaRPr lang="en-SE" dirty="0"/>
          </a:p>
        </p:txBody>
      </p:sp>
      <p:pic>
        <p:nvPicPr>
          <p:cNvPr id="1026" name="Picture 2" descr="Storm in the Arctic from the Arctic Weather Satellite">
            <a:extLst>
              <a:ext uri="{FF2B5EF4-FFF2-40B4-BE49-F238E27FC236}">
                <a16:creationId xmlns:a16="http://schemas.microsoft.com/office/drawing/2014/main" id="{4E45321F-2C27-7D05-EC6B-BE2A3E95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520520"/>
            <a:ext cx="3888432" cy="36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6708BF-ABC3-995D-800A-FA2259FCDA21}"/>
              </a:ext>
            </a:extLst>
          </p:cNvPr>
          <p:cNvSpPr txBox="1"/>
          <p:nvPr/>
        </p:nvSpPr>
        <p:spPr>
          <a:xfrm>
            <a:off x="0" y="5912391"/>
            <a:ext cx="2927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 dirty="0"/>
              <a:t>Storm in the Arctic from the Arctic Weather Satellite</a:t>
            </a:r>
            <a:r>
              <a:rPr lang="en-SE" sz="1200" i="1" dirty="0"/>
              <a:t>.</a:t>
            </a:r>
          </a:p>
          <a:p>
            <a:pPr algn="r"/>
            <a:r>
              <a:rPr lang="en-SE" sz="1200" i="1" dirty="0"/>
              <a:t>Source: ESA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036F3-A810-2C0F-27B7-F821BBCC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40" y="-1179512"/>
            <a:ext cx="190526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9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F47AF-9BD4-0ACF-F31E-3ACE157C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Arctic Weather Satellite to EPS</a:t>
            </a:r>
            <a:r>
              <a:rPr lang="en-SE" dirty="0"/>
              <a:t>-</a:t>
            </a:r>
            <a:r>
              <a:rPr lang="en-US" dirty="0"/>
              <a:t>Sterna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D792-0D91-8FD0-2E45-3618517943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070" y="1768087"/>
            <a:ext cx="5272858" cy="432520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AWS: blueprint for more affordable constellations. </a:t>
            </a:r>
            <a:endParaRPr lang="en-SE" dirty="0"/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P</a:t>
            </a:r>
            <a:r>
              <a:rPr lang="en-US" dirty="0" err="1"/>
              <a:t>recursor</a:t>
            </a:r>
            <a:r>
              <a:rPr lang="en-US" dirty="0"/>
              <a:t> for </a:t>
            </a:r>
            <a:r>
              <a:rPr lang="en-SE" dirty="0"/>
              <a:t>the </a:t>
            </a:r>
            <a:r>
              <a:rPr lang="en-US" dirty="0"/>
              <a:t>EPS-S</a:t>
            </a:r>
            <a:r>
              <a:rPr lang="en-SE" dirty="0"/>
              <a:t>terna</a:t>
            </a:r>
            <a:r>
              <a:rPr lang="en-US" dirty="0"/>
              <a:t> constellation to be potentially procured by </a:t>
            </a:r>
            <a:r>
              <a:rPr lang="en-SE" dirty="0"/>
              <a:t>EUMETSAT </a:t>
            </a:r>
            <a:r>
              <a:rPr lang="en-US" dirty="0"/>
              <a:t>in 2025 (up to </a:t>
            </a:r>
            <a:r>
              <a:rPr lang="en-GB" dirty="0"/>
              <a:t>20 satellites).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Designed for the</a:t>
            </a:r>
            <a:r>
              <a:rPr lang="en-SE" dirty="0"/>
              <a:t> </a:t>
            </a:r>
            <a:r>
              <a:rPr lang="en-GB" dirty="0"/>
              <a:t>constellation</a:t>
            </a:r>
            <a:r>
              <a:rPr lang="en-SE" dirty="0"/>
              <a:t> </a:t>
            </a:r>
            <a:r>
              <a:rPr lang="sv-SE" dirty="0"/>
              <a:t>f</a:t>
            </a:r>
            <a:r>
              <a:rPr lang="en-SE" dirty="0"/>
              <a:t>rom the beginning</a:t>
            </a:r>
            <a:r>
              <a:rPr lang="en-GB" dirty="0"/>
              <a:t> – </a:t>
            </a:r>
            <a:r>
              <a:rPr lang="en-SE" dirty="0"/>
              <a:t>one design, </a:t>
            </a:r>
            <a:r>
              <a:rPr lang="en-GB" dirty="0"/>
              <a:t>different configurations</a:t>
            </a:r>
            <a:r>
              <a:rPr lang="en-SE" dirty="0"/>
              <a:t>, with embedded autonomy.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56987-B4D2-9F3F-7D45-BA52CB6F71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From PFM to </a:t>
            </a:r>
            <a:r>
              <a:rPr lang="sv-SE" dirty="0" err="1"/>
              <a:t>Constellation</a:t>
            </a:r>
            <a:endParaRPr lang="en-SE" dirty="0"/>
          </a:p>
        </p:txBody>
      </p:sp>
      <p:pic>
        <p:nvPicPr>
          <p:cNvPr id="2050" name="Picture 2" descr="Arctic Weather Satellite constellation">
            <a:extLst>
              <a:ext uri="{FF2B5EF4-FFF2-40B4-BE49-F238E27FC236}">
                <a16:creationId xmlns:a16="http://schemas.microsoft.com/office/drawing/2014/main" id="{3EAFBEC1-D446-522B-4C18-262A526F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768088"/>
            <a:ext cx="5847802" cy="39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35EFCD-DF02-0017-C0AA-1B0C17E396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13B4B"/>
              </a:clrFrom>
              <a:clrTo>
                <a:srgbClr val="313B4B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30878" b="45446"/>
          <a:stretch/>
        </p:blipFill>
        <p:spPr>
          <a:xfrm>
            <a:off x="871307" y="5090223"/>
            <a:ext cx="2687760" cy="919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40F5D-309A-24C6-9AA4-82B820E87A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13B4B"/>
              </a:clrFrom>
              <a:clrTo>
                <a:srgbClr val="313B4B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2641"/>
          <a:stretch/>
        </p:blipFill>
        <p:spPr>
          <a:xfrm>
            <a:off x="3587073" y="4581128"/>
            <a:ext cx="1063846" cy="16846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3F74FA-D70F-210E-E172-620A13DDE84E}"/>
              </a:ext>
            </a:extLst>
          </p:cNvPr>
          <p:cNvSpPr txBox="1"/>
          <p:nvPr/>
        </p:nvSpPr>
        <p:spPr>
          <a:xfrm>
            <a:off x="7039681" y="5732283"/>
            <a:ext cx="36724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I</a:t>
            </a:r>
            <a:r>
              <a:rPr lang="en-SE" sz="1200" i="1" dirty="0" err="1"/>
              <a:t>llustrative</a:t>
            </a:r>
            <a:r>
              <a:rPr lang="en-SE" sz="1200" i="1" dirty="0"/>
              <a:t> render of the EPS-Sterna constellation</a:t>
            </a:r>
          </a:p>
        </p:txBody>
      </p:sp>
    </p:spTree>
    <p:extLst>
      <p:ext uri="{BB962C8B-B14F-4D97-AF65-F5344CB8AC3E}">
        <p14:creationId xmlns:p14="http://schemas.microsoft.com/office/powerpoint/2010/main" val="421514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72A693-97EF-E9D0-D1F1-EF41AA8B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6" y="482393"/>
            <a:ext cx="9481606" cy="492613"/>
          </a:xfrm>
        </p:spPr>
        <p:txBody>
          <a:bodyPr/>
          <a:lstStyle/>
          <a:p>
            <a:r>
              <a:rPr lang="en-GB" dirty="0"/>
              <a:t>I</a:t>
            </a:r>
            <a:r>
              <a:rPr lang="en-SE" dirty="0"/>
              <a:t>nnoSat – </a:t>
            </a:r>
            <a:r>
              <a:rPr lang="sv-SE" dirty="0"/>
              <a:t>T</a:t>
            </a:r>
            <a:r>
              <a:rPr lang="en-SE" dirty="0"/>
              <a:t>echnology at the service of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en-SE" dirty="0"/>
              <a:t>Customer’s business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7B74ED6-0352-D5EC-BE7A-5789BBDDF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/>
              <a:t>InnoSat</a:t>
            </a:r>
            <a:r>
              <a:rPr lang="sv-SE" dirty="0"/>
              <a:t>, Investment </a:t>
            </a:r>
            <a:r>
              <a:rPr lang="sv-SE" dirty="0" err="1"/>
              <a:t>Good</a:t>
            </a:r>
            <a:endParaRPr lang="en-S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0C1248-30F4-5D05-E61B-89407AABB37B}"/>
              </a:ext>
            </a:extLst>
          </p:cNvPr>
          <p:cNvGrpSpPr/>
          <p:nvPr/>
        </p:nvGrpSpPr>
        <p:grpSpPr>
          <a:xfrm>
            <a:off x="750458" y="3732040"/>
            <a:ext cx="3894194" cy="2642321"/>
            <a:chOff x="5330185" y="2471259"/>
            <a:chExt cx="4511771" cy="30613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667C4B-F04D-6366-78C8-15694B4E3935}"/>
                </a:ext>
              </a:extLst>
            </p:cNvPr>
            <p:cNvGrpSpPr/>
            <p:nvPr/>
          </p:nvGrpSpPr>
          <p:grpSpPr>
            <a:xfrm>
              <a:off x="5576834" y="2471259"/>
              <a:ext cx="4265122" cy="3061365"/>
              <a:chOff x="3615015" y="1839477"/>
              <a:chExt cx="5198414" cy="373124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E3512E1-5CFB-EFA0-5797-B4B114E0A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485107">
                <a:off x="5141344" y="1839477"/>
                <a:ext cx="3114726" cy="1752843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EC2DECC-A826-C7A5-2519-132CAD17BAE6}"/>
                  </a:ext>
                </a:extLst>
              </p:cNvPr>
              <p:cNvGrpSpPr/>
              <p:nvPr/>
            </p:nvGrpSpPr>
            <p:grpSpPr>
              <a:xfrm>
                <a:off x="3615015" y="3599050"/>
                <a:ext cx="2411003" cy="1971676"/>
                <a:chOff x="8317427" y="3914774"/>
                <a:chExt cx="3990051" cy="2943226"/>
              </a:xfrm>
            </p:grpSpPr>
            <p:pic>
              <p:nvPicPr>
                <p:cNvPr id="14" name="Picture 13" descr="A picture containing LEGO, spacecraft, machine, scale model&#10;&#10;Description automatically generated">
                  <a:extLst>
                    <a:ext uri="{FF2B5EF4-FFF2-40B4-BE49-F238E27FC236}">
                      <a16:creationId xmlns:a16="http://schemas.microsoft.com/office/drawing/2014/main" id="{92998532-D1C8-BF35-E3F4-8175D7E3B0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7427" y="3914774"/>
                  <a:ext cx="3289577" cy="2469753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picture containing LEGO, spacecraft, machine, scale model&#10;&#10;Description automatically generated">
                  <a:extLst>
                    <a:ext uri="{FF2B5EF4-FFF2-40B4-BE49-F238E27FC236}">
                      <a16:creationId xmlns:a16="http://schemas.microsoft.com/office/drawing/2014/main" id="{EA56E0B1-DA66-0122-CFA7-A5C65B481C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12351" y="4309003"/>
                  <a:ext cx="3395127" cy="254899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 descr="A satellite with solar panels&#10;&#10;Description automatically generated with low confidence">
                <a:extLst>
                  <a:ext uri="{FF2B5EF4-FFF2-40B4-BE49-F238E27FC236}">
                    <a16:creationId xmlns:a16="http://schemas.microsoft.com/office/drawing/2014/main" id="{36F29767-9B8F-5735-77EC-0A9F9D0EB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925" b="94151" l="4334" r="98774">
                            <a14:foregroundMark x1="6296" y1="65849" x2="6296" y2="65849"/>
                            <a14:foregroundMark x1="4783" y1="60692" x2="4783" y2="60692"/>
                            <a14:foregroundMark x1="4334" y1="60252" x2="4334" y2="60252"/>
                            <a14:foregroundMark x1="4334" y1="60252" x2="4334" y2="60252"/>
                            <a14:foregroundMark x1="4334" y1="61384" x2="4334" y2="61384"/>
                            <a14:foregroundMark x1="4497" y1="60943" x2="4497" y2="60943"/>
                            <a14:foregroundMark x1="4497" y1="60943" x2="4497" y2="60943"/>
                            <a14:foregroundMark x1="4497" y1="60943" x2="4497" y2="60943"/>
                            <a14:foregroundMark x1="4497" y1="60943" x2="4497" y2="60943"/>
                            <a14:foregroundMark x1="4865" y1="60126" x2="4865" y2="60126"/>
                            <a14:foregroundMark x1="40270" y1="24717" x2="40270" y2="24717"/>
                            <a14:foregroundMark x1="44930" y1="20126" x2="44930" y2="20126"/>
                            <a14:foregroundMark x1="44930" y1="20126" x2="44930" y2="20126"/>
                            <a14:foregroundMark x1="40147" y1="25409" x2="40147" y2="25409"/>
                            <a14:foregroundMark x1="40147" y1="25409" x2="40147" y2="25409"/>
                            <a14:foregroundMark x1="40801" y1="24025" x2="40801" y2="24025"/>
                            <a14:foregroundMark x1="40801" y1="24025" x2="40801" y2="24025"/>
                            <a14:foregroundMark x1="40433" y1="31509" x2="40433" y2="31509"/>
                            <a14:foregroundMark x1="40433" y1="31509" x2="40433" y2="31509"/>
                            <a14:foregroundMark x1="54947" y1="20692" x2="54947" y2="20692"/>
                            <a14:foregroundMark x1="54947" y1="20692" x2="54947" y2="20692"/>
                            <a14:foregroundMark x1="53516" y1="15031" x2="53516" y2="15031"/>
                            <a14:foregroundMark x1="53516" y1="15031" x2="53516" y2="15031"/>
                            <a14:foregroundMark x1="50613" y1="8176" x2="50613" y2="8176"/>
                            <a14:foregroundMark x1="50613" y1="8176" x2="50613" y2="8176"/>
                            <a14:foregroundMark x1="65249" y1="14151" x2="65249" y2="14151"/>
                            <a14:foregroundMark x1="65249" y1="14151" x2="65249" y2="14151"/>
                            <a14:foregroundMark x1="47915" y1="12893" x2="47915" y2="12893"/>
                            <a14:foregroundMark x1="47915" y1="12893" x2="47915" y2="12893"/>
                            <a14:foregroundMark x1="48651" y1="14717" x2="48651" y2="14717"/>
                            <a14:foregroundMark x1="48651" y1="14717" x2="48651" y2="14717"/>
                            <a14:foregroundMark x1="51349" y1="21950" x2="51349" y2="21950"/>
                            <a14:foregroundMark x1="51349" y1="21950" x2="51349" y2="21950"/>
                            <a14:foregroundMark x1="42764" y1="15283" x2="42764" y2="15283"/>
                            <a14:foregroundMark x1="42764" y1="15283" x2="42764" y2="15283"/>
                            <a14:foregroundMark x1="46566" y1="23585" x2="46566" y2="23585"/>
                            <a14:foregroundMark x1="46566" y1="23585" x2="46566" y2="23585"/>
                            <a14:foregroundMark x1="24734" y1="94151" x2="24734" y2="94151"/>
                            <a14:foregroundMark x1="24734" y1="94151" x2="24734" y2="94151"/>
                            <a14:foregroundMark x1="95053" y1="58742" x2="95053" y2="58742"/>
                            <a14:foregroundMark x1="95053" y1="58742" x2="95053" y2="58742"/>
                            <a14:foregroundMark x1="98774" y1="63585" x2="98774" y2="63585"/>
                            <a14:foregroundMark x1="98774" y1="63585" x2="98774" y2="63585"/>
                            <a14:foregroundMark x1="27800" y1="46918" x2="27800" y2="46918"/>
                            <a14:foregroundMark x1="27800" y1="46918" x2="27800" y2="46918"/>
                            <a14:foregroundMark x1="34832" y1="37610" x2="34832" y2="37610"/>
                            <a14:foregroundMark x1="34832" y1="37610" x2="34832" y2="37610"/>
                            <a14:backgroundMark x1="56132" y1="24843" x2="56132" y2="24843"/>
                            <a14:backgroundMark x1="53516" y1="22516" x2="53516" y2="22516"/>
                            <a14:backgroundMark x1="46402" y1="24591" x2="46402" y2="245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9730672">
                <a:off x="6229190" y="3609967"/>
                <a:ext cx="2584239" cy="1632664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22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D145EF66-AA32-6311-EF9D-F7542CB4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658" b="89972" l="9984" r="98062">
                          <a14:foregroundMark x1="24731" y1="7238" x2="24731" y2="7238"/>
                          <a14:foregroundMark x1="22282" y1="5944" x2="22282" y2="5944"/>
                          <a14:foregroundMark x1="23251" y1="5014" x2="23762" y2="5014"/>
                          <a14:foregroundMark x1="24381" y1="6308" x2="23385" y2="7238"/>
                          <a14:foregroundMark x1="28445" y1="6106" x2="28445" y2="6106"/>
                          <a14:foregroundMark x1="29548" y1="4610" x2="30651" y2="7036"/>
                          <a14:foregroundMark x1="31512" y1="7966" x2="31512" y2="7966"/>
                          <a14:foregroundMark x1="27691" y1="3882" x2="27691" y2="3882"/>
                          <a14:foregroundMark x1="28552" y1="1860" x2="28552" y2="1860"/>
                          <a14:foregroundMark x1="29171" y1="2426" x2="31889" y2="5176"/>
                          <a14:foregroundMark x1="29171" y1="2426" x2="29171" y2="2426"/>
                          <a14:foregroundMark x1="28687" y1="1658" x2="28687" y2="1658"/>
                          <a14:foregroundMark x1="28687" y1="2426" x2="28687" y2="2426"/>
                          <a14:foregroundMark x1="33127" y1="6308" x2="33127" y2="6308"/>
                          <a14:foregroundMark x1="33611" y1="6308" x2="39909" y2="13870"/>
                          <a14:foregroundMark x1="92626" y1="69268" x2="92250" y2="71856"/>
                          <a14:foregroundMark x1="91658" y1="72018" x2="91658" y2="72018"/>
                          <a14:foregroundMark x1="93999" y1="72018" x2="93999" y2="72018"/>
                          <a14:foregroundMark x1="95721" y1="69268" x2="95721" y2="69268"/>
                          <a14:foregroundMark x1="97443" y1="70198" x2="97443" y2="70198"/>
                          <a14:foregroundMark x1="98062" y1="69834" x2="98062" y2="698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185" y="2594164"/>
              <a:ext cx="2468347" cy="18910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2918CA-CC5E-2DBD-59A7-F50938046E9A}"/>
              </a:ext>
            </a:extLst>
          </p:cNvPr>
          <p:cNvGrpSpPr/>
          <p:nvPr/>
        </p:nvGrpSpPr>
        <p:grpSpPr>
          <a:xfrm>
            <a:off x="5657873" y="1263035"/>
            <a:ext cx="6054751" cy="5046285"/>
            <a:chOff x="6018267" y="1185127"/>
            <a:chExt cx="5046285" cy="5046285"/>
          </a:xfrm>
        </p:grpSpPr>
        <p:grpSp>
          <p:nvGrpSpPr>
            <p:cNvPr id="1070" name="Group 1069">
              <a:extLst>
                <a:ext uri="{FF2B5EF4-FFF2-40B4-BE49-F238E27FC236}">
                  <a16:creationId xmlns:a16="http://schemas.microsoft.com/office/drawing/2014/main" id="{E0247829-F70E-5C46-79BD-3BF6A6BAE7D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18267" y="1185127"/>
              <a:ext cx="4907740" cy="4907740"/>
              <a:chOff x="-5502682" y="1736318"/>
              <a:chExt cx="9563796" cy="956379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71" name="Pie 5">
                <a:extLst>
                  <a:ext uri="{FF2B5EF4-FFF2-40B4-BE49-F238E27FC236}">
                    <a16:creationId xmlns:a16="http://schemas.microsoft.com/office/drawing/2014/main" id="{CA946EFE-D623-CA13-ABA0-3A7B96DD8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502682" y="1736318"/>
                <a:ext cx="9563796" cy="9563795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2" name="Pie 6">
                <a:extLst>
                  <a:ext uri="{FF2B5EF4-FFF2-40B4-BE49-F238E27FC236}">
                    <a16:creationId xmlns:a16="http://schemas.microsoft.com/office/drawing/2014/main" id="{918D55E6-BFED-650F-1123-26C8D5EC27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148526" y="2090474"/>
                <a:ext cx="8855482" cy="8855482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73" name="Group 1072">
              <a:extLst>
                <a:ext uri="{FF2B5EF4-FFF2-40B4-BE49-F238E27FC236}">
                  <a16:creationId xmlns:a16="http://schemas.microsoft.com/office/drawing/2014/main" id="{B937DA05-7EA8-CBB5-A395-C1554CEE2D4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156812" y="1185127"/>
              <a:ext cx="4907740" cy="4907740"/>
              <a:chOff x="-5502682" y="1736318"/>
              <a:chExt cx="9563795" cy="956379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74" name="Pie 8">
                <a:extLst>
                  <a:ext uri="{FF2B5EF4-FFF2-40B4-BE49-F238E27FC236}">
                    <a16:creationId xmlns:a16="http://schemas.microsoft.com/office/drawing/2014/main" id="{BA7AFEA8-BEE6-C68A-E531-FA2A3DCD9B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502682" y="1736318"/>
                <a:ext cx="9563795" cy="9563795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5" name="Pie 9">
                <a:extLst>
                  <a:ext uri="{FF2B5EF4-FFF2-40B4-BE49-F238E27FC236}">
                    <a16:creationId xmlns:a16="http://schemas.microsoft.com/office/drawing/2014/main" id="{F4440247-4BC5-D0C5-0BDB-8C3E423AAA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148526" y="2090474"/>
                <a:ext cx="8855482" cy="8855482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07539CB2-F6AC-75E6-41E8-E18D2B8364C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6156812" y="1323672"/>
              <a:ext cx="4907740" cy="4907740"/>
              <a:chOff x="-5502682" y="1736318"/>
              <a:chExt cx="9563795" cy="956379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77" name="Pie 11">
                <a:extLst>
                  <a:ext uri="{FF2B5EF4-FFF2-40B4-BE49-F238E27FC236}">
                    <a16:creationId xmlns:a16="http://schemas.microsoft.com/office/drawing/2014/main" id="{B3FB30C4-90E0-6150-B865-F2042804FB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502682" y="1736318"/>
                <a:ext cx="9563795" cy="9563795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8" name="Pie 12">
                <a:extLst>
                  <a:ext uri="{FF2B5EF4-FFF2-40B4-BE49-F238E27FC236}">
                    <a16:creationId xmlns:a16="http://schemas.microsoft.com/office/drawing/2014/main" id="{D26BB2AA-4B10-1204-3607-1008893CC6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148526" y="2090474"/>
                <a:ext cx="8855482" cy="8855482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79" name="Group 1078">
              <a:extLst>
                <a:ext uri="{FF2B5EF4-FFF2-40B4-BE49-F238E27FC236}">
                  <a16:creationId xmlns:a16="http://schemas.microsoft.com/office/drawing/2014/main" id="{2FDB732C-B072-A00B-94AB-73AC16F405B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6018268" y="1323672"/>
              <a:ext cx="4907740" cy="4907740"/>
              <a:chOff x="-5502682" y="1736318"/>
              <a:chExt cx="9563795" cy="956379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80" name="Pie 14">
                <a:extLst>
                  <a:ext uri="{FF2B5EF4-FFF2-40B4-BE49-F238E27FC236}">
                    <a16:creationId xmlns:a16="http://schemas.microsoft.com/office/drawing/2014/main" id="{88F02A02-9A3E-6B0B-7F49-76F3B34344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502682" y="1736318"/>
                <a:ext cx="9563795" cy="9563795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1" name="Pie 15">
                <a:extLst>
                  <a:ext uri="{FF2B5EF4-FFF2-40B4-BE49-F238E27FC236}">
                    <a16:creationId xmlns:a16="http://schemas.microsoft.com/office/drawing/2014/main" id="{ABBAA2E5-2ADA-8ECF-3574-45208CF297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148526" y="2090474"/>
                <a:ext cx="8855482" cy="8855482"/>
              </a:xfrm>
              <a:prstGeom prst="pie">
                <a:avLst>
                  <a:gd name="adj1" fmla="val 10800425"/>
                  <a:gd name="adj2" fmla="val 1620000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SE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3E63509B-51A5-AAFF-7413-761DE13B93C3}"/>
              </a:ext>
            </a:extLst>
          </p:cNvPr>
          <p:cNvGrpSpPr>
            <a:grpSpLocks noChangeAspect="1"/>
          </p:cNvGrpSpPr>
          <p:nvPr/>
        </p:nvGrpSpPr>
        <p:grpSpPr>
          <a:xfrm>
            <a:off x="6168007" y="1633610"/>
            <a:ext cx="864000" cy="864000"/>
            <a:chOff x="3748168" y="1876956"/>
            <a:chExt cx="1106424" cy="1106424"/>
          </a:xfrm>
        </p:grpSpPr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F8EDA2A9-9DE1-59C3-82DD-71B2E34C82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8168" y="1876956"/>
              <a:ext cx="1106424" cy="1106424"/>
            </a:xfrm>
            <a:prstGeom prst="ellipse">
              <a:avLst/>
            </a:prstGeom>
            <a:gradFill flip="none" rotWithShape="1">
              <a:gsLst>
                <a:gs pos="0">
                  <a:schemeClr val="lt1"/>
                </a:gs>
                <a:gs pos="50000">
                  <a:schemeClr val="bg1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  <a:tileRect/>
            </a:gradFill>
            <a:ln w="31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SE" sz="1400" dirty="0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33E69E4A-81AD-49E5-626C-955A464677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4180" y="1972968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SE" sz="4400" dirty="0"/>
                <a:t>1</a:t>
              </a:r>
            </a:p>
          </p:txBody>
        </p:sp>
      </p:grpSp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937D1DBC-921C-FB82-6F04-8CA71D8492AA}"/>
              </a:ext>
            </a:extLst>
          </p:cNvPr>
          <p:cNvGrpSpPr>
            <a:grpSpLocks noChangeAspect="1"/>
          </p:cNvGrpSpPr>
          <p:nvPr/>
        </p:nvGrpSpPr>
        <p:grpSpPr>
          <a:xfrm>
            <a:off x="10481181" y="1633610"/>
            <a:ext cx="864000" cy="864000"/>
            <a:chOff x="3748168" y="1876956"/>
            <a:chExt cx="1106424" cy="1106424"/>
          </a:xfrm>
        </p:grpSpPr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F0C1118C-D347-844B-7D53-67028DF8E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8168" y="1876956"/>
              <a:ext cx="1106424" cy="1106424"/>
            </a:xfrm>
            <a:prstGeom prst="ellipse">
              <a:avLst/>
            </a:prstGeom>
            <a:gradFill flip="none" rotWithShape="1">
              <a:gsLst>
                <a:gs pos="0">
                  <a:schemeClr val="lt1"/>
                </a:gs>
                <a:gs pos="5000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  <a:tileRect/>
            </a:gradFill>
            <a:ln w="31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SE" sz="1400" dirty="0"/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453308B7-DAE5-3632-02A1-07B612640E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4180" y="1972968"/>
              <a:ext cx="914400" cy="914400"/>
            </a:xfrm>
            <a:prstGeom prst="ellipse">
              <a:avLst/>
            </a:prstGeom>
            <a:solidFill>
              <a:schemeClr val="accent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SE" sz="4400" dirty="0"/>
                <a:t>2</a:t>
              </a:r>
            </a:p>
          </p:txBody>
        </p:sp>
      </p:grp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1268727A-DDBD-66DC-A853-D4B607E05BFB}"/>
              </a:ext>
            </a:extLst>
          </p:cNvPr>
          <p:cNvGrpSpPr>
            <a:grpSpLocks noChangeAspect="1"/>
          </p:cNvGrpSpPr>
          <p:nvPr/>
        </p:nvGrpSpPr>
        <p:grpSpPr>
          <a:xfrm>
            <a:off x="6168007" y="4982015"/>
            <a:ext cx="864000" cy="864000"/>
            <a:chOff x="3748168" y="1876956"/>
            <a:chExt cx="1106424" cy="1106424"/>
          </a:xfrm>
        </p:grpSpPr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FF8179CE-99B5-4410-6C99-8E1336ECB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8168" y="1876956"/>
              <a:ext cx="1106424" cy="1106424"/>
            </a:xfrm>
            <a:prstGeom prst="ellipse">
              <a:avLst/>
            </a:prstGeom>
            <a:gradFill flip="none" rotWithShape="1">
              <a:gsLst>
                <a:gs pos="0">
                  <a:schemeClr val="lt1"/>
                </a:gs>
                <a:gs pos="50000">
                  <a:schemeClr val="bg1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  <a:tileRect/>
            </a:gradFill>
            <a:ln w="31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SE" sz="1400" dirty="0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1CBBFF22-B96F-50C0-759C-504A53E70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4180" y="1972968"/>
              <a:ext cx="914400" cy="914400"/>
            </a:xfrm>
            <a:prstGeom prst="ellipse">
              <a:avLst/>
            </a:prstGeom>
            <a:solidFill>
              <a:schemeClr val="accent4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SE" sz="4400" dirty="0"/>
                <a:t>4</a:t>
              </a:r>
            </a:p>
          </p:txBody>
        </p:sp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6B4C4D53-670D-EB77-2C63-C118F4BAF1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81181" y="4982015"/>
            <a:ext cx="864000" cy="864000"/>
            <a:chOff x="3748168" y="1876956"/>
            <a:chExt cx="1106424" cy="1106424"/>
          </a:xfrm>
        </p:grpSpPr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57508919-8155-E71A-49C8-24BED4D1D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8168" y="1876956"/>
              <a:ext cx="1106424" cy="1106424"/>
            </a:xfrm>
            <a:prstGeom prst="ellipse">
              <a:avLst/>
            </a:prstGeom>
            <a:gradFill flip="none" rotWithShape="1">
              <a:gsLst>
                <a:gs pos="0">
                  <a:schemeClr val="lt1"/>
                </a:gs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  <a:tileRect/>
            </a:gradFill>
            <a:ln w="31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SE" sz="1400" dirty="0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8FC3F8C6-2567-68BB-98D2-53E3F49378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4180" y="1972968"/>
              <a:ext cx="914400" cy="914400"/>
            </a:xfrm>
            <a:prstGeom prst="ellipse">
              <a:avLst/>
            </a:prstGeom>
            <a:solidFill>
              <a:schemeClr val="accent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SE" sz="4400"/>
                <a:t>3</a:t>
              </a:r>
              <a:endParaRPr lang="en-SE" sz="4400" dirty="0"/>
            </a:p>
          </p:txBody>
        </p:sp>
      </p:grpSp>
      <p:sp>
        <p:nvSpPr>
          <p:cNvPr id="1094" name="Rectangle 1093">
            <a:extLst>
              <a:ext uri="{FF2B5EF4-FFF2-40B4-BE49-F238E27FC236}">
                <a16:creationId xmlns:a16="http://schemas.microsoft.com/office/drawing/2014/main" id="{67033BFC-70A1-C9C7-1A9E-97E1BC244A04}"/>
              </a:ext>
            </a:extLst>
          </p:cNvPr>
          <p:cNvSpPr/>
          <p:nvPr/>
        </p:nvSpPr>
        <p:spPr>
          <a:xfrm>
            <a:off x="6275315" y="2924944"/>
            <a:ext cx="212547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SE" sz="1400" kern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Variability of missions Strong needs for flexibility and customisation.</a:t>
            </a:r>
            <a:endParaRPr lang="en-SE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95" name="Rectangle 1094">
            <a:extLst>
              <a:ext uri="{FF2B5EF4-FFF2-40B4-BE49-F238E27FC236}">
                <a16:creationId xmlns:a16="http://schemas.microsoft.com/office/drawing/2014/main" id="{0439C0E1-9339-BC42-1ACE-37C7C90690BA}"/>
              </a:ext>
            </a:extLst>
          </p:cNvPr>
          <p:cNvSpPr/>
          <p:nvPr/>
        </p:nvSpPr>
        <p:spPr>
          <a:xfrm>
            <a:off x="6275315" y="2620509"/>
            <a:ext cx="199571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SE" sz="1600" b="1" kern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Customer needs</a:t>
            </a:r>
          </a:p>
        </p:txBody>
      </p:sp>
      <p:sp>
        <p:nvSpPr>
          <p:cNvPr id="1096" name="Rectangle 1095">
            <a:extLst>
              <a:ext uri="{FF2B5EF4-FFF2-40B4-BE49-F238E27FC236}">
                <a16:creationId xmlns:a16="http://schemas.microsoft.com/office/drawing/2014/main" id="{76389A4B-15E2-CE25-CB8A-7EBD28F2B037}"/>
              </a:ext>
            </a:extLst>
          </p:cNvPr>
          <p:cNvSpPr/>
          <p:nvPr/>
        </p:nvSpPr>
        <p:spPr>
          <a:xfrm>
            <a:off x="8901189" y="2926685"/>
            <a:ext cx="242714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SE" sz="1400" kern="0" dirty="0">
                <a:solidFill>
                  <a:schemeClr val="accent2"/>
                </a:solidFill>
              </a:rPr>
              <a:t>S</a:t>
            </a:r>
            <a:r>
              <a:rPr lang="en-GB" sz="1400" kern="0" dirty="0" err="1">
                <a:solidFill>
                  <a:schemeClr val="accent2"/>
                </a:solidFill>
              </a:rPr>
              <a:t>calable</a:t>
            </a:r>
            <a:r>
              <a:rPr lang="en-SE" sz="1400" kern="0" dirty="0">
                <a:solidFill>
                  <a:schemeClr val="accent2"/>
                </a:solidFill>
              </a:rPr>
              <a:t>,</a:t>
            </a:r>
            <a:r>
              <a:rPr lang="en-GB" sz="1400" kern="0" dirty="0">
                <a:solidFill>
                  <a:schemeClr val="accent2"/>
                </a:solidFill>
              </a:rPr>
              <a:t> modular design,</a:t>
            </a:r>
            <a:endParaRPr lang="en-SE" sz="1400" kern="0" dirty="0">
              <a:solidFill>
                <a:schemeClr val="accent2"/>
              </a:solidFill>
            </a:endParaRPr>
          </a:p>
          <a:p>
            <a:r>
              <a:rPr lang="sv-SE" sz="1400" kern="0" dirty="0">
                <a:solidFill>
                  <a:schemeClr val="accent2"/>
                </a:solidFill>
              </a:rPr>
              <a:t>r</a:t>
            </a:r>
            <a:r>
              <a:rPr lang="en-SE" sz="1400" kern="0" dirty="0">
                <a:solidFill>
                  <a:schemeClr val="accent2"/>
                </a:solidFill>
              </a:rPr>
              <a:t>eliability, high performances adapted to need</a:t>
            </a:r>
          </a:p>
        </p:txBody>
      </p:sp>
      <p:sp>
        <p:nvSpPr>
          <p:cNvPr id="1097" name="Rectangle 1096">
            <a:extLst>
              <a:ext uri="{FF2B5EF4-FFF2-40B4-BE49-F238E27FC236}">
                <a16:creationId xmlns:a16="http://schemas.microsoft.com/office/drawing/2014/main" id="{D069BB00-05C9-A3D5-401A-3E3A1CC869A0}"/>
              </a:ext>
            </a:extLst>
          </p:cNvPr>
          <p:cNvSpPr/>
          <p:nvPr/>
        </p:nvSpPr>
        <p:spPr>
          <a:xfrm>
            <a:off x="8901189" y="2620509"/>
            <a:ext cx="245139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v-SE" sz="1600" b="1" kern="0" dirty="0">
                <a:solidFill>
                  <a:schemeClr val="accent2"/>
                </a:solidFill>
              </a:rPr>
              <a:t>Fit to </a:t>
            </a:r>
            <a:r>
              <a:rPr lang="sv-SE" sz="1600" b="1" kern="0" dirty="0" err="1">
                <a:solidFill>
                  <a:schemeClr val="accent2"/>
                </a:solidFill>
              </a:rPr>
              <a:t>purpose</a:t>
            </a:r>
            <a:r>
              <a:rPr lang="en-GB" sz="1600" b="1" kern="0" dirty="0">
                <a:solidFill>
                  <a:schemeClr val="accent2"/>
                </a:solidFill>
              </a:rPr>
              <a:t> </a:t>
            </a:r>
            <a:r>
              <a:rPr lang="en-SE" sz="1600" b="1" kern="0" dirty="0">
                <a:solidFill>
                  <a:schemeClr val="accent2"/>
                </a:solidFill>
              </a:rPr>
              <a:t>P/F</a:t>
            </a:r>
            <a:endParaRPr lang="en-GB" sz="1600" b="1" kern="0" dirty="0">
              <a:solidFill>
                <a:schemeClr val="accent2"/>
              </a:solidFill>
            </a:endParaRPr>
          </a:p>
        </p:txBody>
      </p:sp>
      <p:sp>
        <p:nvSpPr>
          <p:cNvPr id="1098" name="Rectangle 1097">
            <a:extLst>
              <a:ext uri="{FF2B5EF4-FFF2-40B4-BE49-F238E27FC236}">
                <a16:creationId xmlns:a16="http://schemas.microsoft.com/office/drawing/2014/main" id="{D4CE90FB-2B6C-FC42-92EA-142A5546E7B9}"/>
              </a:ext>
            </a:extLst>
          </p:cNvPr>
          <p:cNvSpPr/>
          <p:nvPr/>
        </p:nvSpPr>
        <p:spPr>
          <a:xfrm>
            <a:off x="6275315" y="4509700"/>
            <a:ext cx="212547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SE" sz="1400" kern="0" dirty="0">
                <a:solidFill>
                  <a:schemeClr val="accent4"/>
                </a:solidFill>
              </a:rPr>
              <a:t>H</a:t>
            </a:r>
            <a:r>
              <a:rPr lang="en-GB" sz="1400" kern="0" dirty="0" err="1">
                <a:solidFill>
                  <a:schemeClr val="accent4"/>
                </a:solidFill>
              </a:rPr>
              <a:t>igh</a:t>
            </a:r>
            <a:r>
              <a:rPr lang="en-GB" sz="1400" kern="0" dirty="0">
                <a:solidFill>
                  <a:schemeClr val="accent4"/>
                </a:solidFill>
              </a:rPr>
              <a:t> quality data</a:t>
            </a:r>
            <a:r>
              <a:rPr lang="en-SE" sz="1400" kern="0" dirty="0">
                <a:solidFill>
                  <a:schemeClr val="accent4"/>
                </a:solidFill>
              </a:rPr>
              <a:t>, enabling </a:t>
            </a:r>
            <a:r>
              <a:rPr lang="sv-SE" sz="1400" kern="0" dirty="0" err="1">
                <a:solidFill>
                  <a:schemeClr val="accent4"/>
                </a:solidFill>
              </a:rPr>
              <a:t>return</a:t>
            </a:r>
            <a:r>
              <a:rPr lang="sv-SE" sz="1400" kern="0" dirty="0">
                <a:solidFill>
                  <a:schemeClr val="accent4"/>
                </a:solidFill>
              </a:rPr>
              <a:t> on investment</a:t>
            </a:r>
            <a:endParaRPr lang="en-SE" sz="1400" kern="0" dirty="0">
              <a:solidFill>
                <a:schemeClr val="accent4"/>
              </a:solidFill>
            </a:endParaRPr>
          </a:p>
        </p:txBody>
      </p:sp>
      <p:sp>
        <p:nvSpPr>
          <p:cNvPr id="1099" name="Rectangle 1098">
            <a:extLst>
              <a:ext uri="{FF2B5EF4-FFF2-40B4-BE49-F238E27FC236}">
                <a16:creationId xmlns:a16="http://schemas.microsoft.com/office/drawing/2014/main" id="{DE92F8E9-6AD6-F2A4-E364-40377B5663E1}"/>
              </a:ext>
            </a:extLst>
          </p:cNvPr>
          <p:cNvSpPr/>
          <p:nvPr/>
        </p:nvSpPr>
        <p:spPr>
          <a:xfrm>
            <a:off x="6275315" y="3945475"/>
            <a:ext cx="199571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SE" sz="1600" b="1" kern="0" dirty="0">
                <a:solidFill>
                  <a:schemeClr val="accent4"/>
                </a:solidFill>
              </a:rPr>
              <a:t>Operational business case</a:t>
            </a:r>
          </a:p>
        </p:txBody>
      </p:sp>
      <p:sp>
        <p:nvSpPr>
          <p:cNvPr id="1100" name="Rectangle 1099">
            <a:extLst>
              <a:ext uri="{FF2B5EF4-FFF2-40B4-BE49-F238E27FC236}">
                <a16:creationId xmlns:a16="http://schemas.microsoft.com/office/drawing/2014/main" id="{D504C689-3579-E8ED-AA92-3FAE51F64889}"/>
              </a:ext>
            </a:extLst>
          </p:cNvPr>
          <p:cNvSpPr/>
          <p:nvPr/>
        </p:nvSpPr>
        <p:spPr>
          <a:xfrm>
            <a:off x="8901189" y="4293676"/>
            <a:ext cx="224651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SE" sz="1400" kern="0" dirty="0">
                <a:solidFill>
                  <a:schemeClr val="accent1"/>
                </a:solidFill>
              </a:rPr>
              <a:t>End-to-end, turnkey solutions, developed quickly at affordable cost</a:t>
            </a:r>
            <a:endParaRPr lang="en-SE" sz="1400" dirty="0">
              <a:solidFill>
                <a:schemeClr val="accent1"/>
              </a:solidFill>
            </a:endParaRPr>
          </a:p>
        </p:txBody>
      </p:sp>
      <p:sp>
        <p:nvSpPr>
          <p:cNvPr id="1101" name="Rectangle 1100">
            <a:extLst>
              <a:ext uri="{FF2B5EF4-FFF2-40B4-BE49-F238E27FC236}">
                <a16:creationId xmlns:a16="http://schemas.microsoft.com/office/drawing/2014/main" id="{26DC0967-BB29-A297-7B0D-720AE6D519A5}"/>
              </a:ext>
            </a:extLst>
          </p:cNvPr>
          <p:cNvSpPr/>
          <p:nvPr/>
        </p:nvSpPr>
        <p:spPr>
          <a:xfrm>
            <a:off x="8901189" y="3945475"/>
            <a:ext cx="218420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SE" sz="1600" b="1" kern="0" dirty="0">
                <a:solidFill>
                  <a:schemeClr val="accent1"/>
                </a:solidFill>
              </a:rPr>
              <a:t>Tailored Mission</a:t>
            </a:r>
          </a:p>
        </p:txBody>
      </p:sp>
      <p:pic>
        <p:nvPicPr>
          <p:cNvPr id="1133" name="Picture 2" descr="Moissonneuses-batteuses | horizons">
            <a:extLst>
              <a:ext uri="{FF2B5EF4-FFF2-40B4-BE49-F238E27FC236}">
                <a16:creationId xmlns:a16="http://schemas.microsoft.com/office/drawing/2014/main" id="{9A2FD748-5B9C-4664-470E-444179AF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9" y="1306581"/>
            <a:ext cx="4100845" cy="21797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4" name="Tractor1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2EED80E3-8623-C5CC-E172-0289BDD9E1B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070778" y="1688473"/>
            <a:ext cx="698760" cy="589535"/>
            <a:chOff x="5751513" y="3032125"/>
            <a:chExt cx="792163" cy="668338"/>
          </a:xfrm>
          <a:solidFill>
            <a:schemeClr val="accent2"/>
          </a:solidFill>
        </p:grpSpPr>
        <p:sp>
          <p:nvSpPr>
            <p:cNvPr id="1215" name="Freeform 1274">
              <a:extLst>
                <a:ext uri="{FF2B5EF4-FFF2-40B4-BE49-F238E27FC236}">
                  <a16:creationId xmlns:a16="http://schemas.microsoft.com/office/drawing/2014/main" id="{50AADE87-23C2-6EEB-1BF7-F0EC00846D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1513" y="3400425"/>
              <a:ext cx="133350" cy="300038"/>
            </a:xfrm>
            <a:custGeom>
              <a:avLst/>
              <a:gdLst>
                <a:gd name="T0" fmla="*/ 538 w 1900"/>
                <a:gd name="T1" fmla="*/ 284 h 4234"/>
                <a:gd name="T2" fmla="*/ 283 w 1900"/>
                <a:gd name="T3" fmla="*/ 538 h 4234"/>
                <a:gd name="T4" fmla="*/ 283 w 1900"/>
                <a:gd name="T5" fmla="*/ 3696 h 4234"/>
                <a:gd name="T6" fmla="*/ 538 w 1900"/>
                <a:gd name="T7" fmla="*/ 3950 h 4234"/>
                <a:gd name="T8" fmla="*/ 1362 w 1900"/>
                <a:gd name="T9" fmla="*/ 3950 h 4234"/>
                <a:gd name="T10" fmla="*/ 1617 w 1900"/>
                <a:gd name="T11" fmla="*/ 3696 h 4234"/>
                <a:gd name="T12" fmla="*/ 1617 w 1900"/>
                <a:gd name="T13" fmla="*/ 538 h 4234"/>
                <a:gd name="T14" fmla="*/ 1362 w 1900"/>
                <a:gd name="T15" fmla="*/ 284 h 4234"/>
                <a:gd name="T16" fmla="*/ 538 w 1900"/>
                <a:gd name="T17" fmla="*/ 284 h 4234"/>
                <a:gd name="T18" fmla="*/ 1362 w 1900"/>
                <a:gd name="T19" fmla="*/ 4234 h 4234"/>
                <a:gd name="T20" fmla="*/ 538 w 1900"/>
                <a:gd name="T21" fmla="*/ 4234 h 4234"/>
                <a:gd name="T22" fmla="*/ 0 w 1900"/>
                <a:gd name="T23" fmla="*/ 3696 h 4234"/>
                <a:gd name="T24" fmla="*/ 0 w 1900"/>
                <a:gd name="T25" fmla="*/ 538 h 4234"/>
                <a:gd name="T26" fmla="*/ 538 w 1900"/>
                <a:gd name="T27" fmla="*/ 0 h 4234"/>
                <a:gd name="T28" fmla="*/ 1362 w 1900"/>
                <a:gd name="T29" fmla="*/ 0 h 4234"/>
                <a:gd name="T30" fmla="*/ 1900 w 1900"/>
                <a:gd name="T31" fmla="*/ 538 h 4234"/>
                <a:gd name="T32" fmla="*/ 1900 w 1900"/>
                <a:gd name="T33" fmla="*/ 3696 h 4234"/>
                <a:gd name="T34" fmla="*/ 1362 w 1900"/>
                <a:gd name="T35" fmla="*/ 4234 h 4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0" h="4234">
                  <a:moveTo>
                    <a:pt x="538" y="284"/>
                  </a:moveTo>
                  <a:cubicBezTo>
                    <a:pt x="398" y="284"/>
                    <a:pt x="283" y="398"/>
                    <a:pt x="283" y="538"/>
                  </a:cubicBezTo>
                  <a:lnTo>
                    <a:pt x="283" y="3696"/>
                  </a:lnTo>
                  <a:cubicBezTo>
                    <a:pt x="283" y="3836"/>
                    <a:pt x="398" y="3950"/>
                    <a:pt x="538" y="3950"/>
                  </a:cubicBezTo>
                  <a:lnTo>
                    <a:pt x="1362" y="3950"/>
                  </a:lnTo>
                  <a:cubicBezTo>
                    <a:pt x="1503" y="3950"/>
                    <a:pt x="1617" y="3836"/>
                    <a:pt x="1617" y="3696"/>
                  </a:cubicBezTo>
                  <a:lnTo>
                    <a:pt x="1617" y="538"/>
                  </a:lnTo>
                  <a:cubicBezTo>
                    <a:pt x="1617" y="398"/>
                    <a:pt x="1503" y="284"/>
                    <a:pt x="1362" y="284"/>
                  </a:cubicBezTo>
                  <a:lnTo>
                    <a:pt x="538" y="284"/>
                  </a:lnTo>
                  <a:close/>
                  <a:moveTo>
                    <a:pt x="1362" y="4234"/>
                  </a:moveTo>
                  <a:lnTo>
                    <a:pt x="538" y="4234"/>
                  </a:lnTo>
                  <a:cubicBezTo>
                    <a:pt x="242" y="4234"/>
                    <a:pt x="0" y="3993"/>
                    <a:pt x="0" y="3696"/>
                  </a:cubicBezTo>
                  <a:lnTo>
                    <a:pt x="0" y="538"/>
                  </a:lnTo>
                  <a:cubicBezTo>
                    <a:pt x="0" y="242"/>
                    <a:pt x="242" y="0"/>
                    <a:pt x="538" y="0"/>
                  </a:cubicBezTo>
                  <a:lnTo>
                    <a:pt x="1362" y="0"/>
                  </a:lnTo>
                  <a:cubicBezTo>
                    <a:pt x="1659" y="0"/>
                    <a:pt x="1900" y="242"/>
                    <a:pt x="1900" y="538"/>
                  </a:cubicBezTo>
                  <a:lnTo>
                    <a:pt x="1900" y="3696"/>
                  </a:lnTo>
                  <a:cubicBezTo>
                    <a:pt x="1900" y="3993"/>
                    <a:pt x="1659" y="4234"/>
                    <a:pt x="1362" y="4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6" name="Freeform 1275">
              <a:extLst>
                <a:ext uri="{FF2B5EF4-FFF2-40B4-BE49-F238E27FC236}">
                  <a16:creationId xmlns:a16="http://schemas.microsoft.com/office/drawing/2014/main" id="{0E06FEB0-DE0B-CC9E-98DF-A4E14C141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688" y="3417888"/>
              <a:ext cx="63500" cy="41275"/>
            </a:xfrm>
            <a:custGeom>
              <a:avLst/>
              <a:gdLst>
                <a:gd name="T0" fmla="*/ 35 w 40"/>
                <a:gd name="T1" fmla="*/ 26 h 26"/>
                <a:gd name="T2" fmla="*/ 0 w 40"/>
                <a:gd name="T3" fmla="*/ 12 h 26"/>
                <a:gd name="T4" fmla="*/ 5 w 40"/>
                <a:gd name="T5" fmla="*/ 0 h 26"/>
                <a:gd name="T6" fmla="*/ 40 w 40"/>
                <a:gd name="T7" fmla="*/ 14 h 26"/>
                <a:gd name="T8" fmla="*/ 35 w 40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6">
                  <a:moveTo>
                    <a:pt x="35" y="26"/>
                  </a:moveTo>
                  <a:lnTo>
                    <a:pt x="0" y="12"/>
                  </a:lnTo>
                  <a:lnTo>
                    <a:pt x="5" y="0"/>
                  </a:lnTo>
                  <a:lnTo>
                    <a:pt x="40" y="14"/>
                  </a:lnTo>
                  <a:lnTo>
                    <a:pt x="35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7" name="Freeform 1276">
              <a:extLst>
                <a:ext uri="{FF2B5EF4-FFF2-40B4-BE49-F238E27FC236}">
                  <a16:creationId xmlns:a16="http://schemas.microsoft.com/office/drawing/2014/main" id="{8CED0162-802C-12FC-E06B-33C270D37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6" y="3473450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09 w 843"/>
                <a:gd name="T5" fmla="*/ 292 h 505"/>
                <a:gd name="T6" fmla="*/ 29 w 843"/>
                <a:gd name="T7" fmla="*/ 109 h 505"/>
                <a:gd name="T8" fmla="*/ 212 w 843"/>
                <a:gd name="T9" fmla="*/ 28 h 505"/>
                <a:gd name="T10" fmla="*/ 734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9" y="502"/>
                    <a:pt x="632" y="495"/>
                  </a:cubicBezTo>
                  <a:lnTo>
                    <a:pt x="109" y="292"/>
                  </a:lnTo>
                  <a:cubicBezTo>
                    <a:pt x="37" y="264"/>
                    <a:pt x="0" y="182"/>
                    <a:pt x="29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5"/>
                    <a:pt x="683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8" name="Freeform 1277">
              <a:extLst>
                <a:ext uri="{FF2B5EF4-FFF2-40B4-BE49-F238E27FC236}">
                  <a16:creationId xmlns:a16="http://schemas.microsoft.com/office/drawing/2014/main" id="{D159EB33-6634-52CF-247F-A4BF955F4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6" y="3527425"/>
              <a:ext cx="60325" cy="34925"/>
            </a:xfrm>
            <a:custGeom>
              <a:avLst/>
              <a:gdLst>
                <a:gd name="T0" fmla="*/ 683 w 843"/>
                <a:gd name="T1" fmla="*/ 504 h 504"/>
                <a:gd name="T2" fmla="*/ 632 w 843"/>
                <a:gd name="T3" fmla="*/ 495 h 504"/>
                <a:gd name="T4" fmla="*/ 110 w 843"/>
                <a:gd name="T5" fmla="*/ 292 h 504"/>
                <a:gd name="T6" fmla="*/ 29 w 843"/>
                <a:gd name="T7" fmla="*/ 109 h 504"/>
                <a:gd name="T8" fmla="*/ 212 w 843"/>
                <a:gd name="T9" fmla="*/ 28 h 504"/>
                <a:gd name="T10" fmla="*/ 734 w 843"/>
                <a:gd name="T11" fmla="*/ 231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6" y="504"/>
                    <a:pt x="649" y="501"/>
                    <a:pt x="632" y="495"/>
                  </a:cubicBezTo>
                  <a:lnTo>
                    <a:pt x="110" y="292"/>
                  </a:lnTo>
                  <a:cubicBezTo>
                    <a:pt x="37" y="264"/>
                    <a:pt x="0" y="182"/>
                    <a:pt x="29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4"/>
                    <a:pt x="683" y="5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9" name="Freeform 1278">
              <a:extLst>
                <a:ext uri="{FF2B5EF4-FFF2-40B4-BE49-F238E27FC236}">
                  <a16:creationId xmlns:a16="http://schemas.microsoft.com/office/drawing/2014/main" id="{5FEDFDBB-854E-792D-1A85-C2EAE412D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6" y="3579813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10 w 843"/>
                <a:gd name="T5" fmla="*/ 293 h 505"/>
                <a:gd name="T6" fmla="*/ 29 w 843"/>
                <a:gd name="T7" fmla="*/ 109 h 505"/>
                <a:gd name="T8" fmla="*/ 212 w 843"/>
                <a:gd name="T9" fmla="*/ 29 h 505"/>
                <a:gd name="T10" fmla="*/ 734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9" y="502"/>
                    <a:pt x="632" y="495"/>
                  </a:cubicBezTo>
                  <a:lnTo>
                    <a:pt x="110" y="293"/>
                  </a:lnTo>
                  <a:cubicBezTo>
                    <a:pt x="37" y="264"/>
                    <a:pt x="0" y="182"/>
                    <a:pt x="29" y="109"/>
                  </a:cubicBezTo>
                  <a:cubicBezTo>
                    <a:pt x="57" y="36"/>
                    <a:pt x="139" y="0"/>
                    <a:pt x="212" y="29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5"/>
                    <a:pt x="683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0" name="Freeform 1279">
              <a:extLst>
                <a:ext uri="{FF2B5EF4-FFF2-40B4-BE49-F238E27FC236}">
                  <a16:creationId xmlns:a16="http://schemas.microsoft.com/office/drawing/2014/main" id="{D6087EE9-DCD3-E90B-84C6-6E51C3B9A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6" y="3633788"/>
              <a:ext cx="60325" cy="36513"/>
            </a:xfrm>
            <a:custGeom>
              <a:avLst/>
              <a:gdLst>
                <a:gd name="T0" fmla="*/ 683 w 843"/>
                <a:gd name="T1" fmla="*/ 504 h 504"/>
                <a:gd name="T2" fmla="*/ 632 w 843"/>
                <a:gd name="T3" fmla="*/ 495 h 504"/>
                <a:gd name="T4" fmla="*/ 109 w 843"/>
                <a:gd name="T5" fmla="*/ 292 h 504"/>
                <a:gd name="T6" fmla="*/ 28 w 843"/>
                <a:gd name="T7" fmla="*/ 109 h 504"/>
                <a:gd name="T8" fmla="*/ 212 w 843"/>
                <a:gd name="T9" fmla="*/ 28 h 504"/>
                <a:gd name="T10" fmla="*/ 734 w 843"/>
                <a:gd name="T11" fmla="*/ 231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6" y="504"/>
                    <a:pt x="649" y="501"/>
                    <a:pt x="632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4"/>
                    <a:pt x="683" y="5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1" name="Freeform 1280">
              <a:extLst>
                <a:ext uri="{FF2B5EF4-FFF2-40B4-BE49-F238E27FC236}">
                  <a16:creationId xmlns:a16="http://schemas.microsoft.com/office/drawing/2014/main" id="{ADC64F6C-6A2D-1C22-7F58-3441D0A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1" y="3417888"/>
              <a:ext cx="61913" cy="41275"/>
            </a:xfrm>
            <a:custGeom>
              <a:avLst/>
              <a:gdLst>
                <a:gd name="T0" fmla="*/ 4 w 39"/>
                <a:gd name="T1" fmla="*/ 26 h 26"/>
                <a:gd name="T2" fmla="*/ 0 w 39"/>
                <a:gd name="T3" fmla="*/ 14 h 26"/>
                <a:gd name="T4" fmla="*/ 35 w 39"/>
                <a:gd name="T5" fmla="*/ 0 h 26"/>
                <a:gd name="T6" fmla="*/ 39 w 39"/>
                <a:gd name="T7" fmla="*/ 12 h 26"/>
                <a:gd name="T8" fmla="*/ 4 w 3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6">
                  <a:moveTo>
                    <a:pt x="4" y="26"/>
                  </a:moveTo>
                  <a:lnTo>
                    <a:pt x="0" y="14"/>
                  </a:lnTo>
                  <a:lnTo>
                    <a:pt x="35" y="0"/>
                  </a:lnTo>
                  <a:lnTo>
                    <a:pt x="39" y="12"/>
                  </a:lnTo>
                  <a:lnTo>
                    <a:pt x="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2" name="Freeform 1281">
              <a:extLst>
                <a:ext uri="{FF2B5EF4-FFF2-40B4-BE49-F238E27FC236}">
                  <a16:creationId xmlns:a16="http://schemas.microsoft.com/office/drawing/2014/main" id="{E9F64B45-6CF8-8F47-4EC3-7FE216F86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88" y="3473450"/>
              <a:ext cx="58738" cy="36513"/>
            </a:xfrm>
            <a:custGeom>
              <a:avLst/>
              <a:gdLst>
                <a:gd name="T0" fmla="*/ 160 w 843"/>
                <a:gd name="T1" fmla="*/ 505 h 505"/>
                <a:gd name="T2" fmla="*/ 28 w 843"/>
                <a:gd name="T3" fmla="*/ 414 h 505"/>
                <a:gd name="T4" fmla="*/ 109 w 843"/>
                <a:gd name="T5" fmla="*/ 231 h 505"/>
                <a:gd name="T6" fmla="*/ 631 w 843"/>
                <a:gd name="T7" fmla="*/ 28 h 505"/>
                <a:gd name="T8" fmla="*/ 815 w 843"/>
                <a:gd name="T9" fmla="*/ 109 h 505"/>
                <a:gd name="T10" fmla="*/ 734 w 843"/>
                <a:gd name="T11" fmla="*/ 292 h 505"/>
                <a:gd name="T12" fmla="*/ 211 w 843"/>
                <a:gd name="T13" fmla="*/ 495 h 505"/>
                <a:gd name="T14" fmla="*/ 160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0" y="505"/>
                  </a:moveTo>
                  <a:cubicBezTo>
                    <a:pt x="103" y="505"/>
                    <a:pt x="50" y="470"/>
                    <a:pt x="28" y="414"/>
                  </a:cubicBezTo>
                  <a:cubicBezTo>
                    <a:pt x="0" y="341"/>
                    <a:pt x="36" y="259"/>
                    <a:pt x="109" y="231"/>
                  </a:cubicBezTo>
                  <a:lnTo>
                    <a:pt x="631" y="28"/>
                  </a:lnTo>
                  <a:cubicBezTo>
                    <a:pt x="704" y="0"/>
                    <a:pt x="786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1" y="495"/>
                  </a:lnTo>
                  <a:cubicBezTo>
                    <a:pt x="195" y="502"/>
                    <a:pt x="177" y="505"/>
                    <a:pt x="160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3" name="Freeform 1282">
              <a:extLst>
                <a:ext uri="{FF2B5EF4-FFF2-40B4-BE49-F238E27FC236}">
                  <a16:creationId xmlns:a16="http://schemas.microsoft.com/office/drawing/2014/main" id="{619C5151-0079-3A27-B47E-71D3F4778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88" y="3527425"/>
              <a:ext cx="58738" cy="34925"/>
            </a:xfrm>
            <a:custGeom>
              <a:avLst/>
              <a:gdLst>
                <a:gd name="T0" fmla="*/ 160 w 843"/>
                <a:gd name="T1" fmla="*/ 504 h 504"/>
                <a:gd name="T2" fmla="*/ 28 w 843"/>
                <a:gd name="T3" fmla="*/ 414 h 504"/>
                <a:gd name="T4" fmla="*/ 109 w 843"/>
                <a:gd name="T5" fmla="*/ 231 h 504"/>
                <a:gd name="T6" fmla="*/ 631 w 843"/>
                <a:gd name="T7" fmla="*/ 28 h 504"/>
                <a:gd name="T8" fmla="*/ 815 w 843"/>
                <a:gd name="T9" fmla="*/ 109 h 504"/>
                <a:gd name="T10" fmla="*/ 734 w 843"/>
                <a:gd name="T11" fmla="*/ 292 h 504"/>
                <a:gd name="T12" fmla="*/ 211 w 843"/>
                <a:gd name="T13" fmla="*/ 495 h 504"/>
                <a:gd name="T14" fmla="*/ 160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0" y="504"/>
                  </a:moveTo>
                  <a:cubicBezTo>
                    <a:pt x="103" y="504"/>
                    <a:pt x="50" y="470"/>
                    <a:pt x="28" y="414"/>
                  </a:cubicBezTo>
                  <a:cubicBezTo>
                    <a:pt x="0" y="341"/>
                    <a:pt x="36" y="259"/>
                    <a:pt x="109" y="231"/>
                  </a:cubicBezTo>
                  <a:lnTo>
                    <a:pt x="631" y="28"/>
                  </a:lnTo>
                  <a:cubicBezTo>
                    <a:pt x="704" y="0"/>
                    <a:pt x="786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1" y="495"/>
                  </a:lnTo>
                  <a:cubicBezTo>
                    <a:pt x="194" y="501"/>
                    <a:pt x="177" y="504"/>
                    <a:pt x="160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4" name="Freeform 1283">
              <a:extLst>
                <a:ext uri="{FF2B5EF4-FFF2-40B4-BE49-F238E27FC236}">
                  <a16:creationId xmlns:a16="http://schemas.microsoft.com/office/drawing/2014/main" id="{F8818AEF-46C4-6E84-D5EA-401ACAC70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88" y="3579813"/>
              <a:ext cx="58738" cy="36513"/>
            </a:xfrm>
            <a:custGeom>
              <a:avLst/>
              <a:gdLst>
                <a:gd name="T0" fmla="*/ 160 w 843"/>
                <a:gd name="T1" fmla="*/ 505 h 505"/>
                <a:gd name="T2" fmla="*/ 28 w 843"/>
                <a:gd name="T3" fmla="*/ 414 h 505"/>
                <a:gd name="T4" fmla="*/ 109 w 843"/>
                <a:gd name="T5" fmla="*/ 231 h 505"/>
                <a:gd name="T6" fmla="*/ 632 w 843"/>
                <a:gd name="T7" fmla="*/ 28 h 505"/>
                <a:gd name="T8" fmla="*/ 815 w 843"/>
                <a:gd name="T9" fmla="*/ 109 h 505"/>
                <a:gd name="T10" fmla="*/ 734 w 843"/>
                <a:gd name="T11" fmla="*/ 292 h 505"/>
                <a:gd name="T12" fmla="*/ 212 w 843"/>
                <a:gd name="T13" fmla="*/ 495 h 505"/>
                <a:gd name="T14" fmla="*/ 160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0" y="505"/>
                  </a:moveTo>
                  <a:cubicBezTo>
                    <a:pt x="103" y="505"/>
                    <a:pt x="50" y="470"/>
                    <a:pt x="28" y="414"/>
                  </a:cubicBezTo>
                  <a:cubicBezTo>
                    <a:pt x="0" y="341"/>
                    <a:pt x="36" y="259"/>
                    <a:pt x="109" y="231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2" y="495"/>
                  </a:lnTo>
                  <a:cubicBezTo>
                    <a:pt x="195" y="502"/>
                    <a:pt x="177" y="505"/>
                    <a:pt x="160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5" name="Freeform 1284">
              <a:extLst>
                <a:ext uri="{FF2B5EF4-FFF2-40B4-BE49-F238E27FC236}">
                  <a16:creationId xmlns:a16="http://schemas.microsoft.com/office/drawing/2014/main" id="{1CCFA4CD-51A9-8E65-E971-9397DA47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88" y="3633788"/>
              <a:ext cx="58738" cy="36513"/>
            </a:xfrm>
            <a:custGeom>
              <a:avLst/>
              <a:gdLst>
                <a:gd name="T0" fmla="*/ 160 w 843"/>
                <a:gd name="T1" fmla="*/ 504 h 504"/>
                <a:gd name="T2" fmla="*/ 28 w 843"/>
                <a:gd name="T3" fmla="*/ 414 h 504"/>
                <a:gd name="T4" fmla="*/ 109 w 843"/>
                <a:gd name="T5" fmla="*/ 230 h 504"/>
                <a:gd name="T6" fmla="*/ 632 w 843"/>
                <a:gd name="T7" fmla="*/ 28 h 504"/>
                <a:gd name="T8" fmla="*/ 815 w 843"/>
                <a:gd name="T9" fmla="*/ 109 h 504"/>
                <a:gd name="T10" fmla="*/ 734 w 843"/>
                <a:gd name="T11" fmla="*/ 292 h 504"/>
                <a:gd name="T12" fmla="*/ 212 w 843"/>
                <a:gd name="T13" fmla="*/ 494 h 504"/>
                <a:gd name="T14" fmla="*/ 160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0" y="504"/>
                  </a:moveTo>
                  <a:cubicBezTo>
                    <a:pt x="103" y="504"/>
                    <a:pt x="50" y="470"/>
                    <a:pt x="28" y="414"/>
                  </a:cubicBezTo>
                  <a:cubicBezTo>
                    <a:pt x="0" y="341"/>
                    <a:pt x="36" y="259"/>
                    <a:pt x="109" y="230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2" y="494"/>
                  </a:lnTo>
                  <a:cubicBezTo>
                    <a:pt x="195" y="501"/>
                    <a:pt x="177" y="504"/>
                    <a:pt x="160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6" name="Freeform 1285">
              <a:extLst>
                <a:ext uri="{FF2B5EF4-FFF2-40B4-BE49-F238E27FC236}">
                  <a16:creationId xmlns:a16="http://schemas.microsoft.com/office/drawing/2014/main" id="{3954A471-9CF0-E19C-B0CC-578BD41037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5976" y="3400425"/>
              <a:ext cx="134938" cy="300038"/>
            </a:xfrm>
            <a:custGeom>
              <a:avLst/>
              <a:gdLst>
                <a:gd name="T0" fmla="*/ 538 w 1900"/>
                <a:gd name="T1" fmla="*/ 284 h 4234"/>
                <a:gd name="T2" fmla="*/ 284 w 1900"/>
                <a:gd name="T3" fmla="*/ 538 h 4234"/>
                <a:gd name="T4" fmla="*/ 284 w 1900"/>
                <a:gd name="T5" fmla="*/ 3696 h 4234"/>
                <a:gd name="T6" fmla="*/ 538 w 1900"/>
                <a:gd name="T7" fmla="*/ 3950 h 4234"/>
                <a:gd name="T8" fmla="*/ 1363 w 1900"/>
                <a:gd name="T9" fmla="*/ 3950 h 4234"/>
                <a:gd name="T10" fmla="*/ 1617 w 1900"/>
                <a:gd name="T11" fmla="*/ 3696 h 4234"/>
                <a:gd name="T12" fmla="*/ 1617 w 1900"/>
                <a:gd name="T13" fmla="*/ 538 h 4234"/>
                <a:gd name="T14" fmla="*/ 1363 w 1900"/>
                <a:gd name="T15" fmla="*/ 284 h 4234"/>
                <a:gd name="T16" fmla="*/ 538 w 1900"/>
                <a:gd name="T17" fmla="*/ 284 h 4234"/>
                <a:gd name="T18" fmla="*/ 1363 w 1900"/>
                <a:gd name="T19" fmla="*/ 4234 h 4234"/>
                <a:gd name="T20" fmla="*/ 538 w 1900"/>
                <a:gd name="T21" fmla="*/ 4234 h 4234"/>
                <a:gd name="T22" fmla="*/ 0 w 1900"/>
                <a:gd name="T23" fmla="*/ 3696 h 4234"/>
                <a:gd name="T24" fmla="*/ 0 w 1900"/>
                <a:gd name="T25" fmla="*/ 538 h 4234"/>
                <a:gd name="T26" fmla="*/ 538 w 1900"/>
                <a:gd name="T27" fmla="*/ 0 h 4234"/>
                <a:gd name="T28" fmla="*/ 1363 w 1900"/>
                <a:gd name="T29" fmla="*/ 0 h 4234"/>
                <a:gd name="T30" fmla="*/ 1900 w 1900"/>
                <a:gd name="T31" fmla="*/ 538 h 4234"/>
                <a:gd name="T32" fmla="*/ 1900 w 1900"/>
                <a:gd name="T33" fmla="*/ 3696 h 4234"/>
                <a:gd name="T34" fmla="*/ 1363 w 1900"/>
                <a:gd name="T35" fmla="*/ 4234 h 4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0" h="4234">
                  <a:moveTo>
                    <a:pt x="538" y="284"/>
                  </a:moveTo>
                  <a:cubicBezTo>
                    <a:pt x="398" y="284"/>
                    <a:pt x="284" y="398"/>
                    <a:pt x="284" y="538"/>
                  </a:cubicBezTo>
                  <a:lnTo>
                    <a:pt x="284" y="3696"/>
                  </a:lnTo>
                  <a:cubicBezTo>
                    <a:pt x="284" y="3836"/>
                    <a:pt x="398" y="3950"/>
                    <a:pt x="538" y="3950"/>
                  </a:cubicBezTo>
                  <a:lnTo>
                    <a:pt x="1363" y="3950"/>
                  </a:lnTo>
                  <a:cubicBezTo>
                    <a:pt x="1503" y="3950"/>
                    <a:pt x="1617" y="3836"/>
                    <a:pt x="1617" y="3696"/>
                  </a:cubicBezTo>
                  <a:lnTo>
                    <a:pt x="1617" y="538"/>
                  </a:lnTo>
                  <a:cubicBezTo>
                    <a:pt x="1617" y="398"/>
                    <a:pt x="1503" y="284"/>
                    <a:pt x="1363" y="284"/>
                  </a:cubicBezTo>
                  <a:lnTo>
                    <a:pt x="538" y="284"/>
                  </a:lnTo>
                  <a:close/>
                  <a:moveTo>
                    <a:pt x="1363" y="4234"/>
                  </a:moveTo>
                  <a:lnTo>
                    <a:pt x="538" y="4234"/>
                  </a:lnTo>
                  <a:cubicBezTo>
                    <a:pt x="242" y="4234"/>
                    <a:pt x="0" y="3992"/>
                    <a:pt x="0" y="3696"/>
                  </a:cubicBezTo>
                  <a:lnTo>
                    <a:pt x="0" y="538"/>
                  </a:lnTo>
                  <a:cubicBezTo>
                    <a:pt x="0" y="242"/>
                    <a:pt x="242" y="0"/>
                    <a:pt x="538" y="0"/>
                  </a:cubicBezTo>
                  <a:lnTo>
                    <a:pt x="1363" y="0"/>
                  </a:lnTo>
                  <a:cubicBezTo>
                    <a:pt x="1659" y="0"/>
                    <a:pt x="1900" y="242"/>
                    <a:pt x="1900" y="538"/>
                  </a:cubicBezTo>
                  <a:lnTo>
                    <a:pt x="1900" y="3696"/>
                  </a:lnTo>
                  <a:cubicBezTo>
                    <a:pt x="1900" y="3992"/>
                    <a:pt x="1659" y="4234"/>
                    <a:pt x="1363" y="4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7" name="Freeform 1286">
              <a:extLst>
                <a:ext uri="{FF2B5EF4-FFF2-40B4-BE49-F238E27FC236}">
                  <a16:creationId xmlns:a16="http://schemas.microsoft.com/office/drawing/2014/main" id="{E7B923E0-AD18-9020-196D-97B6476D6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6" y="3419475"/>
              <a:ext cx="60325" cy="36513"/>
            </a:xfrm>
            <a:custGeom>
              <a:avLst/>
              <a:gdLst>
                <a:gd name="T0" fmla="*/ 682 w 843"/>
                <a:gd name="T1" fmla="*/ 504 h 504"/>
                <a:gd name="T2" fmla="*/ 631 w 843"/>
                <a:gd name="T3" fmla="*/ 495 h 504"/>
                <a:gd name="T4" fmla="*/ 109 w 843"/>
                <a:gd name="T5" fmla="*/ 292 h 504"/>
                <a:gd name="T6" fmla="*/ 28 w 843"/>
                <a:gd name="T7" fmla="*/ 109 h 504"/>
                <a:gd name="T8" fmla="*/ 211 w 843"/>
                <a:gd name="T9" fmla="*/ 28 h 504"/>
                <a:gd name="T10" fmla="*/ 734 w 843"/>
                <a:gd name="T11" fmla="*/ 230 h 504"/>
                <a:gd name="T12" fmla="*/ 815 w 843"/>
                <a:gd name="T13" fmla="*/ 414 h 504"/>
                <a:gd name="T14" fmla="*/ 682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2" y="504"/>
                  </a:moveTo>
                  <a:cubicBezTo>
                    <a:pt x="666" y="504"/>
                    <a:pt x="648" y="501"/>
                    <a:pt x="631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7" y="36"/>
                    <a:pt x="139" y="0"/>
                    <a:pt x="211" y="28"/>
                  </a:cubicBezTo>
                  <a:lnTo>
                    <a:pt x="734" y="230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39" y="504"/>
                    <a:pt x="682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8" name="Freeform 1287">
              <a:extLst>
                <a:ext uri="{FF2B5EF4-FFF2-40B4-BE49-F238E27FC236}">
                  <a16:creationId xmlns:a16="http://schemas.microsoft.com/office/drawing/2014/main" id="{4D62C35B-5564-041F-F03B-E1FD907F5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6" y="3473450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1 w 843"/>
                <a:gd name="T3" fmla="*/ 495 h 505"/>
                <a:gd name="T4" fmla="*/ 109 w 843"/>
                <a:gd name="T5" fmla="*/ 292 h 505"/>
                <a:gd name="T6" fmla="*/ 28 w 843"/>
                <a:gd name="T7" fmla="*/ 109 h 505"/>
                <a:gd name="T8" fmla="*/ 212 w 843"/>
                <a:gd name="T9" fmla="*/ 28 h 505"/>
                <a:gd name="T10" fmla="*/ 734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5" y="505"/>
                    <a:pt x="648" y="502"/>
                    <a:pt x="631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6" y="36"/>
                    <a:pt x="138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39" y="505"/>
                    <a:pt x="683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9" name="Freeform 1288">
              <a:extLst>
                <a:ext uri="{FF2B5EF4-FFF2-40B4-BE49-F238E27FC236}">
                  <a16:creationId xmlns:a16="http://schemas.microsoft.com/office/drawing/2014/main" id="{3F32A609-D4B2-3982-B5CE-4CAB51FF3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6" y="3527425"/>
              <a:ext cx="60325" cy="34925"/>
            </a:xfrm>
            <a:custGeom>
              <a:avLst/>
              <a:gdLst>
                <a:gd name="T0" fmla="*/ 683 w 843"/>
                <a:gd name="T1" fmla="*/ 504 h 504"/>
                <a:gd name="T2" fmla="*/ 631 w 843"/>
                <a:gd name="T3" fmla="*/ 495 h 504"/>
                <a:gd name="T4" fmla="*/ 109 w 843"/>
                <a:gd name="T5" fmla="*/ 292 h 504"/>
                <a:gd name="T6" fmla="*/ 28 w 843"/>
                <a:gd name="T7" fmla="*/ 109 h 504"/>
                <a:gd name="T8" fmla="*/ 212 w 843"/>
                <a:gd name="T9" fmla="*/ 28 h 504"/>
                <a:gd name="T10" fmla="*/ 734 w 843"/>
                <a:gd name="T11" fmla="*/ 230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5" y="504"/>
                    <a:pt x="648" y="501"/>
                    <a:pt x="631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6" y="36"/>
                    <a:pt x="138" y="0"/>
                    <a:pt x="212" y="28"/>
                  </a:cubicBezTo>
                  <a:lnTo>
                    <a:pt x="734" y="230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39" y="504"/>
                    <a:pt x="683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0" name="Freeform 1289">
              <a:extLst>
                <a:ext uri="{FF2B5EF4-FFF2-40B4-BE49-F238E27FC236}">
                  <a16:creationId xmlns:a16="http://schemas.microsoft.com/office/drawing/2014/main" id="{93582565-F015-337D-05E1-D99B4007E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6" y="3579813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1 w 843"/>
                <a:gd name="T3" fmla="*/ 495 h 505"/>
                <a:gd name="T4" fmla="*/ 109 w 843"/>
                <a:gd name="T5" fmla="*/ 293 h 505"/>
                <a:gd name="T6" fmla="*/ 28 w 843"/>
                <a:gd name="T7" fmla="*/ 109 h 505"/>
                <a:gd name="T8" fmla="*/ 212 w 843"/>
                <a:gd name="T9" fmla="*/ 28 h 505"/>
                <a:gd name="T10" fmla="*/ 734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5" y="505"/>
                    <a:pt x="648" y="502"/>
                    <a:pt x="631" y="495"/>
                  </a:cubicBezTo>
                  <a:lnTo>
                    <a:pt x="109" y="293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6" y="36"/>
                    <a:pt x="138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39" y="505"/>
                    <a:pt x="683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1" name="Freeform 1290">
              <a:extLst>
                <a:ext uri="{FF2B5EF4-FFF2-40B4-BE49-F238E27FC236}">
                  <a16:creationId xmlns:a16="http://schemas.microsoft.com/office/drawing/2014/main" id="{5FC1FEEF-6DEE-5423-0628-71699C4D5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6" y="3633788"/>
              <a:ext cx="60325" cy="36513"/>
            </a:xfrm>
            <a:custGeom>
              <a:avLst/>
              <a:gdLst>
                <a:gd name="T0" fmla="*/ 683 w 843"/>
                <a:gd name="T1" fmla="*/ 504 h 504"/>
                <a:gd name="T2" fmla="*/ 631 w 843"/>
                <a:gd name="T3" fmla="*/ 495 h 504"/>
                <a:gd name="T4" fmla="*/ 109 w 843"/>
                <a:gd name="T5" fmla="*/ 292 h 504"/>
                <a:gd name="T6" fmla="*/ 28 w 843"/>
                <a:gd name="T7" fmla="*/ 109 h 504"/>
                <a:gd name="T8" fmla="*/ 212 w 843"/>
                <a:gd name="T9" fmla="*/ 28 h 504"/>
                <a:gd name="T10" fmla="*/ 734 w 843"/>
                <a:gd name="T11" fmla="*/ 230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5" y="504"/>
                    <a:pt x="648" y="501"/>
                    <a:pt x="631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6" y="36"/>
                    <a:pt x="138" y="0"/>
                    <a:pt x="212" y="28"/>
                  </a:cubicBezTo>
                  <a:lnTo>
                    <a:pt x="734" y="230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39" y="504"/>
                    <a:pt x="683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2" name="Freeform 1291">
              <a:extLst>
                <a:ext uri="{FF2B5EF4-FFF2-40B4-BE49-F238E27FC236}">
                  <a16:creationId xmlns:a16="http://schemas.microsoft.com/office/drawing/2014/main" id="{30344A99-D684-5F87-3903-941297018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419475"/>
              <a:ext cx="58738" cy="36513"/>
            </a:xfrm>
            <a:custGeom>
              <a:avLst/>
              <a:gdLst>
                <a:gd name="T0" fmla="*/ 161 w 843"/>
                <a:gd name="T1" fmla="*/ 504 h 504"/>
                <a:gd name="T2" fmla="*/ 28 w 843"/>
                <a:gd name="T3" fmla="*/ 414 h 504"/>
                <a:gd name="T4" fmla="*/ 110 w 843"/>
                <a:gd name="T5" fmla="*/ 230 h 504"/>
                <a:gd name="T6" fmla="*/ 632 w 843"/>
                <a:gd name="T7" fmla="*/ 28 h 504"/>
                <a:gd name="T8" fmla="*/ 815 w 843"/>
                <a:gd name="T9" fmla="*/ 109 h 504"/>
                <a:gd name="T10" fmla="*/ 734 w 843"/>
                <a:gd name="T11" fmla="*/ 292 h 504"/>
                <a:gd name="T12" fmla="*/ 212 w 843"/>
                <a:gd name="T13" fmla="*/ 495 h 504"/>
                <a:gd name="T14" fmla="*/ 161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1" y="504"/>
                  </a:moveTo>
                  <a:cubicBezTo>
                    <a:pt x="104" y="504"/>
                    <a:pt x="50" y="470"/>
                    <a:pt x="28" y="414"/>
                  </a:cubicBezTo>
                  <a:cubicBezTo>
                    <a:pt x="0" y="341"/>
                    <a:pt x="36" y="259"/>
                    <a:pt x="110" y="230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2" y="495"/>
                  </a:lnTo>
                  <a:cubicBezTo>
                    <a:pt x="195" y="501"/>
                    <a:pt x="178" y="504"/>
                    <a:pt x="161" y="5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3" name="Freeform 1292">
              <a:extLst>
                <a:ext uri="{FF2B5EF4-FFF2-40B4-BE49-F238E27FC236}">
                  <a16:creationId xmlns:a16="http://schemas.microsoft.com/office/drawing/2014/main" id="{558DF826-AAFA-B443-6EA0-69BA01FE0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473450"/>
              <a:ext cx="58738" cy="36513"/>
            </a:xfrm>
            <a:custGeom>
              <a:avLst/>
              <a:gdLst>
                <a:gd name="T0" fmla="*/ 161 w 843"/>
                <a:gd name="T1" fmla="*/ 505 h 505"/>
                <a:gd name="T2" fmla="*/ 28 w 843"/>
                <a:gd name="T3" fmla="*/ 414 h 505"/>
                <a:gd name="T4" fmla="*/ 110 w 843"/>
                <a:gd name="T5" fmla="*/ 231 h 505"/>
                <a:gd name="T6" fmla="*/ 632 w 843"/>
                <a:gd name="T7" fmla="*/ 29 h 505"/>
                <a:gd name="T8" fmla="*/ 815 w 843"/>
                <a:gd name="T9" fmla="*/ 109 h 505"/>
                <a:gd name="T10" fmla="*/ 734 w 843"/>
                <a:gd name="T11" fmla="*/ 293 h 505"/>
                <a:gd name="T12" fmla="*/ 212 w 843"/>
                <a:gd name="T13" fmla="*/ 495 h 505"/>
                <a:gd name="T14" fmla="*/ 161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1" y="505"/>
                  </a:moveTo>
                  <a:cubicBezTo>
                    <a:pt x="104" y="505"/>
                    <a:pt x="50" y="470"/>
                    <a:pt x="28" y="414"/>
                  </a:cubicBezTo>
                  <a:cubicBezTo>
                    <a:pt x="0" y="342"/>
                    <a:pt x="36" y="259"/>
                    <a:pt x="110" y="231"/>
                  </a:cubicBezTo>
                  <a:lnTo>
                    <a:pt x="632" y="29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4" y="293"/>
                  </a:cubicBezTo>
                  <a:lnTo>
                    <a:pt x="212" y="495"/>
                  </a:lnTo>
                  <a:cubicBezTo>
                    <a:pt x="195" y="502"/>
                    <a:pt x="178" y="505"/>
                    <a:pt x="161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4" name="Freeform 1293">
              <a:extLst>
                <a:ext uri="{FF2B5EF4-FFF2-40B4-BE49-F238E27FC236}">
                  <a16:creationId xmlns:a16="http://schemas.microsoft.com/office/drawing/2014/main" id="{B0B9E8B7-6CFD-9F3D-DC5D-49F3DF580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27425"/>
              <a:ext cx="58738" cy="34925"/>
            </a:xfrm>
            <a:custGeom>
              <a:avLst/>
              <a:gdLst>
                <a:gd name="T0" fmla="*/ 161 w 843"/>
                <a:gd name="T1" fmla="*/ 504 h 504"/>
                <a:gd name="T2" fmla="*/ 28 w 843"/>
                <a:gd name="T3" fmla="*/ 414 h 504"/>
                <a:gd name="T4" fmla="*/ 110 w 843"/>
                <a:gd name="T5" fmla="*/ 231 h 504"/>
                <a:gd name="T6" fmla="*/ 632 w 843"/>
                <a:gd name="T7" fmla="*/ 28 h 504"/>
                <a:gd name="T8" fmla="*/ 815 w 843"/>
                <a:gd name="T9" fmla="*/ 109 h 504"/>
                <a:gd name="T10" fmla="*/ 734 w 843"/>
                <a:gd name="T11" fmla="*/ 292 h 504"/>
                <a:gd name="T12" fmla="*/ 212 w 843"/>
                <a:gd name="T13" fmla="*/ 495 h 504"/>
                <a:gd name="T14" fmla="*/ 161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1" y="504"/>
                  </a:moveTo>
                  <a:cubicBezTo>
                    <a:pt x="104" y="504"/>
                    <a:pt x="50" y="470"/>
                    <a:pt x="28" y="414"/>
                  </a:cubicBezTo>
                  <a:cubicBezTo>
                    <a:pt x="0" y="341"/>
                    <a:pt x="36" y="259"/>
                    <a:pt x="110" y="231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2" y="495"/>
                  </a:lnTo>
                  <a:cubicBezTo>
                    <a:pt x="195" y="501"/>
                    <a:pt x="178" y="504"/>
                    <a:pt x="161" y="5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5" name="Freeform 1294">
              <a:extLst>
                <a:ext uri="{FF2B5EF4-FFF2-40B4-BE49-F238E27FC236}">
                  <a16:creationId xmlns:a16="http://schemas.microsoft.com/office/drawing/2014/main" id="{79C298A1-E596-8BFE-5D63-C4401E664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79813"/>
              <a:ext cx="58738" cy="36513"/>
            </a:xfrm>
            <a:custGeom>
              <a:avLst/>
              <a:gdLst>
                <a:gd name="T0" fmla="*/ 161 w 843"/>
                <a:gd name="T1" fmla="*/ 505 h 505"/>
                <a:gd name="T2" fmla="*/ 28 w 843"/>
                <a:gd name="T3" fmla="*/ 414 h 505"/>
                <a:gd name="T4" fmla="*/ 110 w 843"/>
                <a:gd name="T5" fmla="*/ 231 h 505"/>
                <a:gd name="T6" fmla="*/ 632 w 843"/>
                <a:gd name="T7" fmla="*/ 29 h 505"/>
                <a:gd name="T8" fmla="*/ 815 w 843"/>
                <a:gd name="T9" fmla="*/ 109 h 505"/>
                <a:gd name="T10" fmla="*/ 734 w 843"/>
                <a:gd name="T11" fmla="*/ 293 h 505"/>
                <a:gd name="T12" fmla="*/ 212 w 843"/>
                <a:gd name="T13" fmla="*/ 495 h 505"/>
                <a:gd name="T14" fmla="*/ 161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1" y="505"/>
                  </a:moveTo>
                  <a:cubicBezTo>
                    <a:pt x="104" y="505"/>
                    <a:pt x="50" y="470"/>
                    <a:pt x="28" y="414"/>
                  </a:cubicBezTo>
                  <a:cubicBezTo>
                    <a:pt x="0" y="341"/>
                    <a:pt x="36" y="259"/>
                    <a:pt x="110" y="231"/>
                  </a:cubicBezTo>
                  <a:lnTo>
                    <a:pt x="632" y="29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5"/>
                    <a:pt x="734" y="293"/>
                  </a:cubicBezTo>
                  <a:lnTo>
                    <a:pt x="212" y="495"/>
                  </a:lnTo>
                  <a:cubicBezTo>
                    <a:pt x="195" y="502"/>
                    <a:pt x="178" y="505"/>
                    <a:pt x="161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" name="Freeform 1295">
              <a:extLst>
                <a:ext uri="{FF2B5EF4-FFF2-40B4-BE49-F238E27FC236}">
                  <a16:creationId xmlns:a16="http://schemas.microsoft.com/office/drawing/2014/main" id="{0342E654-2F18-0EF6-D91D-E30FF36E8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633788"/>
              <a:ext cx="58738" cy="36513"/>
            </a:xfrm>
            <a:custGeom>
              <a:avLst/>
              <a:gdLst>
                <a:gd name="T0" fmla="*/ 161 w 843"/>
                <a:gd name="T1" fmla="*/ 504 h 504"/>
                <a:gd name="T2" fmla="*/ 28 w 843"/>
                <a:gd name="T3" fmla="*/ 414 h 504"/>
                <a:gd name="T4" fmla="*/ 110 w 843"/>
                <a:gd name="T5" fmla="*/ 231 h 504"/>
                <a:gd name="T6" fmla="*/ 632 w 843"/>
                <a:gd name="T7" fmla="*/ 28 h 504"/>
                <a:gd name="T8" fmla="*/ 815 w 843"/>
                <a:gd name="T9" fmla="*/ 109 h 504"/>
                <a:gd name="T10" fmla="*/ 734 w 843"/>
                <a:gd name="T11" fmla="*/ 292 h 504"/>
                <a:gd name="T12" fmla="*/ 212 w 843"/>
                <a:gd name="T13" fmla="*/ 495 h 504"/>
                <a:gd name="T14" fmla="*/ 161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1" y="504"/>
                  </a:moveTo>
                  <a:cubicBezTo>
                    <a:pt x="104" y="504"/>
                    <a:pt x="50" y="470"/>
                    <a:pt x="28" y="414"/>
                  </a:cubicBezTo>
                  <a:cubicBezTo>
                    <a:pt x="0" y="341"/>
                    <a:pt x="36" y="259"/>
                    <a:pt x="110" y="231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2" y="495"/>
                  </a:lnTo>
                  <a:cubicBezTo>
                    <a:pt x="195" y="501"/>
                    <a:pt x="178" y="504"/>
                    <a:pt x="161" y="5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" name="Freeform 1296">
              <a:extLst>
                <a:ext uri="{FF2B5EF4-FFF2-40B4-BE49-F238E27FC236}">
                  <a16:creationId xmlns:a16="http://schemas.microsoft.com/office/drawing/2014/main" id="{5D4E7058-6D38-7AAE-07BA-CF1C15748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2688" y="3390900"/>
              <a:ext cx="134938" cy="300038"/>
            </a:xfrm>
            <a:custGeom>
              <a:avLst/>
              <a:gdLst>
                <a:gd name="T0" fmla="*/ 538 w 1900"/>
                <a:gd name="T1" fmla="*/ 283 h 4233"/>
                <a:gd name="T2" fmla="*/ 283 w 1900"/>
                <a:gd name="T3" fmla="*/ 537 h 4233"/>
                <a:gd name="T4" fmla="*/ 283 w 1900"/>
                <a:gd name="T5" fmla="*/ 3695 h 4233"/>
                <a:gd name="T6" fmla="*/ 538 w 1900"/>
                <a:gd name="T7" fmla="*/ 3950 h 4233"/>
                <a:gd name="T8" fmla="*/ 1362 w 1900"/>
                <a:gd name="T9" fmla="*/ 3950 h 4233"/>
                <a:gd name="T10" fmla="*/ 1617 w 1900"/>
                <a:gd name="T11" fmla="*/ 3695 h 4233"/>
                <a:gd name="T12" fmla="*/ 1617 w 1900"/>
                <a:gd name="T13" fmla="*/ 537 h 4233"/>
                <a:gd name="T14" fmla="*/ 1362 w 1900"/>
                <a:gd name="T15" fmla="*/ 283 h 4233"/>
                <a:gd name="T16" fmla="*/ 538 w 1900"/>
                <a:gd name="T17" fmla="*/ 283 h 4233"/>
                <a:gd name="T18" fmla="*/ 1362 w 1900"/>
                <a:gd name="T19" fmla="*/ 4233 h 4233"/>
                <a:gd name="T20" fmla="*/ 538 w 1900"/>
                <a:gd name="T21" fmla="*/ 4233 h 4233"/>
                <a:gd name="T22" fmla="*/ 0 w 1900"/>
                <a:gd name="T23" fmla="*/ 3695 h 4233"/>
                <a:gd name="T24" fmla="*/ 0 w 1900"/>
                <a:gd name="T25" fmla="*/ 537 h 4233"/>
                <a:gd name="T26" fmla="*/ 538 w 1900"/>
                <a:gd name="T27" fmla="*/ 0 h 4233"/>
                <a:gd name="T28" fmla="*/ 1362 w 1900"/>
                <a:gd name="T29" fmla="*/ 0 h 4233"/>
                <a:gd name="T30" fmla="*/ 1900 w 1900"/>
                <a:gd name="T31" fmla="*/ 537 h 4233"/>
                <a:gd name="T32" fmla="*/ 1900 w 1900"/>
                <a:gd name="T33" fmla="*/ 3695 h 4233"/>
                <a:gd name="T34" fmla="*/ 1362 w 1900"/>
                <a:gd name="T35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0" h="4233">
                  <a:moveTo>
                    <a:pt x="538" y="283"/>
                  </a:moveTo>
                  <a:cubicBezTo>
                    <a:pt x="397" y="283"/>
                    <a:pt x="283" y="397"/>
                    <a:pt x="283" y="537"/>
                  </a:cubicBezTo>
                  <a:lnTo>
                    <a:pt x="283" y="3695"/>
                  </a:lnTo>
                  <a:cubicBezTo>
                    <a:pt x="283" y="3836"/>
                    <a:pt x="397" y="3950"/>
                    <a:pt x="538" y="3950"/>
                  </a:cubicBezTo>
                  <a:lnTo>
                    <a:pt x="1362" y="3950"/>
                  </a:lnTo>
                  <a:cubicBezTo>
                    <a:pt x="1502" y="3950"/>
                    <a:pt x="1617" y="3836"/>
                    <a:pt x="1617" y="3695"/>
                  </a:cubicBezTo>
                  <a:lnTo>
                    <a:pt x="1617" y="537"/>
                  </a:lnTo>
                  <a:cubicBezTo>
                    <a:pt x="1617" y="397"/>
                    <a:pt x="1502" y="283"/>
                    <a:pt x="1362" y="283"/>
                  </a:cubicBezTo>
                  <a:lnTo>
                    <a:pt x="538" y="283"/>
                  </a:lnTo>
                  <a:close/>
                  <a:moveTo>
                    <a:pt x="1362" y="4233"/>
                  </a:moveTo>
                  <a:lnTo>
                    <a:pt x="538" y="4233"/>
                  </a:lnTo>
                  <a:cubicBezTo>
                    <a:pt x="241" y="4233"/>
                    <a:pt x="0" y="3992"/>
                    <a:pt x="0" y="3695"/>
                  </a:cubicBezTo>
                  <a:lnTo>
                    <a:pt x="0" y="537"/>
                  </a:lnTo>
                  <a:cubicBezTo>
                    <a:pt x="0" y="241"/>
                    <a:pt x="241" y="0"/>
                    <a:pt x="538" y="0"/>
                  </a:cubicBezTo>
                  <a:lnTo>
                    <a:pt x="1362" y="0"/>
                  </a:lnTo>
                  <a:cubicBezTo>
                    <a:pt x="1659" y="0"/>
                    <a:pt x="1900" y="241"/>
                    <a:pt x="1900" y="537"/>
                  </a:cubicBezTo>
                  <a:lnTo>
                    <a:pt x="1900" y="3695"/>
                  </a:lnTo>
                  <a:cubicBezTo>
                    <a:pt x="1900" y="3992"/>
                    <a:pt x="1659" y="4233"/>
                    <a:pt x="1362" y="42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" name="Freeform 1297">
              <a:extLst>
                <a:ext uri="{FF2B5EF4-FFF2-40B4-BE49-F238E27FC236}">
                  <a16:creationId xmlns:a16="http://schemas.microsoft.com/office/drawing/2014/main" id="{3F39F7BC-E951-F794-0660-619B04965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3411538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10 w 843"/>
                <a:gd name="T5" fmla="*/ 293 h 505"/>
                <a:gd name="T6" fmla="*/ 29 w 843"/>
                <a:gd name="T7" fmla="*/ 109 h 505"/>
                <a:gd name="T8" fmla="*/ 212 w 843"/>
                <a:gd name="T9" fmla="*/ 28 h 505"/>
                <a:gd name="T10" fmla="*/ 735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9" y="502"/>
                    <a:pt x="632" y="495"/>
                  </a:cubicBezTo>
                  <a:lnTo>
                    <a:pt x="110" y="293"/>
                  </a:lnTo>
                  <a:cubicBezTo>
                    <a:pt x="37" y="264"/>
                    <a:pt x="0" y="182"/>
                    <a:pt x="29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5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1"/>
                    <a:pt x="740" y="505"/>
                    <a:pt x="683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" name="Freeform 1298">
              <a:extLst>
                <a:ext uri="{FF2B5EF4-FFF2-40B4-BE49-F238E27FC236}">
                  <a16:creationId xmlns:a16="http://schemas.microsoft.com/office/drawing/2014/main" id="{60643163-D8CF-8CF1-0287-7FA6BCE10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3465513"/>
              <a:ext cx="60325" cy="34925"/>
            </a:xfrm>
            <a:custGeom>
              <a:avLst/>
              <a:gdLst>
                <a:gd name="T0" fmla="*/ 683 w 843"/>
                <a:gd name="T1" fmla="*/ 504 h 504"/>
                <a:gd name="T2" fmla="*/ 632 w 843"/>
                <a:gd name="T3" fmla="*/ 494 h 504"/>
                <a:gd name="T4" fmla="*/ 110 w 843"/>
                <a:gd name="T5" fmla="*/ 292 h 504"/>
                <a:gd name="T6" fmla="*/ 29 w 843"/>
                <a:gd name="T7" fmla="*/ 109 h 504"/>
                <a:gd name="T8" fmla="*/ 212 w 843"/>
                <a:gd name="T9" fmla="*/ 28 h 504"/>
                <a:gd name="T10" fmla="*/ 735 w 843"/>
                <a:gd name="T11" fmla="*/ 230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6" y="504"/>
                    <a:pt x="649" y="501"/>
                    <a:pt x="632" y="494"/>
                  </a:cubicBezTo>
                  <a:lnTo>
                    <a:pt x="110" y="292"/>
                  </a:lnTo>
                  <a:cubicBezTo>
                    <a:pt x="37" y="264"/>
                    <a:pt x="0" y="182"/>
                    <a:pt x="29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5" y="230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4"/>
                    <a:pt x="683" y="5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" name="Freeform 1299">
              <a:extLst>
                <a:ext uri="{FF2B5EF4-FFF2-40B4-BE49-F238E27FC236}">
                  <a16:creationId xmlns:a16="http://schemas.microsoft.com/office/drawing/2014/main" id="{15B162C9-C724-D025-B301-8FA987C2E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3519488"/>
              <a:ext cx="60325" cy="34925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10 w 843"/>
                <a:gd name="T5" fmla="*/ 292 h 505"/>
                <a:gd name="T6" fmla="*/ 29 w 843"/>
                <a:gd name="T7" fmla="*/ 109 h 505"/>
                <a:gd name="T8" fmla="*/ 212 w 843"/>
                <a:gd name="T9" fmla="*/ 28 h 505"/>
                <a:gd name="T10" fmla="*/ 735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9" y="502"/>
                    <a:pt x="632" y="495"/>
                  </a:cubicBezTo>
                  <a:lnTo>
                    <a:pt x="110" y="292"/>
                  </a:lnTo>
                  <a:cubicBezTo>
                    <a:pt x="37" y="264"/>
                    <a:pt x="0" y="182"/>
                    <a:pt x="29" y="109"/>
                  </a:cubicBezTo>
                  <a:cubicBezTo>
                    <a:pt x="57" y="37"/>
                    <a:pt x="139" y="0"/>
                    <a:pt x="212" y="28"/>
                  </a:cubicBezTo>
                  <a:lnTo>
                    <a:pt x="735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5"/>
                    <a:pt x="683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" name="Freeform 1300">
              <a:extLst>
                <a:ext uri="{FF2B5EF4-FFF2-40B4-BE49-F238E27FC236}">
                  <a16:creationId xmlns:a16="http://schemas.microsoft.com/office/drawing/2014/main" id="{C5D579BC-A5E5-2DEA-5D18-E3FDAC43D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3571875"/>
              <a:ext cx="60325" cy="36513"/>
            </a:xfrm>
            <a:custGeom>
              <a:avLst/>
              <a:gdLst>
                <a:gd name="T0" fmla="*/ 683 w 843"/>
                <a:gd name="T1" fmla="*/ 504 h 504"/>
                <a:gd name="T2" fmla="*/ 632 w 843"/>
                <a:gd name="T3" fmla="*/ 494 h 504"/>
                <a:gd name="T4" fmla="*/ 110 w 843"/>
                <a:gd name="T5" fmla="*/ 292 h 504"/>
                <a:gd name="T6" fmla="*/ 29 w 843"/>
                <a:gd name="T7" fmla="*/ 109 h 504"/>
                <a:gd name="T8" fmla="*/ 212 w 843"/>
                <a:gd name="T9" fmla="*/ 28 h 504"/>
                <a:gd name="T10" fmla="*/ 735 w 843"/>
                <a:gd name="T11" fmla="*/ 230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6" y="504"/>
                    <a:pt x="649" y="501"/>
                    <a:pt x="632" y="494"/>
                  </a:cubicBezTo>
                  <a:lnTo>
                    <a:pt x="110" y="292"/>
                  </a:lnTo>
                  <a:cubicBezTo>
                    <a:pt x="37" y="264"/>
                    <a:pt x="0" y="182"/>
                    <a:pt x="29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5" y="230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4"/>
                    <a:pt x="683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" name="Freeform 1301">
              <a:extLst>
                <a:ext uri="{FF2B5EF4-FFF2-40B4-BE49-F238E27FC236}">
                  <a16:creationId xmlns:a16="http://schemas.microsoft.com/office/drawing/2014/main" id="{3BE3EAFD-70BB-2C06-6DF8-5F5A0138C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3625850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10 w 843"/>
                <a:gd name="T5" fmla="*/ 293 h 505"/>
                <a:gd name="T6" fmla="*/ 29 w 843"/>
                <a:gd name="T7" fmla="*/ 110 h 505"/>
                <a:gd name="T8" fmla="*/ 212 w 843"/>
                <a:gd name="T9" fmla="*/ 28 h 505"/>
                <a:gd name="T10" fmla="*/ 735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9" y="502"/>
                    <a:pt x="632" y="495"/>
                  </a:cubicBezTo>
                  <a:lnTo>
                    <a:pt x="110" y="293"/>
                  </a:lnTo>
                  <a:cubicBezTo>
                    <a:pt x="37" y="264"/>
                    <a:pt x="0" y="182"/>
                    <a:pt x="29" y="110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5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5"/>
                    <a:pt x="683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" name="Freeform 1302">
              <a:extLst>
                <a:ext uri="{FF2B5EF4-FFF2-40B4-BE49-F238E27FC236}">
                  <a16:creationId xmlns:a16="http://schemas.microsoft.com/office/drawing/2014/main" id="{6975DBE9-C3BD-7C15-FB0F-773F5B0A1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3411538"/>
              <a:ext cx="60325" cy="36513"/>
            </a:xfrm>
            <a:custGeom>
              <a:avLst/>
              <a:gdLst>
                <a:gd name="T0" fmla="*/ 160 w 843"/>
                <a:gd name="T1" fmla="*/ 505 h 505"/>
                <a:gd name="T2" fmla="*/ 28 w 843"/>
                <a:gd name="T3" fmla="*/ 414 h 505"/>
                <a:gd name="T4" fmla="*/ 109 w 843"/>
                <a:gd name="T5" fmla="*/ 231 h 505"/>
                <a:gd name="T6" fmla="*/ 631 w 843"/>
                <a:gd name="T7" fmla="*/ 28 h 505"/>
                <a:gd name="T8" fmla="*/ 815 w 843"/>
                <a:gd name="T9" fmla="*/ 109 h 505"/>
                <a:gd name="T10" fmla="*/ 734 w 843"/>
                <a:gd name="T11" fmla="*/ 293 h 505"/>
                <a:gd name="T12" fmla="*/ 212 w 843"/>
                <a:gd name="T13" fmla="*/ 495 h 505"/>
                <a:gd name="T14" fmla="*/ 160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0" y="505"/>
                  </a:moveTo>
                  <a:cubicBezTo>
                    <a:pt x="103" y="505"/>
                    <a:pt x="50" y="471"/>
                    <a:pt x="28" y="414"/>
                  </a:cubicBezTo>
                  <a:cubicBezTo>
                    <a:pt x="0" y="341"/>
                    <a:pt x="36" y="259"/>
                    <a:pt x="109" y="231"/>
                  </a:cubicBezTo>
                  <a:lnTo>
                    <a:pt x="631" y="28"/>
                  </a:lnTo>
                  <a:cubicBezTo>
                    <a:pt x="704" y="0"/>
                    <a:pt x="786" y="36"/>
                    <a:pt x="815" y="109"/>
                  </a:cubicBezTo>
                  <a:cubicBezTo>
                    <a:pt x="843" y="182"/>
                    <a:pt x="807" y="264"/>
                    <a:pt x="734" y="293"/>
                  </a:cubicBezTo>
                  <a:lnTo>
                    <a:pt x="212" y="495"/>
                  </a:lnTo>
                  <a:cubicBezTo>
                    <a:pt x="195" y="501"/>
                    <a:pt x="177" y="505"/>
                    <a:pt x="160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" name="Freeform 1303">
              <a:extLst>
                <a:ext uri="{FF2B5EF4-FFF2-40B4-BE49-F238E27FC236}">
                  <a16:creationId xmlns:a16="http://schemas.microsoft.com/office/drawing/2014/main" id="{9D86F849-222B-5CA4-C2D6-49CEAFC20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3465513"/>
              <a:ext cx="60325" cy="34925"/>
            </a:xfrm>
            <a:custGeom>
              <a:avLst/>
              <a:gdLst>
                <a:gd name="T0" fmla="*/ 160 w 843"/>
                <a:gd name="T1" fmla="*/ 505 h 505"/>
                <a:gd name="T2" fmla="*/ 28 w 843"/>
                <a:gd name="T3" fmla="*/ 415 h 505"/>
                <a:gd name="T4" fmla="*/ 109 w 843"/>
                <a:gd name="T5" fmla="*/ 231 h 505"/>
                <a:gd name="T6" fmla="*/ 631 w 843"/>
                <a:gd name="T7" fmla="*/ 29 h 505"/>
                <a:gd name="T8" fmla="*/ 815 w 843"/>
                <a:gd name="T9" fmla="*/ 110 h 505"/>
                <a:gd name="T10" fmla="*/ 734 w 843"/>
                <a:gd name="T11" fmla="*/ 293 h 505"/>
                <a:gd name="T12" fmla="*/ 212 w 843"/>
                <a:gd name="T13" fmla="*/ 496 h 505"/>
                <a:gd name="T14" fmla="*/ 160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0" y="505"/>
                  </a:moveTo>
                  <a:cubicBezTo>
                    <a:pt x="103" y="505"/>
                    <a:pt x="50" y="471"/>
                    <a:pt x="28" y="415"/>
                  </a:cubicBezTo>
                  <a:cubicBezTo>
                    <a:pt x="0" y="342"/>
                    <a:pt x="36" y="260"/>
                    <a:pt x="109" y="231"/>
                  </a:cubicBezTo>
                  <a:lnTo>
                    <a:pt x="631" y="29"/>
                  </a:lnTo>
                  <a:cubicBezTo>
                    <a:pt x="704" y="0"/>
                    <a:pt x="786" y="37"/>
                    <a:pt x="815" y="110"/>
                  </a:cubicBezTo>
                  <a:cubicBezTo>
                    <a:pt x="843" y="183"/>
                    <a:pt x="807" y="265"/>
                    <a:pt x="734" y="293"/>
                  </a:cubicBezTo>
                  <a:lnTo>
                    <a:pt x="212" y="496"/>
                  </a:lnTo>
                  <a:cubicBezTo>
                    <a:pt x="195" y="502"/>
                    <a:pt x="177" y="505"/>
                    <a:pt x="160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5" name="Freeform 1304">
              <a:extLst>
                <a:ext uri="{FF2B5EF4-FFF2-40B4-BE49-F238E27FC236}">
                  <a16:creationId xmlns:a16="http://schemas.microsoft.com/office/drawing/2014/main" id="{68E19DD8-F738-0229-C499-C81445630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3519488"/>
              <a:ext cx="60325" cy="34925"/>
            </a:xfrm>
            <a:custGeom>
              <a:avLst/>
              <a:gdLst>
                <a:gd name="T0" fmla="*/ 160 w 843"/>
                <a:gd name="T1" fmla="*/ 505 h 505"/>
                <a:gd name="T2" fmla="*/ 28 w 843"/>
                <a:gd name="T3" fmla="*/ 414 h 505"/>
                <a:gd name="T4" fmla="*/ 109 w 843"/>
                <a:gd name="T5" fmla="*/ 231 h 505"/>
                <a:gd name="T6" fmla="*/ 631 w 843"/>
                <a:gd name="T7" fmla="*/ 28 h 505"/>
                <a:gd name="T8" fmla="*/ 815 w 843"/>
                <a:gd name="T9" fmla="*/ 109 h 505"/>
                <a:gd name="T10" fmla="*/ 734 w 843"/>
                <a:gd name="T11" fmla="*/ 293 h 505"/>
                <a:gd name="T12" fmla="*/ 212 w 843"/>
                <a:gd name="T13" fmla="*/ 495 h 505"/>
                <a:gd name="T14" fmla="*/ 160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0" y="505"/>
                  </a:moveTo>
                  <a:cubicBezTo>
                    <a:pt x="103" y="505"/>
                    <a:pt x="50" y="470"/>
                    <a:pt x="28" y="414"/>
                  </a:cubicBezTo>
                  <a:cubicBezTo>
                    <a:pt x="0" y="341"/>
                    <a:pt x="36" y="259"/>
                    <a:pt x="109" y="231"/>
                  </a:cubicBezTo>
                  <a:lnTo>
                    <a:pt x="631" y="28"/>
                  </a:lnTo>
                  <a:cubicBezTo>
                    <a:pt x="704" y="0"/>
                    <a:pt x="786" y="36"/>
                    <a:pt x="815" y="109"/>
                  </a:cubicBezTo>
                  <a:cubicBezTo>
                    <a:pt x="843" y="182"/>
                    <a:pt x="807" y="264"/>
                    <a:pt x="734" y="293"/>
                  </a:cubicBezTo>
                  <a:lnTo>
                    <a:pt x="212" y="495"/>
                  </a:lnTo>
                  <a:cubicBezTo>
                    <a:pt x="195" y="502"/>
                    <a:pt x="177" y="505"/>
                    <a:pt x="160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6" name="Freeform 1305">
              <a:extLst>
                <a:ext uri="{FF2B5EF4-FFF2-40B4-BE49-F238E27FC236}">
                  <a16:creationId xmlns:a16="http://schemas.microsoft.com/office/drawing/2014/main" id="{F6AE63C9-F60D-00AC-A858-9C9869D1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3571875"/>
              <a:ext cx="60325" cy="36513"/>
            </a:xfrm>
            <a:custGeom>
              <a:avLst/>
              <a:gdLst>
                <a:gd name="T0" fmla="*/ 160 w 843"/>
                <a:gd name="T1" fmla="*/ 504 h 504"/>
                <a:gd name="T2" fmla="*/ 28 w 843"/>
                <a:gd name="T3" fmla="*/ 414 h 504"/>
                <a:gd name="T4" fmla="*/ 109 w 843"/>
                <a:gd name="T5" fmla="*/ 231 h 504"/>
                <a:gd name="T6" fmla="*/ 631 w 843"/>
                <a:gd name="T7" fmla="*/ 28 h 504"/>
                <a:gd name="T8" fmla="*/ 815 w 843"/>
                <a:gd name="T9" fmla="*/ 109 h 504"/>
                <a:gd name="T10" fmla="*/ 734 w 843"/>
                <a:gd name="T11" fmla="*/ 292 h 504"/>
                <a:gd name="T12" fmla="*/ 212 w 843"/>
                <a:gd name="T13" fmla="*/ 495 h 504"/>
                <a:gd name="T14" fmla="*/ 160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0" y="504"/>
                  </a:moveTo>
                  <a:cubicBezTo>
                    <a:pt x="103" y="504"/>
                    <a:pt x="50" y="470"/>
                    <a:pt x="28" y="414"/>
                  </a:cubicBezTo>
                  <a:cubicBezTo>
                    <a:pt x="0" y="341"/>
                    <a:pt x="36" y="259"/>
                    <a:pt x="109" y="231"/>
                  </a:cubicBezTo>
                  <a:lnTo>
                    <a:pt x="631" y="28"/>
                  </a:lnTo>
                  <a:cubicBezTo>
                    <a:pt x="704" y="0"/>
                    <a:pt x="786" y="36"/>
                    <a:pt x="815" y="109"/>
                  </a:cubicBezTo>
                  <a:cubicBezTo>
                    <a:pt x="843" y="182"/>
                    <a:pt x="807" y="264"/>
                    <a:pt x="734" y="292"/>
                  </a:cubicBezTo>
                  <a:lnTo>
                    <a:pt x="212" y="495"/>
                  </a:lnTo>
                  <a:cubicBezTo>
                    <a:pt x="195" y="501"/>
                    <a:pt x="177" y="504"/>
                    <a:pt x="160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7" name="Freeform 1306">
              <a:extLst>
                <a:ext uri="{FF2B5EF4-FFF2-40B4-BE49-F238E27FC236}">
                  <a16:creationId xmlns:a16="http://schemas.microsoft.com/office/drawing/2014/main" id="{92B6CD42-41D4-208E-7D38-33C4E8FCF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3625850"/>
              <a:ext cx="60325" cy="36513"/>
            </a:xfrm>
            <a:custGeom>
              <a:avLst/>
              <a:gdLst>
                <a:gd name="T0" fmla="*/ 160 w 843"/>
                <a:gd name="T1" fmla="*/ 505 h 505"/>
                <a:gd name="T2" fmla="*/ 28 w 843"/>
                <a:gd name="T3" fmla="*/ 414 h 505"/>
                <a:gd name="T4" fmla="*/ 109 w 843"/>
                <a:gd name="T5" fmla="*/ 231 h 505"/>
                <a:gd name="T6" fmla="*/ 631 w 843"/>
                <a:gd name="T7" fmla="*/ 29 h 505"/>
                <a:gd name="T8" fmla="*/ 815 w 843"/>
                <a:gd name="T9" fmla="*/ 110 h 505"/>
                <a:gd name="T10" fmla="*/ 734 w 843"/>
                <a:gd name="T11" fmla="*/ 293 h 505"/>
                <a:gd name="T12" fmla="*/ 212 w 843"/>
                <a:gd name="T13" fmla="*/ 495 h 505"/>
                <a:gd name="T14" fmla="*/ 160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0" y="505"/>
                  </a:moveTo>
                  <a:cubicBezTo>
                    <a:pt x="103" y="505"/>
                    <a:pt x="50" y="470"/>
                    <a:pt x="28" y="414"/>
                  </a:cubicBezTo>
                  <a:cubicBezTo>
                    <a:pt x="0" y="341"/>
                    <a:pt x="36" y="259"/>
                    <a:pt x="109" y="231"/>
                  </a:cubicBezTo>
                  <a:lnTo>
                    <a:pt x="631" y="29"/>
                  </a:lnTo>
                  <a:cubicBezTo>
                    <a:pt x="704" y="0"/>
                    <a:pt x="786" y="36"/>
                    <a:pt x="815" y="110"/>
                  </a:cubicBezTo>
                  <a:cubicBezTo>
                    <a:pt x="843" y="182"/>
                    <a:pt x="807" y="264"/>
                    <a:pt x="734" y="293"/>
                  </a:cubicBezTo>
                  <a:lnTo>
                    <a:pt x="212" y="495"/>
                  </a:lnTo>
                  <a:cubicBezTo>
                    <a:pt x="195" y="502"/>
                    <a:pt x="177" y="505"/>
                    <a:pt x="160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8" name="Freeform 1307">
              <a:extLst>
                <a:ext uri="{FF2B5EF4-FFF2-40B4-BE49-F238E27FC236}">
                  <a16:creationId xmlns:a16="http://schemas.microsoft.com/office/drawing/2014/main" id="{733CBE04-F398-C640-0643-6748ED12DC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0326" y="3390900"/>
              <a:ext cx="133350" cy="300038"/>
            </a:xfrm>
            <a:custGeom>
              <a:avLst/>
              <a:gdLst>
                <a:gd name="T0" fmla="*/ 538 w 1900"/>
                <a:gd name="T1" fmla="*/ 283 h 4233"/>
                <a:gd name="T2" fmla="*/ 283 w 1900"/>
                <a:gd name="T3" fmla="*/ 538 h 4233"/>
                <a:gd name="T4" fmla="*/ 283 w 1900"/>
                <a:gd name="T5" fmla="*/ 3695 h 4233"/>
                <a:gd name="T6" fmla="*/ 538 w 1900"/>
                <a:gd name="T7" fmla="*/ 3950 h 4233"/>
                <a:gd name="T8" fmla="*/ 1362 w 1900"/>
                <a:gd name="T9" fmla="*/ 3950 h 4233"/>
                <a:gd name="T10" fmla="*/ 1617 w 1900"/>
                <a:gd name="T11" fmla="*/ 3695 h 4233"/>
                <a:gd name="T12" fmla="*/ 1617 w 1900"/>
                <a:gd name="T13" fmla="*/ 538 h 4233"/>
                <a:gd name="T14" fmla="*/ 1362 w 1900"/>
                <a:gd name="T15" fmla="*/ 283 h 4233"/>
                <a:gd name="T16" fmla="*/ 538 w 1900"/>
                <a:gd name="T17" fmla="*/ 283 h 4233"/>
                <a:gd name="T18" fmla="*/ 1362 w 1900"/>
                <a:gd name="T19" fmla="*/ 4233 h 4233"/>
                <a:gd name="T20" fmla="*/ 538 w 1900"/>
                <a:gd name="T21" fmla="*/ 4233 h 4233"/>
                <a:gd name="T22" fmla="*/ 0 w 1900"/>
                <a:gd name="T23" fmla="*/ 3695 h 4233"/>
                <a:gd name="T24" fmla="*/ 0 w 1900"/>
                <a:gd name="T25" fmla="*/ 538 h 4233"/>
                <a:gd name="T26" fmla="*/ 538 w 1900"/>
                <a:gd name="T27" fmla="*/ 0 h 4233"/>
                <a:gd name="T28" fmla="*/ 1362 w 1900"/>
                <a:gd name="T29" fmla="*/ 0 h 4233"/>
                <a:gd name="T30" fmla="*/ 1900 w 1900"/>
                <a:gd name="T31" fmla="*/ 538 h 4233"/>
                <a:gd name="T32" fmla="*/ 1900 w 1900"/>
                <a:gd name="T33" fmla="*/ 3695 h 4233"/>
                <a:gd name="T34" fmla="*/ 1362 w 1900"/>
                <a:gd name="T35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0" h="4233">
                  <a:moveTo>
                    <a:pt x="538" y="283"/>
                  </a:moveTo>
                  <a:cubicBezTo>
                    <a:pt x="397" y="283"/>
                    <a:pt x="283" y="397"/>
                    <a:pt x="283" y="538"/>
                  </a:cubicBezTo>
                  <a:lnTo>
                    <a:pt x="283" y="3695"/>
                  </a:lnTo>
                  <a:cubicBezTo>
                    <a:pt x="283" y="3836"/>
                    <a:pt x="397" y="3950"/>
                    <a:pt x="538" y="3950"/>
                  </a:cubicBezTo>
                  <a:lnTo>
                    <a:pt x="1362" y="3950"/>
                  </a:lnTo>
                  <a:cubicBezTo>
                    <a:pt x="1503" y="3950"/>
                    <a:pt x="1617" y="3836"/>
                    <a:pt x="1617" y="3695"/>
                  </a:cubicBezTo>
                  <a:lnTo>
                    <a:pt x="1617" y="538"/>
                  </a:lnTo>
                  <a:cubicBezTo>
                    <a:pt x="1617" y="397"/>
                    <a:pt x="1503" y="283"/>
                    <a:pt x="1362" y="283"/>
                  </a:cubicBezTo>
                  <a:lnTo>
                    <a:pt x="538" y="283"/>
                  </a:lnTo>
                  <a:close/>
                  <a:moveTo>
                    <a:pt x="1362" y="4233"/>
                  </a:moveTo>
                  <a:lnTo>
                    <a:pt x="538" y="4233"/>
                  </a:lnTo>
                  <a:cubicBezTo>
                    <a:pt x="241" y="4233"/>
                    <a:pt x="0" y="3992"/>
                    <a:pt x="0" y="3695"/>
                  </a:cubicBezTo>
                  <a:lnTo>
                    <a:pt x="0" y="538"/>
                  </a:lnTo>
                  <a:cubicBezTo>
                    <a:pt x="0" y="241"/>
                    <a:pt x="241" y="0"/>
                    <a:pt x="538" y="0"/>
                  </a:cubicBezTo>
                  <a:lnTo>
                    <a:pt x="1362" y="0"/>
                  </a:lnTo>
                  <a:cubicBezTo>
                    <a:pt x="1659" y="0"/>
                    <a:pt x="1900" y="241"/>
                    <a:pt x="1900" y="538"/>
                  </a:cubicBezTo>
                  <a:lnTo>
                    <a:pt x="1900" y="3695"/>
                  </a:lnTo>
                  <a:cubicBezTo>
                    <a:pt x="1900" y="3992"/>
                    <a:pt x="1659" y="4233"/>
                    <a:pt x="1362" y="42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9" name="Freeform 1308">
              <a:extLst>
                <a:ext uri="{FF2B5EF4-FFF2-40B4-BE49-F238E27FC236}">
                  <a16:creationId xmlns:a16="http://schemas.microsoft.com/office/drawing/2014/main" id="{3F2A854C-8EFC-914B-906C-878D9C201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411538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09 w 843"/>
                <a:gd name="T5" fmla="*/ 292 h 505"/>
                <a:gd name="T6" fmla="*/ 28 w 843"/>
                <a:gd name="T7" fmla="*/ 109 h 505"/>
                <a:gd name="T8" fmla="*/ 212 w 843"/>
                <a:gd name="T9" fmla="*/ 28 h 505"/>
                <a:gd name="T10" fmla="*/ 734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8" y="502"/>
                    <a:pt x="632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5"/>
                    <a:pt x="683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0" name="Freeform 1309">
              <a:extLst>
                <a:ext uri="{FF2B5EF4-FFF2-40B4-BE49-F238E27FC236}">
                  <a16:creationId xmlns:a16="http://schemas.microsoft.com/office/drawing/2014/main" id="{1BCF9ABE-D5A1-8AE2-6740-8C0DA2EA5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465513"/>
              <a:ext cx="60325" cy="34925"/>
            </a:xfrm>
            <a:custGeom>
              <a:avLst/>
              <a:gdLst>
                <a:gd name="T0" fmla="*/ 683 w 843"/>
                <a:gd name="T1" fmla="*/ 504 h 504"/>
                <a:gd name="T2" fmla="*/ 632 w 843"/>
                <a:gd name="T3" fmla="*/ 495 h 504"/>
                <a:gd name="T4" fmla="*/ 109 w 843"/>
                <a:gd name="T5" fmla="*/ 292 h 504"/>
                <a:gd name="T6" fmla="*/ 28 w 843"/>
                <a:gd name="T7" fmla="*/ 108 h 504"/>
                <a:gd name="T8" fmla="*/ 212 w 843"/>
                <a:gd name="T9" fmla="*/ 28 h 504"/>
                <a:gd name="T10" fmla="*/ 734 w 843"/>
                <a:gd name="T11" fmla="*/ 230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6" y="504"/>
                    <a:pt x="648" y="501"/>
                    <a:pt x="632" y="495"/>
                  </a:cubicBezTo>
                  <a:lnTo>
                    <a:pt x="109" y="292"/>
                  </a:lnTo>
                  <a:cubicBezTo>
                    <a:pt x="36" y="264"/>
                    <a:pt x="0" y="181"/>
                    <a:pt x="28" y="108"/>
                  </a:cubicBezTo>
                  <a:cubicBezTo>
                    <a:pt x="57" y="35"/>
                    <a:pt x="139" y="0"/>
                    <a:pt x="212" y="28"/>
                  </a:cubicBezTo>
                  <a:lnTo>
                    <a:pt x="734" y="230"/>
                  </a:lnTo>
                  <a:cubicBezTo>
                    <a:pt x="807" y="259"/>
                    <a:pt x="843" y="340"/>
                    <a:pt x="815" y="414"/>
                  </a:cubicBezTo>
                  <a:cubicBezTo>
                    <a:pt x="793" y="470"/>
                    <a:pt x="740" y="504"/>
                    <a:pt x="683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1" name="Freeform 1310">
              <a:extLst>
                <a:ext uri="{FF2B5EF4-FFF2-40B4-BE49-F238E27FC236}">
                  <a16:creationId xmlns:a16="http://schemas.microsoft.com/office/drawing/2014/main" id="{99043186-529F-6909-F284-6E27CCBE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519488"/>
              <a:ext cx="60325" cy="34925"/>
            </a:xfrm>
            <a:custGeom>
              <a:avLst/>
              <a:gdLst>
                <a:gd name="T0" fmla="*/ 683 w 843"/>
                <a:gd name="T1" fmla="*/ 504 h 504"/>
                <a:gd name="T2" fmla="*/ 632 w 843"/>
                <a:gd name="T3" fmla="*/ 495 h 504"/>
                <a:gd name="T4" fmla="*/ 109 w 843"/>
                <a:gd name="T5" fmla="*/ 292 h 504"/>
                <a:gd name="T6" fmla="*/ 28 w 843"/>
                <a:gd name="T7" fmla="*/ 109 h 504"/>
                <a:gd name="T8" fmla="*/ 212 w 843"/>
                <a:gd name="T9" fmla="*/ 28 h 504"/>
                <a:gd name="T10" fmla="*/ 734 w 843"/>
                <a:gd name="T11" fmla="*/ 231 h 504"/>
                <a:gd name="T12" fmla="*/ 815 w 843"/>
                <a:gd name="T13" fmla="*/ 414 h 504"/>
                <a:gd name="T14" fmla="*/ 683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683" y="504"/>
                  </a:moveTo>
                  <a:cubicBezTo>
                    <a:pt x="666" y="504"/>
                    <a:pt x="648" y="501"/>
                    <a:pt x="632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4"/>
                    <a:pt x="683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2" name="Freeform 1311">
              <a:extLst>
                <a:ext uri="{FF2B5EF4-FFF2-40B4-BE49-F238E27FC236}">
                  <a16:creationId xmlns:a16="http://schemas.microsoft.com/office/drawing/2014/main" id="{4D79319D-B394-6118-24D0-3B4A912A9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571875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09 w 843"/>
                <a:gd name="T5" fmla="*/ 293 h 505"/>
                <a:gd name="T6" fmla="*/ 28 w 843"/>
                <a:gd name="T7" fmla="*/ 110 h 505"/>
                <a:gd name="T8" fmla="*/ 212 w 843"/>
                <a:gd name="T9" fmla="*/ 29 h 505"/>
                <a:gd name="T10" fmla="*/ 734 w 843"/>
                <a:gd name="T11" fmla="*/ 231 h 505"/>
                <a:gd name="T12" fmla="*/ 815 w 843"/>
                <a:gd name="T13" fmla="*/ 415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8" y="502"/>
                    <a:pt x="632" y="495"/>
                  </a:cubicBezTo>
                  <a:lnTo>
                    <a:pt x="109" y="293"/>
                  </a:lnTo>
                  <a:cubicBezTo>
                    <a:pt x="36" y="265"/>
                    <a:pt x="0" y="183"/>
                    <a:pt x="28" y="110"/>
                  </a:cubicBezTo>
                  <a:cubicBezTo>
                    <a:pt x="57" y="37"/>
                    <a:pt x="139" y="0"/>
                    <a:pt x="212" y="29"/>
                  </a:cubicBezTo>
                  <a:lnTo>
                    <a:pt x="734" y="231"/>
                  </a:lnTo>
                  <a:cubicBezTo>
                    <a:pt x="807" y="259"/>
                    <a:pt x="843" y="342"/>
                    <a:pt x="815" y="415"/>
                  </a:cubicBezTo>
                  <a:cubicBezTo>
                    <a:pt x="793" y="471"/>
                    <a:pt x="740" y="505"/>
                    <a:pt x="683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3" name="Freeform 1312">
              <a:extLst>
                <a:ext uri="{FF2B5EF4-FFF2-40B4-BE49-F238E27FC236}">
                  <a16:creationId xmlns:a16="http://schemas.microsoft.com/office/drawing/2014/main" id="{8A774B6F-E13E-7AC6-81A4-434B12EA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625850"/>
              <a:ext cx="60325" cy="36513"/>
            </a:xfrm>
            <a:custGeom>
              <a:avLst/>
              <a:gdLst>
                <a:gd name="T0" fmla="*/ 683 w 843"/>
                <a:gd name="T1" fmla="*/ 505 h 505"/>
                <a:gd name="T2" fmla="*/ 632 w 843"/>
                <a:gd name="T3" fmla="*/ 495 h 505"/>
                <a:gd name="T4" fmla="*/ 109 w 843"/>
                <a:gd name="T5" fmla="*/ 292 h 505"/>
                <a:gd name="T6" fmla="*/ 28 w 843"/>
                <a:gd name="T7" fmla="*/ 109 h 505"/>
                <a:gd name="T8" fmla="*/ 212 w 843"/>
                <a:gd name="T9" fmla="*/ 28 h 505"/>
                <a:gd name="T10" fmla="*/ 734 w 843"/>
                <a:gd name="T11" fmla="*/ 231 h 505"/>
                <a:gd name="T12" fmla="*/ 815 w 843"/>
                <a:gd name="T13" fmla="*/ 414 h 505"/>
                <a:gd name="T14" fmla="*/ 683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683" y="505"/>
                  </a:moveTo>
                  <a:cubicBezTo>
                    <a:pt x="666" y="505"/>
                    <a:pt x="648" y="502"/>
                    <a:pt x="632" y="495"/>
                  </a:cubicBezTo>
                  <a:lnTo>
                    <a:pt x="109" y="292"/>
                  </a:lnTo>
                  <a:cubicBezTo>
                    <a:pt x="36" y="264"/>
                    <a:pt x="0" y="182"/>
                    <a:pt x="28" y="109"/>
                  </a:cubicBezTo>
                  <a:cubicBezTo>
                    <a:pt x="57" y="36"/>
                    <a:pt x="139" y="0"/>
                    <a:pt x="212" y="28"/>
                  </a:cubicBezTo>
                  <a:lnTo>
                    <a:pt x="734" y="231"/>
                  </a:lnTo>
                  <a:cubicBezTo>
                    <a:pt x="807" y="259"/>
                    <a:pt x="843" y="341"/>
                    <a:pt x="815" y="414"/>
                  </a:cubicBezTo>
                  <a:cubicBezTo>
                    <a:pt x="793" y="470"/>
                    <a:pt x="740" y="505"/>
                    <a:pt x="683" y="5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4" name="Freeform 1313">
              <a:extLst>
                <a:ext uri="{FF2B5EF4-FFF2-40B4-BE49-F238E27FC236}">
                  <a16:creationId xmlns:a16="http://schemas.microsoft.com/office/drawing/2014/main" id="{51A10B43-46F1-2AAB-14BD-DE510A658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3411538"/>
              <a:ext cx="60325" cy="36513"/>
            </a:xfrm>
            <a:custGeom>
              <a:avLst/>
              <a:gdLst>
                <a:gd name="T0" fmla="*/ 161 w 843"/>
                <a:gd name="T1" fmla="*/ 505 h 505"/>
                <a:gd name="T2" fmla="*/ 29 w 843"/>
                <a:gd name="T3" fmla="*/ 414 h 505"/>
                <a:gd name="T4" fmla="*/ 110 w 843"/>
                <a:gd name="T5" fmla="*/ 231 h 505"/>
                <a:gd name="T6" fmla="*/ 632 w 843"/>
                <a:gd name="T7" fmla="*/ 28 h 505"/>
                <a:gd name="T8" fmla="*/ 815 w 843"/>
                <a:gd name="T9" fmla="*/ 109 h 505"/>
                <a:gd name="T10" fmla="*/ 735 w 843"/>
                <a:gd name="T11" fmla="*/ 293 h 505"/>
                <a:gd name="T12" fmla="*/ 212 w 843"/>
                <a:gd name="T13" fmla="*/ 495 h 505"/>
                <a:gd name="T14" fmla="*/ 161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1" y="505"/>
                  </a:moveTo>
                  <a:cubicBezTo>
                    <a:pt x="104" y="505"/>
                    <a:pt x="50" y="470"/>
                    <a:pt x="29" y="414"/>
                  </a:cubicBezTo>
                  <a:cubicBezTo>
                    <a:pt x="0" y="341"/>
                    <a:pt x="37" y="259"/>
                    <a:pt x="110" y="231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5" y="293"/>
                  </a:cubicBezTo>
                  <a:lnTo>
                    <a:pt x="212" y="495"/>
                  </a:lnTo>
                  <a:cubicBezTo>
                    <a:pt x="195" y="501"/>
                    <a:pt x="178" y="505"/>
                    <a:pt x="161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5" name="Freeform 1314">
              <a:extLst>
                <a:ext uri="{FF2B5EF4-FFF2-40B4-BE49-F238E27FC236}">
                  <a16:creationId xmlns:a16="http://schemas.microsoft.com/office/drawing/2014/main" id="{F6660EBE-065D-ACC3-4F23-1325DFA5B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3465513"/>
              <a:ext cx="60325" cy="34925"/>
            </a:xfrm>
            <a:custGeom>
              <a:avLst/>
              <a:gdLst>
                <a:gd name="T0" fmla="*/ 161 w 843"/>
                <a:gd name="T1" fmla="*/ 504 h 504"/>
                <a:gd name="T2" fmla="*/ 29 w 843"/>
                <a:gd name="T3" fmla="*/ 414 h 504"/>
                <a:gd name="T4" fmla="*/ 110 w 843"/>
                <a:gd name="T5" fmla="*/ 230 h 504"/>
                <a:gd name="T6" fmla="*/ 632 w 843"/>
                <a:gd name="T7" fmla="*/ 28 h 504"/>
                <a:gd name="T8" fmla="*/ 815 w 843"/>
                <a:gd name="T9" fmla="*/ 109 h 504"/>
                <a:gd name="T10" fmla="*/ 735 w 843"/>
                <a:gd name="T11" fmla="*/ 292 h 504"/>
                <a:gd name="T12" fmla="*/ 212 w 843"/>
                <a:gd name="T13" fmla="*/ 494 h 504"/>
                <a:gd name="T14" fmla="*/ 161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1" y="504"/>
                  </a:moveTo>
                  <a:cubicBezTo>
                    <a:pt x="104" y="504"/>
                    <a:pt x="50" y="470"/>
                    <a:pt x="29" y="414"/>
                  </a:cubicBezTo>
                  <a:cubicBezTo>
                    <a:pt x="0" y="341"/>
                    <a:pt x="37" y="259"/>
                    <a:pt x="110" y="230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5" y="292"/>
                  </a:cubicBezTo>
                  <a:lnTo>
                    <a:pt x="212" y="494"/>
                  </a:lnTo>
                  <a:cubicBezTo>
                    <a:pt x="195" y="501"/>
                    <a:pt x="178" y="504"/>
                    <a:pt x="161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6" name="Freeform 1315">
              <a:extLst>
                <a:ext uri="{FF2B5EF4-FFF2-40B4-BE49-F238E27FC236}">
                  <a16:creationId xmlns:a16="http://schemas.microsoft.com/office/drawing/2014/main" id="{3757BA8A-4B07-3786-2FCB-CB2730F17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3519488"/>
              <a:ext cx="60325" cy="34925"/>
            </a:xfrm>
            <a:custGeom>
              <a:avLst/>
              <a:gdLst>
                <a:gd name="T0" fmla="*/ 161 w 843"/>
                <a:gd name="T1" fmla="*/ 505 h 505"/>
                <a:gd name="T2" fmla="*/ 29 w 843"/>
                <a:gd name="T3" fmla="*/ 414 h 505"/>
                <a:gd name="T4" fmla="*/ 110 w 843"/>
                <a:gd name="T5" fmla="*/ 231 h 505"/>
                <a:gd name="T6" fmla="*/ 632 w 843"/>
                <a:gd name="T7" fmla="*/ 28 h 505"/>
                <a:gd name="T8" fmla="*/ 815 w 843"/>
                <a:gd name="T9" fmla="*/ 109 h 505"/>
                <a:gd name="T10" fmla="*/ 735 w 843"/>
                <a:gd name="T11" fmla="*/ 292 h 505"/>
                <a:gd name="T12" fmla="*/ 212 w 843"/>
                <a:gd name="T13" fmla="*/ 495 h 505"/>
                <a:gd name="T14" fmla="*/ 161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1" y="505"/>
                  </a:moveTo>
                  <a:cubicBezTo>
                    <a:pt x="104" y="505"/>
                    <a:pt x="50" y="470"/>
                    <a:pt x="29" y="414"/>
                  </a:cubicBezTo>
                  <a:cubicBezTo>
                    <a:pt x="0" y="341"/>
                    <a:pt x="37" y="259"/>
                    <a:pt x="110" y="231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5" y="292"/>
                  </a:cubicBezTo>
                  <a:lnTo>
                    <a:pt x="212" y="495"/>
                  </a:lnTo>
                  <a:cubicBezTo>
                    <a:pt x="195" y="501"/>
                    <a:pt x="178" y="505"/>
                    <a:pt x="161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7" name="Freeform 1316">
              <a:extLst>
                <a:ext uri="{FF2B5EF4-FFF2-40B4-BE49-F238E27FC236}">
                  <a16:creationId xmlns:a16="http://schemas.microsoft.com/office/drawing/2014/main" id="{B6100CF5-3805-E534-BB36-C311FFDF1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3571875"/>
              <a:ext cx="60325" cy="36513"/>
            </a:xfrm>
            <a:custGeom>
              <a:avLst/>
              <a:gdLst>
                <a:gd name="T0" fmla="*/ 161 w 843"/>
                <a:gd name="T1" fmla="*/ 504 h 504"/>
                <a:gd name="T2" fmla="*/ 29 w 843"/>
                <a:gd name="T3" fmla="*/ 414 h 504"/>
                <a:gd name="T4" fmla="*/ 110 w 843"/>
                <a:gd name="T5" fmla="*/ 230 h 504"/>
                <a:gd name="T6" fmla="*/ 632 w 843"/>
                <a:gd name="T7" fmla="*/ 28 h 504"/>
                <a:gd name="T8" fmla="*/ 815 w 843"/>
                <a:gd name="T9" fmla="*/ 109 h 504"/>
                <a:gd name="T10" fmla="*/ 735 w 843"/>
                <a:gd name="T11" fmla="*/ 292 h 504"/>
                <a:gd name="T12" fmla="*/ 212 w 843"/>
                <a:gd name="T13" fmla="*/ 495 h 504"/>
                <a:gd name="T14" fmla="*/ 161 w 843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4">
                  <a:moveTo>
                    <a:pt x="161" y="504"/>
                  </a:moveTo>
                  <a:cubicBezTo>
                    <a:pt x="104" y="504"/>
                    <a:pt x="50" y="470"/>
                    <a:pt x="29" y="414"/>
                  </a:cubicBezTo>
                  <a:cubicBezTo>
                    <a:pt x="0" y="341"/>
                    <a:pt x="37" y="259"/>
                    <a:pt x="110" y="230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5" y="292"/>
                  </a:cubicBezTo>
                  <a:lnTo>
                    <a:pt x="212" y="495"/>
                  </a:lnTo>
                  <a:cubicBezTo>
                    <a:pt x="195" y="501"/>
                    <a:pt x="178" y="504"/>
                    <a:pt x="161" y="5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8" name="Freeform 1317">
              <a:extLst>
                <a:ext uri="{FF2B5EF4-FFF2-40B4-BE49-F238E27FC236}">
                  <a16:creationId xmlns:a16="http://schemas.microsoft.com/office/drawing/2014/main" id="{1926E036-5BBD-057D-FAD9-FFA04BB43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3625850"/>
              <a:ext cx="60325" cy="36513"/>
            </a:xfrm>
            <a:custGeom>
              <a:avLst/>
              <a:gdLst>
                <a:gd name="T0" fmla="*/ 161 w 843"/>
                <a:gd name="T1" fmla="*/ 505 h 505"/>
                <a:gd name="T2" fmla="*/ 29 w 843"/>
                <a:gd name="T3" fmla="*/ 414 h 505"/>
                <a:gd name="T4" fmla="*/ 110 w 843"/>
                <a:gd name="T5" fmla="*/ 231 h 505"/>
                <a:gd name="T6" fmla="*/ 632 w 843"/>
                <a:gd name="T7" fmla="*/ 28 h 505"/>
                <a:gd name="T8" fmla="*/ 815 w 843"/>
                <a:gd name="T9" fmla="*/ 109 h 505"/>
                <a:gd name="T10" fmla="*/ 735 w 843"/>
                <a:gd name="T11" fmla="*/ 293 h 505"/>
                <a:gd name="T12" fmla="*/ 212 w 843"/>
                <a:gd name="T13" fmla="*/ 495 h 505"/>
                <a:gd name="T14" fmla="*/ 161 w 843"/>
                <a:gd name="T15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505">
                  <a:moveTo>
                    <a:pt x="161" y="505"/>
                  </a:moveTo>
                  <a:cubicBezTo>
                    <a:pt x="104" y="505"/>
                    <a:pt x="50" y="470"/>
                    <a:pt x="29" y="414"/>
                  </a:cubicBezTo>
                  <a:cubicBezTo>
                    <a:pt x="0" y="341"/>
                    <a:pt x="37" y="259"/>
                    <a:pt x="110" y="231"/>
                  </a:cubicBezTo>
                  <a:lnTo>
                    <a:pt x="632" y="28"/>
                  </a:lnTo>
                  <a:cubicBezTo>
                    <a:pt x="705" y="0"/>
                    <a:pt x="787" y="36"/>
                    <a:pt x="815" y="109"/>
                  </a:cubicBezTo>
                  <a:cubicBezTo>
                    <a:pt x="843" y="182"/>
                    <a:pt x="807" y="264"/>
                    <a:pt x="735" y="293"/>
                  </a:cubicBezTo>
                  <a:lnTo>
                    <a:pt x="212" y="495"/>
                  </a:lnTo>
                  <a:cubicBezTo>
                    <a:pt x="195" y="502"/>
                    <a:pt x="178" y="505"/>
                    <a:pt x="161" y="50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9" name="Rectangle 1318">
              <a:extLst>
                <a:ext uri="{FF2B5EF4-FFF2-40B4-BE49-F238E27FC236}">
                  <a16:creationId xmlns:a16="http://schemas.microsoft.com/office/drawing/2014/main" id="{62E30DC4-A824-9016-5893-BB8405347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3570288"/>
              <a:ext cx="215900" cy="19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0" name="Freeform 1319">
              <a:extLst>
                <a:ext uri="{FF2B5EF4-FFF2-40B4-BE49-F238E27FC236}">
                  <a16:creationId xmlns:a16="http://schemas.microsoft.com/office/drawing/2014/main" id="{CA66D1F6-3C07-3691-550F-65BCF5A14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6" y="3271838"/>
              <a:ext cx="234950" cy="225425"/>
            </a:xfrm>
            <a:custGeom>
              <a:avLst/>
              <a:gdLst>
                <a:gd name="T0" fmla="*/ 3191 w 3333"/>
                <a:gd name="T1" fmla="*/ 3191 h 3191"/>
                <a:gd name="T2" fmla="*/ 3049 w 3333"/>
                <a:gd name="T3" fmla="*/ 3050 h 3191"/>
                <a:gd name="T4" fmla="*/ 3049 w 3333"/>
                <a:gd name="T5" fmla="*/ 528 h 3191"/>
                <a:gd name="T6" fmla="*/ 2657 w 3333"/>
                <a:gd name="T7" fmla="*/ 283 h 3191"/>
                <a:gd name="T8" fmla="*/ 758 w 3333"/>
                <a:gd name="T9" fmla="*/ 283 h 3191"/>
                <a:gd name="T10" fmla="*/ 283 w 3333"/>
                <a:gd name="T11" fmla="*/ 693 h 3191"/>
                <a:gd name="T12" fmla="*/ 283 w 3333"/>
                <a:gd name="T13" fmla="*/ 3033 h 3191"/>
                <a:gd name="T14" fmla="*/ 141 w 3333"/>
                <a:gd name="T15" fmla="*/ 3175 h 3191"/>
                <a:gd name="T16" fmla="*/ 0 w 3333"/>
                <a:gd name="T17" fmla="*/ 3033 h 3191"/>
                <a:gd name="T18" fmla="*/ 0 w 3333"/>
                <a:gd name="T19" fmla="*/ 693 h 3191"/>
                <a:gd name="T20" fmla="*/ 758 w 3333"/>
                <a:gd name="T21" fmla="*/ 0 h 3191"/>
                <a:gd name="T22" fmla="*/ 2657 w 3333"/>
                <a:gd name="T23" fmla="*/ 0 h 3191"/>
                <a:gd name="T24" fmla="*/ 3333 w 3333"/>
                <a:gd name="T25" fmla="*/ 528 h 3191"/>
                <a:gd name="T26" fmla="*/ 3333 w 3333"/>
                <a:gd name="T27" fmla="*/ 3050 h 3191"/>
                <a:gd name="T28" fmla="*/ 3191 w 3333"/>
                <a:gd name="T29" fmla="*/ 3191 h 3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3" h="3191">
                  <a:moveTo>
                    <a:pt x="3191" y="3191"/>
                  </a:moveTo>
                  <a:cubicBezTo>
                    <a:pt x="3113" y="3191"/>
                    <a:pt x="3049" y="3128"/>
                    <a:pt x="3049" y="3050"/>
                  </a:cubicBezTo>
                  <a:lnTo>
                    <a:pt x="3049" y="528"/>
                  </a:lnTo>
                  <a:cubicBezTo>
                    <a:pt x="3049" y="421"/>
                    <a:pt x="2829" y="283"/>
                    <a:pt x="2657" y="283"/>
                  </a:cubicBezTo>
                  <a:lnTo>
                    <a:pt x="758" y="283"/>
                  </a:lnTo>
                  <a:cubicBezTo>
                    <a:pt x="468" y="283"/>
                    <a:pt x="283" y="552"/>
                    <a:pt x="283" y="693"/>
                  </a:cubicBezTo>
                  <a:lnTo>
                    <a:pt x="283" y="3033"/>
                  </a:lnTo>
                  <a:cubicBezTo>
                    <a:pt x="283" y="3111"/>
                    <a:pt x="220" y="3175"/>
                    <a:pt x="141" y="3175"/>
                  </a:cubicBezTo>
                  <a:cubicBezTo>
                    <a:pt x="63" y="3175"/>
                    <a:pt x="0" y="3111"/>
                    <a:pt x="0" y="3033"/>
                  </a:cubicBezTo>
                  <a:lnTo>
                    <a:pt x="0" y="693"/>
                  </a:lnTo>
                  <a:cubicBezTo>
                    <a:pt x="0" y="410"/>
                    <a:pt x="295" y="0"/>
                    <a:pt x="758" y="0"/>
                  </a:cubicBezTo>
                  <a:lnTo>
                    <a:pt x="2657" y="0"/>
                  </a:lnTo>
                  <a:cubicBezTo>
                    <a:pt x="2932" y="0"/>
                    <a:pt x="3333" y="205"/>
                    <a:pt x="3333" y="528"/>
                  </a:cubicBezTo>
                  <a:lnTo>
                    <a:pt x="3333" y="3050"/>
                  </a:lnTo>
                  <a:cubicBezTo>
                    <a:pt x="3333" y="3128"/>
                    <a:pt x="3270" y="3191"/>
                    <a:pt x="3191" y="31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1" name="Freeform 1320">
              <a:extLst>
                <a:ext uri="{FF2B5EF4-FFF2-40B4-BE49-F238E27FC236}">
                  <a16:creationId xmlns:a16="http://schemas.microsoft.com/office/drawing/2014/main" id="{17D36727-DF38-F3AB-EB98-38B3BCE52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489325"/>
              <a:ext cx="247650" cy="20638"/>
            </a:xfrm>
            <a:custGeom>
              <a:avLst/>
              <a:gdLst>
                <a:gd name="T0" fmla="*/ 3359 w 3500"/>
                <a:gd name="T1" fmla="*/ 283 h 283"/>
                <a:gd name="T2" fmla="*/ 142 w 3500"/>
                <a:gd name="T3" fmla="*/ 283 h 283"/>
                <a:gd name="T4" fmla="*/ 0 w 3500"/>
                <a:gd name="T5" fmla="*/ 142 h 283"/>
                <a:gd name="T6" fmla="*/ 142 w 3500"/>
                <a:gd name="T7" fmla="*/ 0 h 283"/>
                <a:gd name="T8" fmla="*/ 3359 w 3500"/>
                <a:gd name="T9" fmla="*/ 0 h 283"/>
                <a:gd name="T10" fmla="*/ 3500 w 3500"/>
                <a:gd name="T11" fmla="*/ 142 h 283"/>
                <a:gd name="T12" fmla="*/ 3359 w 3500"/>
                <a:gd name="T13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0" h="283">
                  <a:moveTo>
                    <a:pt x="3359" y="283"/>
                  </a:moveTo>
                  <a:lnTo>
                    <a:pt x="142" y="283"/>
                  </a:lnTo>
                  <a:cubicBezTo>
                    <a:pt x="64" y="283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lnTo>
                    <a:pt x="3359" y="0"/>
                  </a:lnTo>
                  <a:cubicBezTo>
                    <a:pt x="3437" y="0"/>
                    <a:pt x="3500" y="64"/>
                    <a:pt x="3500" y="142"/>
                  </a:cubicBezTo>
                  <a:cubicBezTo>
                    <a:pt x="3500" y="220"/>
                    <a:pt x="3437" y="283"/>
                    <a:pt x="3359" y="2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2" name="Freeform 1321">
              <a:extLst>
                <a:ext uri="{FF2B5EF4-FFF2-40B4-BE49-F238E27FC236}">
                  <a16:creationId xmlns:a16="http://schemas.microsoft.com/office/drawing/2014/main" id="{F40AA8D4-74FF-52A2-F407-85543D068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324225"/>
              <a:ext cx="201613" cy="20638"/>
            </a:xfrm>
            <a:custGeom>
              <a:avLst/>
              <a:gdLst>
                <a:gd name="T0" fmla="*/ 2709 w 2850"/>
                <a:gd name="T1" fmla="*/ 283 h 283"/>
                <a:gd name="T2" fmla="*/ 142 w 2850"/>
                <a:gd name="T3" fmla="*/ 283 h 283"/>
                <a:gd name="T4" fmla="*/ 0 w 2850"/>
                <a:gd name="T5" fmla="*/ 141 h 283"/>
                <a:gd name="T6" fmla="*/ 142 w 2850"/>
                <a:gd name="T7" fmla="*/ 0 h 283"/>
                <a:gd name="T8" fmla="*/ 2709 w 2850"/>
                <a:gd name="T9" fmla="*/ 0 h 283"/>
                <a:gd name="T10" fmla="*/ 2850 w 2850"/>
                <a:gd name="T11" fmla="*/ 141 h 283"/>
                <a:gd name="T12" fmla="*/ 2709 w 2850"/>
                <a:gd name="T13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0" h="283">
                  <a:moveTo>
                    <a:pt x="2709" y="283"/>
                  </a:moveTo>
                  <a:lnTo>
                    <a:pt x="142" y="283"/>
                  </a:lnTo>
                  <a:cubicBezTo>
                    <a:pt x="64" y="283"/>
                    <a:pt x="0" y="220"/>
                    <a:pt x="0" y="141"/>
                  </a:cubicBezTo>
                  <a:cubicBezTo>
                    <a:pt x="0" y="63"/>
                    <a:pt x="64" y="0"/>
                    <a:pt x="142" y="0"/>
                  </a:cubicBezTo>
                  <a:lnTo>
                    <a:pt x="2709" y="0"/>
                  </a:lnTo>
                  <a:cubicBezTo>
                    <a:pt x="2787" y="0"/>
                    <a:pt x="2850" y="63"/>
                    <a:pt x="2850" y="141"/>
                  </a:cubicBezTo>
                  <a:cubicBezTo>
                    <a:pt x="2850" y="220"/>
                    <a:pt x="2787" y="283"/>
                    <a:pt x="2709" y="2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3" name="Freeform 1322">
              <a:extLst>
                <a:ext uri="{FF2B5EF4-FFF2-40B4-BE49-F238E27FC236}">
                  <a16:creationId xmlns:a16="http://schemas.microsoft.com/office/drawing/2014/main" id="{89B1D214-51A6-253A-28FB-5B24E7151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327400"/>
              <a:ext cx="214313" cy="52388"/>
            </a:xfrm>
            <a:custGeom>
              <a:avLst/>
              <a:gdLst>
                <a:gd name="T0" fmla="*/ 2474 w 3017"/>
                <a:gd name="T1" fmla="*/ 742 h 742"/>
                <a:gd name="T2" fmla="*/ 543 w 3017"/>
                <a:gd name="T3" fmla="*/ 742 h 742"/>
                <a:gd name="T4" fmla="*/ 0 w 3017"/>
                <a:gd name="T5" fmla="*/ 216 h 742"/>
                <a:gd name="T6" fmla="*/ 0 w 3017"/>
                <a:gd name="T7" fmla="*/ 142 h 742"/>
                <a:gd name="T8" fmla="*/ 142 w 3017"/>
                <a:gd name="T9" fmla="*/ 0 h 742"/>
                <a:gd name="T10" fmla="*/ 284 w 3017"/>
                <a:gd name="T11" fmla="*/ 142 h 742"/>
                <a:gd name="T12" fmla="*/ 284 w 3017"/>
                <a:gd name="T13" fmla="*/ 216 h 742"/>
                <a:gd name="T14" fmla="*/ 543 w 3017"/>
                <a:gd name="T15" fmla="*/ 459 h 742"/>
                <a:gd name="T16" fmla="*/ 2474 w 3017"/>
                <a:gd name="T17" fmla="*/ 459 h 742"/>
                <a:gd name="T18" fmla="*/ 2734 w 3017"/>
                <a:gd name="T19" fmla="*/ 216 h 742"/>
                <a:gd name="T20" fmla="*/ 2734 w 3017"/>
                <a:gd name="T21" fmla="*/ 175 h 742"/>
                <a:gd name="T22" fmla="*/ 2875 w 3017"/>
                <a:gd name="T23" fmla="*/ 34 h 742"/>
                <a:gd name="T24" fmla="*/ 3017 w 3017"/>
                <a:gd name="T25" fmla="*/ 175 h 742"/>
                <a:gd name="T26" fmla="*/ 3017 w 3017"/>
                <a:gd name="T27" fmla="*/ 216 h 742"/>
                <a:gd name="T28" fmla="*/ 2474 w 3017"/>
                <a:gd name="T29" fmla="*/ 7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17" h="742">
                  <a:moveTo>
                    <a:pt x="2474" y="742"/>
                  </a:moveTo>
                  <a:lnTo>
                    <a:pt x="543" y="742"/>
                  </a:lnTo>
                  <a:cubicBezTo>
                    <a:pt x="239" y="742"/>
                    <a:pt x="0" y="511"/>
                    <a:pt x="0" y="216"/>
                  </a:cubicBezTo>
                  <a:lnTo>
                    <a:pt x="0" y="142"/>
                  </a:lnTo>
                  <a:cubicBezTo>
                    <a:pt x="0" y="64"/>
                    <a:pt x="64" y="0"/>
                    <a:pt x="142" y="0"/>
                  </a:cubicBezTo>
                  <a:cubicBezTo>
                    <a:pt x="220" y="0"/>
                    <a:pt x="284" y="64"/>
                    <a:pt x="284" y="142"/>
                  </a:cubicBezTo>
                  <a:lnTo>
                    <a:pt x="284" y="216"/>
                  </a:lnTo>
                  <a:cubicBezTo>
                    <a:pt x="284" y="352"/>
                    <a:pt x="397" y="459"/>
                    <a:pt x="543" y="459"/>
                  </a:cubicBezTo>
                  <a:lnTo>
                    <a:pt x="2474" y="459"/>
                  </a:lnTo>
                  <a:cubicBezTo>
                    <a:pt x="2620" y="459"/>
                    <a:pt x="2734" y="352"/>
                    <a:pt x="2734" y="216"/>
                  </a:cubicBezTo>
                  <a:lnTo>
                    <a:pt x="2734" y="175"/>
                  </a:lnTo>
                  <a:cubicBezTo>
                    <a:pt x="2734" y="97"/>
                    <a:pt x="2797" y="34"/>
                    <a:pt x="2875" y="34"/>
                  </a:cubicBezTo>
                  <a:cubicBezTo>
                    <a:pt x="2954" y="34"/>
                    <a:pt x="3017" y="97"/>
                    <a:pt x="3017" y="175"/>
                  </a:cubicBezTo>
                  <a:lnTo>
                    <a:pt x="3017" y="216"/>
                  </a:lnTo>
                  <a:cubicBezTo>
                    <a:pt x="3017" y="511"/>
                    <a:pt x="2778" y="742"/>
                    <a:pt x="2474" y="7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4" name="Freeform 1323">
              <a:extLst>
                <a:ext uri="{FF2B5EF4-FFF2-40B4-BE49-F238E27FC236}">
                  <a16:creationId xmlns:a16="http://schemas.microsoft.com/office/drawing/2014/main" id="{737D3A6A-3A3B-F981-54B4-3ABBBE4B5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3302000"/>
              <a:ext cx="130175" cy="77788"/>
            </a:xfrm>
            <a:custGeom>
              <a:avLst/>
              <a:gdLst>
                <a:gd name="T0" fmla="*/ 1694 w 1853"/>
                <a:gd name="T1" fmla="*/ 1092 h 1092"/>
                <a:gd name="T2" fmla="*/ 1602 w 1853"/>
                <a:gd name="T3" fmla="*/ 1058 h 1092"/>
                <a:gd name="T4" fmla="*/ 128 w 1853"/>
                <a:gd name="T5" fmla="*/ 293 h 1092"/>
                <a:gd name="T6" fmla="*/ 15 w 1853"/>
                <a:gd name="T7" fmla="*/ 128 h 1092"/>
                <a:gd name="T8" fmla="*/ 181 w 1853"/>
                <a:gd name="T9" fmla="*/ 15 h 1092"/>
                <a:gd name="T10" fmla="*/ 1787 w 1853"/>
                <a:gd name="T11" fmla="*/ 843 h 1092"/>
                <a:gd name="T12" fmla="*/ 1802 w 1853"/>
                <a:gd name="T13" fmla="*/ 1042 h 1092"/>
                <a:gd name="T14" fmla="*/ 1694 w 1853"/>
                <a:gd name="T15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3" h="1092">
                  <a:moveTo>
                    <a:pt x="1694" y="1092"/>
                  </a:moveTo>
                  <a:cubicBezTo>
                    <a:pt x="1662" y="1092"/>
                    <a:pt x="1629" y="1081"/>
                    <a:pt x="1602" y="1058"/>
                  </a:cubicBezTo>
                  <a:cubicBezTo>
                    <a:pt x="1331" y="825"/>
                    <a:pt x="778" y="417"/>
                    <a:pt x="128" y="293"/>
                  </a:cubicBezTo>
                  <a:cubicBezTo>
                    <a:pt x="51" y="278"/>
                    <a:pt x="0" y="204"/>
                    <a:pt x="15" y="128"/>
                  </a:cubicBezTo>
                  <a:cubicBezTo>
                    <a:pt x="29" y="51"/>
                    <a:pt x="103" y="0"/>
                    <a:pt x="181" y="15"/>
                  </a:cubicBezTo>
                  <a:cubicBezTo>
                    <a:pt x="895" y="151"/>
                    <a:pt x="1494" y="592"/>
                    <a:pt x="1787" y="843"/>
                  </a:cubicBezTo>
                  <a:cubicBezTo>
                    <a:pt x="1846" y="894"/>
                    <a:pt x="1853" y="983"/>
                    <a:pt x="1802" y="1042"/>
                  </a:cubicBezTo>
                  <a:cubicBezTo>
                    <a:pt x="1774" y="1075"/>
                    <a:pt x="1734" y="1092"/>
                    <a:pt x="1694" y="10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5" name="Freeform 1324">
              <a:extLst>
                <a:ext uri="{FF2B5EF4-FFF2-40B4-BE49-F238E27FC236}">
                  <a16:creationId xmlns:a16="http://schemas.microsoft.com/office/drawing/2014/main" id="{4D89A0A3-0079-5A58-A1BB-CB85CC65CF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6" y="3173413"/>
              <a:ext cx="80963" cy="192088"/>
            </a:xfrm>
            <a:custGeom>
              <a:avLst/>
              <a:gdLst>
                <a:gd name="T0" fmla="*/ 283 w 1150"/>
                <a:gd name="T1" fmla="*/ 2434 h 2717"/>
                <a:gd name="T2" fmla="*/ 866 w 1150"/>
                <a:gd name="T3" fmla="*/ 2434 h 2717"/>
                <a:gd name="T4" fmla="*/ 866 w 1150"/>
                <a:gd name="T5" fmla="*/ 283 h 2717"/>
                <a:gd name="T6" fmla="*/ 283 w 1150"/>
                <a:gd name="T7" fmla="*/ 283 h 2717"/>
                <a:gd name="T8" fmla="*/ 283 w 1150"/>
                <a:gd name="T9" fmla="*/ 2434 h 2717"/>
                <a:gd name="T10" fmla="*/ 1008 w 1150"/>
                <a:gd name="T11" fmla="*/ 2717 h 2717"/>
                <a:gd name="T12" fmla="*/ 166 w 1150"/>
                <a:gd name="T13" fmla="*/ 2717 h 2717"/>
                <a:gd name="T14" fmla="*/ 109 w 1150"/>
                <a:gd name="T15" fmla="*/ 2705 h 2717"/>
                <a:gd name="T16" fmla="*/ 0 w 1150"/>
                <a:gd name="T17" fmla="*/ 2567 h 2717"/>
                <a:gd name="T18" fmla="*/ 0 w 1150"/>
                <a:gd name="T19" fmla="*/ 142 h 2717"/>
                <a:gd name="T20" fmla="*/ 141 w 1150"/>
                <a:gd name="T21" fmla="*/ 0 h 2717"/>
                <a:gd name="T22" fmla="*/ 1008 w 1150"/>
                <a:gd name="T23" fmla="*/ 0 h 2717"/>
                <a:gd name="T24" fmla="*/ 1150 w 1150"/>
                <a:gd name="T25" fmla="*/ 142 h 2717"/>
                <a:gd name="T26" fmla="*/ 1150 w 1150"/>
                <a:gd name="T27" fmla="*/ 2575 h 2717"/>
                <a:gd name="T28" fmla="*/ 1008 w 1150"/>
                <a:gd name="T29" fmla="*/ 2717 h 2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0" h="2717">
                  <a:moveTo>
                    <a:pt x="283" y="2434"/>
                  </a:moveTo>
                  <a:lnTo>
                    <a:pt x="866" y="2434"/>
                  </a:lnTo>
                  <a:lnTo>
                    <a:pt x="866" y="283"/>
                  </a:lnTo>
                  <a:lnTo>
                    <a:pt x="283" y="283"/>
                  </a:lnTo>
                  <a:lnTo>
                    <a:pt x="283" y="2434"/>
                  </a:lnTo>
                  <a:close/>
                  <a:moveTo>
                    <a:pt x="1008" y="2717"/>
                  </a:moveTo>
                  <a:lnTo>
                    <a:pt x="166" y="2717"/>
                  </a:lnTo>
                  <a:cubicBezTo>
                    <a:pt x="146" y="2717"/>
                    <a:pt x="127" y="2713"/>
                    <a:pt x="109" y="2705"/>
                  </a:cubicBezTo>
                  <a:cubicBezTo>
                    <a:pt x="47" y="2690"/>
                    <a:pt x="0" y="2634"/>
                    <a:pt x="0" y="2567"/>
                  </a:cubicBezTo>
                  <a:lnTo>
                    <a:pt x="0" y="142"/>
                  </a:lnTo>
                  <a:cubicBezTo>
                    <a:pt x="0" y="64"/>
                    <a:pt x="63" y="0"/>
                    <a:pt x="141" y="0"/>
                  </a:cubicBezTo>
                  <a:lnTo>
                    <a:pt x="1008" y="0"/>
                  </a:lnTo>
                  <a:cubicBezTo>
                    <a:pt x="1086" y="0"/>
                    <a:pt x="1150" y="64"/>
                    <a:pt x="1150" y="142"/>
                  </a:cubicBezTo>
                  <a:lnTo>
                    <a:pt x="1150" y="2575"/>
                  </a:lnTo>
                  <a:cubicBezTo>
                    <a:pt x="1150" y="2654"/>
                    <a:pt x="1086" y="2717"/>
                    <a:pt x="1008" y="27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6" name="Freeform 1325">
              <a:extLst>
                <a:ext uri="{FF2B5EF4-FFF2-40B4-BE49-F238E27FC236}">
                  <a16:creationId xmlns:a16="http://schemas.microsoft.com/office/drawing/2014/main" id="{CF014A0B-AB10-2001-1AF7-3FD9DC36E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976" y="3292475"/>
              <a:ext cx="50800" cy="133350"/>
            </a:xfrm>
            <a:custGeom>
              <a:avLst/>
              <a:gdLst>
                <a:gd name="T0" fmla="*/ 142 w 709"/>
                <a:gd name="T1" fmla="*/ 1891 h 1891"/>
                <a:gd name="T2" fmla="*/ 0 w 709"/>
                <a:gd name="T3" fmla="*/ 1750 h 1891"/>
                <a:gd name="T4" fmla="*/ 0 w 709"/>
                <a:gd name="T5" fmla="*/ 542 h 1891"/>
                <a:gd name="T6" fmla="*/ 545 w 709"/>
                <a:gd name="T7" fmla="*/ 0 h 1891"/>
                <a:gd name="T8" fmla="*/ 567 w 709"/>
                <a:gd name="T9" fmla="*/ 0 h 1891"/>
                <a:gd name="T10" fmla="*/ 709 w 709"/>
                <a:gd name="T11" fmla="*/ 141 h 1891"/>
                <a:gd name="T12" fmla="*/ 567 w 709"/>
                <a:gd name="T13" fmla="*/ 283 h 1891"/>
                <a:gd name="T14" fmla="*/ 545 w 709"/>
                <a:gd name="T15" fmla="*/ 283 h 1891"/>
                <a:gd name="T16" fmla="*/ 284 w 709"/>
                <a:gd name="T17" fmla="*/ 542 h 1891"/>
                <a:gd name="T18" fmla="*/ 284 w 709"/>
                <a:gd name="T19" fmla="*/ 1750 h 1891"/>
                <a:gd name="T20" fmla="*/ 142 w 709"/>
                <a:gd name="T21" fmla="*/ 1891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9" h="1891">
                  <a:moveTo>
                    <a:pt x="142" y="1891"/>
                  </a:moveTo>
                  <a:cubicBezTo>
                    <a:pt x="64" y="1891"/>
                    <a:pt x="0" y="1828"/>
                    <a:pt x="0" y="1750"/>
                  </a:cubicBezTo>
                  <a:lnTo>
                    <a:pt x="0" y="542"/>
                  </a:lnTo>
                  <a:cubicBezTo>
                    <a:pt x="0" y="248"/>
                    <a:pt x="250" y="0"/>
                    <a:pt x="545" y="0"/>
                  </a:cubicBezTo>
                  <a:lnTo>
                    <a:pt x="567" y="0"/>
                  </a:lnTo>
                  <a:cubicBezTo>
                    <a:pt x="645" y="0"/>
                    <a:pt x="709" y="63"/>
                    <a:pt x="709" y="141"/>
                  </a:cubicBezTo>
                  <a:cubicBezTo>
                    <a:pt x="709" y="220"/>
                    <a:pt x="645" y="283"/>
                    <a:pt x="567" y="283"/>
                  </a:cubicBezTo>
                  <a:lnTo>
                    <a:pt x="545" y="283"/>
                  </a:lnTo>
                  <a:cubicBezTo>
                    <a:pt x="403" y="283"/>
                    <a:pt x="284" y="402"/>
                    <a:pt x="284" y="542"/>
                  </a:cubicBezTo>
                  <a:lnTo>
                    <a:pt x="284" y="1750"/>
                  </a:lnTo>
                  <a:cubicBezTo>
                    <a:pt x="284" y="1828"/>
                    <a:pt x="220" y="1891"/>
                    <a:pt x="142" y="189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7" name="Freeform 1326">
              <a:extLst>
                <a:ext uri="{FF2B5EF4-FFF2-40B4-BE49-F238E27FC236}">
                  <a16:creationId xmlns:a16="http://schemas.microsoft.com/office/drawing/2014/main" id="{CD9FC528-7461-5E99-F1C7-949CCF9D0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6" y="3149600"/>
              <a:ext cx="52388" cy="34925"/>
            </a:xfrm>
            <a:custGeom>
              <a:avLst/>
              <a:gdLst>
                <a:gd name="T0" fmla="*/ 161 w 748"/>
                <a:gd name="T1" fmla="*/ 498 h 498"/>
                <a:gd name="T2" fmla="*/ 97 w 748"/>
                <a:gd name="T3" fmla="*/ 483 h 498"/>
                <a:gd name="T4" fmla="*/ 35 w 748"/>
                <a:gd name="T5" fmla="*/ 292 h 498"/>
                <a:gd name="T6" fmla="*/ 551 w 748"/>
                <a:gd name="T7" fmla="*/ 0 h 498"/>
                <a:gd name="T8" fmla="*/ 607 w 748"/>
                <a:gd name="T9" fmla="*/ 0 h 498"/>
                <a:gd name="T10" fmla="*/ 748 w 748"/>
                <a:gd name="T11" fmla="*/ 141 h 498"/>
                <a:gd name="T12" fmla="*/ 607 w 748"/>
                <a:gd name="T13" fmla="*/ 283 h 498"/>
                <a:gd name="T14" fmla="*/ 551 w 748"/>
                <a:gd name="T15" fmla="*/ 283 h 498"/>
                <a:gd name="T16" fmla="*/ 287 w 748"/>
                <a:gd name="T17" fmla="*/ 422 h 498"/>
                <a:gd name="T18" fmla="*/ 161 w 748"/>
                <a:gd name="T19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8" h="498">
                  <a:moveTo>
                    <a:pt x="161" y="498"/>
                  </a:moveTo>
                  <a:cubicBezTo>
                    <a:pt x="139" y="498"/>
                    <a:pt x="117" y="493"/>
                    <a:pt x="97" y="483"/>
                  </a:cubicBezTo>
                  <a:cubicBezTo>
                    <a:pt x="27" y="447"/>
                    <a:pt x="0" y="361"/>
                    <a:pt x="35" y="292"/>
                  </a:cubicBezTo>
                  <a:cubicBezTo>
                    <a:pt x="123" y="123"/>
                    <a:pt x="339" y="0"/>
                    <a:pt x="551" y="0"/>
                  </a:cubicBezTo>
                  <a:lnTo>
                    <a:pt x="607" y="0"/>
                  </a:lnTo>
                  <a:cubicBezTo>
                    <a:pt x="685" y="0"/>
                    <a:pt x="748" y="63"/>
                    <a:pt x="748" y="141"/>
                  </a:cubicBezTo>
                  <a:cubicBezTo>
                    <a:pt x="748" y="220"/>
                    <a:pt x="685" y="283"/>
                    <a:pt x="607" y="283"/>
                  </a:cubicBezTo>
                  <a:lnTo>
                    <a:pt x="551" y="283"/>
                  </a:lnTo>
                  <a:cubicBezTo>
                    <a:pt x="445" y="283"/>
                    <a:pt x="327" y="345"/>
                    <a:pt x="287" y="422"/>
                  </a:cubicBezTo>
                  <a:cubicBezTo>
                    <a:pt x="262" y="470"/>
                    <a:pt x="213" y="498"/>
                    <a:pt x="161" y="4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8" name="Freeform 1327">
              <a:extLst>
                <a:ext uri="{FF2B5EF4-FFF2-40B4-BE49-F238E27FC236}">
                  <a16:creationId xmlns:a16="http://schemas.microsoft.com/office/drawing/2014/main" id="{80F6070D-9874-5E1E-68B9-F8F6C570C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3173413"/>
              <a:ext cx="47625" cy="66675"/>
            </a:xfrm>
            <a:custGeom>
              <a:avLst/>
              <a:gdLst>
                <a:gd name="T0" fmla="*/ 283 w 683"/>
                <a:gd name="T1" fmla="*/ 650 h 933"/>
                <a:gd name="T2" fmla="*/ 400 w 683"/>
                <a:gd name="T3" fmla="*/ 650 h 933"/>
                <a:gd name="T4" fmla="*/ 400 w 683"/>
                <a:gd name="T5" fmla="*/ 283 h 933"/>
                <a:gd name="T6" fmla="*/ 283 w 683"/>
                <a:gd name="T7" fmla="*/ 283 h 933"/>
                <a:gd name="T8" fmla="*/ 283 w 683"/>
                <a:gd name="T9" fmla="*/ 650 h 933"/>
                <a:gd name="T10" fmla="*/ 683 w 683"/>
                <a:gd name="T11" fmla="*/ 933 h 933"/>
                <a:gd name="T12" fmla="*/ 0 w 683"/>
                <a:gd name="T13" fmla="*/ 933 h 933"/>
                <a:gd name="T14" fmla="*/ 0 w 683"/>
                <a:gd name="T15" fmla="*/ 0 h 933"/>
                <a:gd name="T16" fmla="*/ 683 w 683"/>
                <a:gd name="T17" fmla="*/ 0 h 933"/>
                <a:gd name="T18" fmla="*/ 683 w 683"/>
                <a:gd name="T19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3" h="933">
                  <a:moveTo>
                    <a:pt x="283" y="650"/>
                  </a:moveTo>
                  <a:lnTo>
                    <a:pt x="400" y="650"/>
                  </a:lnTo>
                  <a:lnTo>
                    <a:pt x="400" y="283"/>
                  </a:lnTo>
                  <a:lnTo>
                    <a:pt x="283" y="283"/>
                  </a:lnTo>
                  <a:lnTo>
                    <a:pt x="283" y="650"/>
                  </a:lnTo>
                  <a:close/>
                  <a:moveTo>
                    <a:pt x="683" y="933"/>
                  </a:moveTo>
                  <a:lnTo>
                    <a:pt x="0" y="933"/>
                  </a:lnTo>
                  <a:lnTo>
                    <a:pt x="0" y="0"/>
                  </a:lnTo>
                  <a:lnTo>
                    <a:pt x="683" y="0"/>
                  </a:lnTo>
                  <a:lnTo>
                    <a:pt x="683" y="9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9" name="Freeform 1328">
              <a:extLst>
                <a:ext uri="{FF2B5EF4-FFF2-40B4-BE49-F238E27FC236}">
                  <a16:creationId xmlns:a16="http://schemas.microsoft.com/office/drawing/2014/main" id="{71F1639F-8A99-111F-57C0-4CFAEAFF4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01" y="3149600"/>
              <a:ext cx="52388" cy="34925"/>
            </a:xfrm>
            <a:custGeom>
              <a:avLst/>
              <a:gdLst>
                <a:gd name="T0" fmla="*/ 581 w 743"/>
                <a:gd name="T1" fmla="*/ 498 h 498"/>
                <a:gd name="T2" fmla="*/ 455 w 743"/>
                <a:gd name="T3" fmla="*/ 421 h 498"/>
                <a:gd name="T4" fmla="*/ 186 w 743"/>
                <a:gd name="T5" fmla="*/ 283 h 498"/>
                <a:gd name="T6" fmla="*/ 141 w 743"/>
                <a:gd name="T7" fmla="*/ 283 h 498"/>
                <a:gd name="T8" fmla="*/ 0 w 743"/>
                <a:gd name="T9" fmla="*/ 142 h 498"/>
                <a:gd name="T10" fmla="*/ 141 w 743"/>
                <a:gd name="T11" fmla="*/ 0 h 498"/>
                <a:gd name="T12" fmla="*/ 186 w 743"/>
                <a:gd name="T13" fmla="*/ 0 h 498"/>
                <a:gd name="T14" fmla="*/ 707 w 743"/>
                <a:gd name="T15" fmla="*/ 292 h 498"/>
                <a:gd name="T16" fmla="*/ 646 w 743"/>
                <a:gd name="T17" fmla="*/ 482 h 498"/>
                <a:gd name="T18" fmla="*/ 581 w 743"/>
                <a:gd name="T19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3" h="498">
                  <a:moveTo>
                    <a:pt x="581" y="498"/>
                  </a:moveTo>
                  <a:cubicBezTo>
                    <a:pt x="530" y="498"/>
                    <a:pt x="480" y="470"/>
                    <a:pt x="455" y="421"/>
                  </a:cubicBezTo>
                  <a:cubicBezTo>
                    <a:pt x="417" y="346"/>
                    <a:pt x="293" y="283"/>
                    <a:pt x="186" y="283"/>
                  </a:cubicBezTo>
                  <a:lnTo>
                    <a:pt x="141" y="283"/>
                  </a:lnTo>
                  <a:cubicBezTo>
                    <a:pt x="63" y="283"/>
                    <a:pt x="0" y="220"/>
                    <a:pt x="0" y="142"/>
                  </a:cubicBezTo>
                  <a:cubicBezTo>
                    <a:pt x="0" y="64"/>
                    <a:pt x="63" y="0"/>
                    <a:pt x="141" y="0"/>
                  </a:cubicBezTo>
                  <a:lnTo>
                    <a:pt x="186" y="0"/>
                  </a:lnTo>
                  <a:cubicBezTo>
                    <a:pt x="401" y="0"/>
                    <a:pt x="620" y="123"/>
                    <a:pt x="707" y="292"/>
                  </a:cubicBezTo>
                  <a:cubicBezTo>
                    <a:pt x="743" y="361"/>
                    <a:pt x="716" y="447"/>
                    <a:pt x="646" y="482"/>
                  </a:cubicBezTo>
                  <a:cubicBezTo>
                    <a:pt x="625" y="493"/>
                    <a:pt x="603" y="498"/>
                    <a:pt x="581" y="4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0" name="Freeform 1329">
              <a:extLst>
                <a:ext uri="{FF2B5EF4-FFF2-40B4-BE49-F238E27FC236}">
                  <a16:creationId xmlns:a16="http://schemas.microsoft.com/office/drawing/2014/main" id="{57A3ACA4-7394-2A87-237B-EC9D6D5B5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3813" y="3173413"/>
              <a:ext cx="49213" cy="66675"/>
            </a:xfrm>
            <a:custGeom>
              <a:avLst/>
              <a:gdLst>
                <a:gd name="T0" fmla="*/ 283 w 700"/>
                <a:gd name="T1" fmla="*/ 650 h 934"/>
                <a:gd name="T2" fmla="*/ 417 w 700"/>
                <a:gd name="T3" fmla="*/ 650 h 934"/>
                <a:gd name="T4" fmla="*/ 417 w 700"/>
                <a:gd name="T5" fmla="*/ 284 h 934"/>
                <a:gd name="T6" fmla="*/ 283 w 700"/>
                <a:gd name="T7" fmla="*/ 284 h 934"/>
                <a:gd name="T8" fmla="*/ 283 w 700"/>
                <a:gd name="T9" fmla="*/ 650 h 934"/>
                <a:gd name="T10" fmla="*/ 700 w 700"/>
                <a:gd name="T11" fmla="*/ 934 h 934"/>
                <a:gd name="T12" fmla="*/ 0 w 700"/>
                <a:gd name="T13" fmla="*/ 934 h 934"/>
                <a:gd name="T14" fmla="*/ 0 w 700"/>
                <a:gd name="T15" fmla="*/ 0 h 934"/>
                <a:gd name="T16" fmla="*/ 700 w 700"/>
                <a:gd name="T17" fmla="*/ 0 h 934"/>
                <a:gd name="T18" fmla="*/ 700 w 700"/>
                <a:gd name="T19" fmla="*/ 934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0" h="934">
                  <a:moveTo>
                    <a:pt x="283" y="650"/>
                  </a:moveTo>
                  <a:lnTo>
                    <a:pt x="417" y="650"/>
                  </a:lnTo>
                  <a:lnTo>
                    <a:pt x="417" y="284"/>
                  </a:lnTo>
                  <a:lnTo>
                    <a:pt x="283" y="284"/>
                  </a:lnTo>
                  <a:lnTo>
                    <a:pt x="283" y="650"/>
                  </a:lnTo>
                  <a:close/>
                  <a:moveTo>
                    <a:pt x="700" y="934"/>
                  </a:moveTo>
                  <a:lnTo>
                    <a:pt x="0" y="934"/>
                  </a:lnTo>
                  <a:lnTo>
                    <a:pt x="0" y="0"/>
                  </a:lnTo>
                  <a:lnTo>
                    <a:pt x="700" y="0"/>
                  </a:lnTo>
                  <a:lnTo>
                    <a:pt x="700" y="9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1" name="Freeform 1330">
              <a:extLst>
                <a:ext uri="{FF2B5EF4-FFF2-40B4-BE49-F238E27FC236}">
                  <a16:creationId xmlns:a16="http://schemas.microsoft.com/office/drawing/2014/main" id="{4B00D444-BF0A-5C50-659C-A8CA31BE7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3149600"/>
              <a:ext cx="271463" cy="165100"/>
            </a:xfrm>
            <a:custGeom>
              <a:avLst/>
              <a:gdLst>
                <a:gd name="T0" fmla="*/ 12 w 171"/>
                <a:gd name="T1" fmla="*/ 104 h 104"/>
                <a:gd name="T2" fmla="*/ 0 w 171"/>
                <a:gd name="T3" fmla="*/ 102 h 104"/>
                <a:gd name="T4" fmla="*/ 13 w 171"/>
                <a:gd name="T5" fmla="*/ 0 h 104"/>
                <a:gd name="T6" fmla="*/ 151 w 171"/>
                <a:gd name="T7" fmla="*/ 0 h 104"/>
                <a:gd name="T8" fmla="*/ 171 w 171"/>
                <a:gd name="T9" fmla="*/ 97 h 104"/>
                <a:gd name="T10" fmla="*/ 158 w 171"/>
                <a:gd name="T11" fmla="*/ 100 h 104"/>
                <a:gd name="T12" fmla="*/ 141 w 171"/>
                <a:gd name="T13" fmla="*/ 13 h 104"/>
                <a:gd name="T14" fmla="*/ 24 w 171"/>
                <a:gd name="T15" fmla="*/ 13 h 104"/>
                <a:gd name="T16" fmla="*/ 12 w 171"/>
                <a:gd name="T1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04">
                  <a:moveTo>
                    <a:pt x="12" y="104"/>
                  </a:moveTo>
                  <a:lnTo>
                    <a:pt x="0" y="102"/>
                  </a:lnTo>
                  <a:lnTo>
                    <a:pt x="13" y="0"/>
                  </a:lnTo>
                  <a:lnTo>
                    <a:pt x="151" y="0"/>
                  </a:lnTo>
                  <a:lnTo>
                    <a:pt x="171" y="97"/>
                  </a:lnTo>
                  <a:lnTo>
                    <a:pt x="158" y="100"/>
                  </a:lnTo>
                  <a:lnTo>
                    <a:pt x="141" y="13"/>
                  </a:lnTo>
                  <a:lnTo>
                    <a:pt x="24" y="13"/>
                  </a:lnTo>
                  <a:lnTo>
                    <a:pt x="12" y="1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2" name="Rectangle 1331">
              <a:extLst>
                <a:ext uri="{FF2B5EF4-FFF2-40B4-BE49-F238E27FC236}">
                  <a16:creationId xmlns:a16="http://schemas.microsoft.com/office/drawing/2014/main" id="{81B4FB0D-6BDA-4CC1-160B-07266C988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0276" y="3124200"/>
              <a:ext cx="271463" cy="19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3" name="Rectangle 1332">
              <a:extLst>
                <a:ext uri="{FF2B5EF4-FFF2-40B4-BE49-F238E27FC236}">
                  <a16:creationId xmlns:a16="http://schemas.microsoft.com/office/drawing/2014/main" id="{29C66A4B-91E4-75E5-D3FB-FC0F2E289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6" y="3097213"/>
              <a:ext cx="39688" cy="19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4" name="Freeform 1333">
              <a:extLst>
                <a:ext uri="{FF2B5EF4-FFF2-40B4-BE49-F238E27FC236}">
                  <a16:creationId xmlns:a16="http://schemas.microsoft.com/office/drawing/2014/main" id="{58EF4FE9-5337-385F-1F35-AFE72A1DB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1" y="3144838"/>
              <a:ext cx="85725" cy="50800"/>
            </a:xfrm>
            <a:custGeom>
              <a:avLst/>
              <a:gdLst>
                <a:gd name="T0" fmla="*/ 11 w 54"/>
                <a:gd name="T1" fmla="*/ 32 h 32"/>
                <a:gd name="T2" fmla="*/ 0 w 54"/>
                <a:gd name="T3" fmla="*/ 25 h 32"/>
                <a:gd name="T4" fmla="*/ 16 w 54"/>
                <a:gd name="T5" fmla="*/ 0 h 32"/>
                <a:gd name="T6" fmla="*/ 37 w 54"/>
                <a:gd name="T7" fmla="*/ 0 h 32"/>
                <a:gd name="T8" fmla="*/ 54 w 54"/>
                <a:gd name="T9" fmla="*/ 24 h 32"/>
                <a:gd name="T10" fmla="*/ 44 w 54"/>
                <a:gd name="T11" fmla="*/ 31 h 32"/>
                <a:gd name="T12" fmla="*/ 30 w 54"/>
                <a:gd name="T13" fmla="*/ 13 h 32"/>
                <a:gd name="T14" fmla="*/ 23 w 54"/>
                <a:gd name="T15" fmla="*/ 13 h 32"/>
                <a:gd name="T16" fmla="*/ 11 w 54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2">
                  <a:moveTo>
                    <a:pt x="11" y="32"/>
                  </a:moveTo>
                  <a:lnTo>
                    <a:pt x="0" y="25"/>
                  </a:lnTo>
                  <a:lnTo>
                    <a:pt x="16" y="0"/>
                  </a:lnTo>
                  <a:lnTo>
                    <a:pt x="37" y="0"/>
                  </a:lnTo>
                  <a:lnTo>
                    <a:pt x="54" y="24"/>
                  </a:lnTo>
                  <a:lnTo>
                    <a:pt x="44" y="31"/>
                  </a:lnTo>
                  <a:lnTo>
                    <a:pt x="30" y="13"/>
                  </a:lnTo>
                  <a:lnTo>
                    <a:pt x="23" y="13"/>
                  </a:lnTo>
                  <a:lnTo>
                    <a:pt x="11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5" name="Freeform 1334">
              <a:extLst>
                <a:ext uri="{FF2B5EF4-FFF2-40B4-BE49-F238E27FC236}">
                  <a16:creationId xmlns:a16="http://schemas.microsoft.com/office/drawing/2014/main" id="{8762026F-A6A5-AE2F-2D46-87C86D1F6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032125"/>
              <a:ext cx="20638" cy="23813"/>
            </a:xfrm>
            <a:custGeom>
              <a:avLst/>
              <a:gdLst>
                <a:gd name="T0" fmla="*/ 142 w 284"/>
                <a:gd name="T1" fmla="*/ 333 h 333"/>
                <a:gd name="T2" fmla="*/ 0 w 284"/>
                <a:gd name="T3" fmla="*/ 191 h 333"/>
                <a:gd name="T4" fmla="*/ 0 w 284"/>
                <a:gd name="T5" fmla="*/ 141 h 333"/>
                <a:gd name="T6" fmla="*/ 142 w 284"/>
                <a:gd name="T7" fmla="*/ 0 h 333"/>
                <a:gd name="T8" fmla="*/ 284 w 284"/>
                <a:gd name="T9" fmla="*/ 141 h 333"/>
                <a:gd name="T10" fmla="*/ 284 w 284"/>
                <a:gd name="T11" fmla="*/ 191 h 333"/>
                <a:gd name="T12" fmla="*/ 142 w 284"/>
                <a:gd name="T13" fmla="*/ 33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333">
                  <a:moveTo>
                    <a:pt x="142" y="333"/>
                  </a:moveTo>
                  <a:cubicBezTo>
                    <a:pt x="64" y="333"/>
                    <a:pt x="0" y="270"/>
                    <a:pt x="0" y="191"/>
                  </a:cubicBezTo>
                  <a:lnTo>
                    <a:pt x="0" y="141"/>
                  </a:lnTo>
                  <a:cubicBezTo>
                    <a:pt x="0" y="63"/>
                    <a:pt x="64" y="0"/>
                    <a:pt x="142" y="0"/>
                  </a:cubicBezTo>
                  <a:cubicBezTo>
                    <a:pt x="220" y="0"/>
                    <a:pt x="284" y="63"/>
                    <a:pt x="284" y="141"/>
                  </a:cubicBezTo>
                  <a:lnTo>
                    <a:pt x="284" y="191"/>
                  </a:lnTo>
                  <a:cubicBezTo>
                    <a:pt x="284" y="270"/>
                    <a:pt x="220" y="333"/>
                    <a:pt x="142" y="3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6" name="Rectangle 1335">
              <a:extLst>
                <a:ext uri="{FF2B5EF4-FFF2-40B4-BE49-F238E27FC236}">
                  <a16:creationId xmlns:a16="http://schemas.microsoft.com/office/drawing/2014/main" id="{84C83C55-E34B-DAAC-4C87-1AB03AC3A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4238" y="3063875"/>
              <a:ext cx="20638" cy="857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7" name="Freeform 1336">
              <a:extLst>
                <a:ext uri="{FF2B5EF4-FFF2-40B4-BE49-F238E27FC236}">
                  <a16:creationId xmlns:a16="http://schemas.microsoft.com/office/drawing/2014/main" id="{906D94F9-A649-F1DD-4AD3-6C9567784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288" y="3300413"/>
              <a:ext cx="138113" cy="88900"/>
            </a:xfrm>
            <a:custGeom>
              <a:avLst/>
              <a:gdLst>
                <a:gd name="T0" fmla="*/ 156 w 1951"/>
                <a:gd name="T1" fmla="*/ 1253 h 1253"/>
                <a:gd name="T2" fmla="*/ 55 w 1951"/>
                <a:gd name="T3" fmla="*/ 1211 h 1253"/>
                <a:gd name="T4" fmla="*/ 57 w 1951"/>
                <a:gd name="T5" fmla="*/ 1011 h 1253"/>
                <a:gd name="T6" fmla="*/ 1768 w 1951"/>
                <a:gd name="T7" fmla="*/ 16 h 1253"/>
                <a:gd name="T8" fmla="*/ 1935 w 1951"/>
                <a:gd name="T9" fmla="*/ 126 h 1253"/>
                <a:gd name="T10" fmla="*/ 1825 w 1951"/>
                <a:gd name="T11" fmla="*/ 294 h 1253"/>
                <a:gd name="T12" fmla="*/ 255 w 1951"/>
                <a:gd name="T13" fmla="*/ 1213 h 1253"/>
                <a:gd name="T14" fmla="*/ 156 w 1951"/>
                <a:gd name="T15" fmla="*/ 1253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1" h="1253">
                  <a:moveTo>
                    <a:pt x="156" y="1253"/>
                  </a:moveTo>
                  <a:cubicBezTo>
                    <a:pt x="119" y="1253"/>
                    <a:pt x="83" y="1239"/>
                    <a:pt x="55" y="1211"/>
                  </a:cubicBezTo>
                  <a:cubicBezTo>
                    <a:pt x="0" y="1155"/>
                    <a:pt x="1" y="1065"/>
                    <a:pt x="57" y="1011"/>
                  </a:cubicBezTo>
                  <a:cubicBezTo>
                    <a:pt x="90" y="977"/>
                    <a:pt x="889" y="199"/>
                    <a:pt x="1768" y="16"/>
                  </a:cubicBezTo>
                  <a:cubicBezTo>
                    <a:pt x="1844" y="0"/>
                    <a:pt x="1919" y="50"/>
                    <a:pt x="1935" y="126"/>
                  </a:cubicBezTo>
                  <a:cubicBezTo>
                    <a:pt x="1951" y="203"/>
                    <a:pt x="1902" y="278"/>
                    <a:pt x="1825" y="294"/>
                  </a:cubicBezTo>
                  <a:cubicBezTo>
                    <a:pt x="1028" y="460"/>
                    <a:pt x="263" y="1205"/>
                    <a:pt x="255" y="1213"/>
                  </a:cubicBezTo>
                  <a:cubicBezTo>
                    <a:pt x="228" y="1240"/>
                    <a:pt x="192" y="1253"/>
                    <a:pt x="156" y="12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8" name="Freeform 1337">
              <a:extLst>
                <a:ext uri="{FF2B5EF4-FFF2-40B4-BE49-F238E27FC236}">
                  <a16:creationId xmlns:a16="http://schemas.microsoft.com/office/drawing/2014/main" id="{DBB28C0D-07A4-633D-A730-6459739A1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638" y="3149600"/>
              <a:ext cx="76200" cy="41275"/>
            </a:xfrm>
            <a:custGeom>
              <a:avLst/>
              <a:gdLst>
                <a:gd name="T0" fmla="*/ 157 w 1079"/>
                <a:gd name="T1" fmla="*/ 575 h 575"/>
                <a:gd name="T2" fmla="*/ 120 w 1079"/>
                <a:gd name="T3" fmla="*/ 570 h 575"/>
                <a:gd name="T4" fmla="*/ 20 w 1079"/>
                <a:gd name="T5" fmla="*/ 396 h 575"/>
                <a:gd name="T6" fmla="*/ 535 w 1079"/>
                <a:gd name="T7" fmla="*/ 0 h 575"/>
                <a:gd name="T8" fmla="*/ 937 w 1079"/>
                <a:gd name="T9" fmla="*/ 0 h 575"/>
                <a:gd name="T10" fmla="*/ 1079 w 1079"/>
                <a:gd name="T11" fmla="*/ 142 h 575"/>
                <a:gd name="T12" fmla="*/ 937 w 1079"/>
                <a:gd name="T13" fmla="*/ 283 h 575"/>
                <a:gd name="T14" fmla="*/ 535 w 1079"/>
                <a:gd name="T15" fmla="*/ 283 h 575"/>
                <a:gd name="T16" fmla="*/ 294 w 1079"/>
                <a:gd name="T17" fmla="*/ 471 h 575"/>
                <a:gd name="T18" fmla="*/ 157 w 1079"/>
                <a:gd name="T1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9" h="575">
                  <a:moveTo>
                    <a:pt x="157" y="575"/>
                  </a:moveTo>
                  <a:cubicBezTo>
                    <a:pt x="145" y="575"/>
                    <a:pt x="132" y="574"/>
                    <a:pt x="120" y="570"/>
                  </a:cubicBezTo>
                  <a:cubicBezTo>
                    <a:pt x="44" y="550"/>
                    <a:pt x="0" y="472"/>
                    <a:pt x="20" y="396"/>
                  </a:cubicBezTo>
                  <a:cubicBezTo>
                    <a:pt x="84" y="163"/>
                    <a:pt x="296" y="0"/>
                    <a:pt x="535" y="0"/>
                  </a:cubicBezTo>
                  <a:lnTo>
                    <a:pt x="937" y="0"/>
                  </a:lnTo>
                  <a:cubicBezTo>
                    <a:pt x="1016" y="0"/>
                    <a:pt x="1079" y="63"/>
                    <a:pt x="1079" y="142"/>
                  </a:cubicBezTo>
                  <a:cubicBezTo>
                    <a:pt x="1079" y="220"/>
                    <a:pt x="1016" y="283"/>
                    <a:pt x="937" y="283"/>
                  </a:cubicBezTo>
                  <a:lnTo>
                    <a:pt x="535" y="283"/>
                  </a:lnTo>
                  <a:cubicBezTo>
                    <a:pt x="421" y="283"/>
                    <a:pt x="324" y="359"/>
                    <a:pt x="294" y="471"/>
                  </a:cubicBezTo>
                  <a:cubicBezTo>
                    <a:pt x="276" y="534"/>
                    <a:pt x="219" y="575"/>
                    <a:pt x="157" y="5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9" name="Freeform 1338">
              <a:extLst>
                <a:ext uri="{FF2B5EF4-FFF2-40B4-BE49-F238E27FC236}">
                  <a16:creationId xmlns:a16="http://schemas.microsoft.com/office/drawing/2014/main" id="{A2BA4C95-9F30-8F27-B522-EB7241710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163" y="3359150"/>
              <a:ext cx="122238" cy="47625"/>
            </a:xfrm>
            <a:custGeom>
              <a:avLst/>
              <a:gdLst>
                <a:gd name="T0" fmla="*/ 77 w 77"/>
                <a:gd name="T1" fmla="*/ 30 h 30"/>
                <a:gd name="T2" fmla="*/ 65 w 77"/>
                <a:gd name="T3" fmla="*/ 30 h 30"/>
                <a:gd name="T4" fmla="*/ 65 w 77"/>
                <a:gd name="T5" fmla="*/ 13 h 30"/>
                <a:gd name="T6" fmla="*/ 0 w 77"/>
                <a:gd name="T7" fmla="*/ 13 h 30"/>
                <a:gd name="T8" fmla="*/ 0 w 77"/>
                <a:gd name="T9" fmla="*/ 0 h 30"/>
                <a:gd name="T10" fmla="*/ 77 w 77"/>
                <a:gd name="T11" fmla="*/ 0 h 30"/>
                <a:gd name="T12" fmla="*/ 77 w 7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30">
                  <a:moveTo>
                    <a:pt x="77" y="30"/>
                  </a:moveTo>
                  <a:lnTo>
                    <a:pt x="65" y="30"/>
                  </a:lnTo>
                  <a:lnTo>
                    <a:pt x="65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0" name="Freeform 1339">
              <a:extLst>
                <a:ext uri="{FF2B5EF4-FFF2-40B4-BE49-F238E27FC236}">
                  <a16:creationId xmlns:a16="http://schemas.microsoft.com/office/drawing/2014/main" id="{44E6B552-659A-1C3F-8F28-62504CC6F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9201" y="3282950"/>
              <a:ext cx="76200" cy="71438"/>
            </a:xfrm>
            <a:custGeom>
              <a:avLst/>
              <a:gdLst>
                <a:gd name="T0" fmla="*/ 284 w 1084"/>
                <a:gd name="T1" fmla="*/ 717 h 1001"/>
                <a:gd name="T2" fmla="*/ 800 w 1084"/>
                <a:gd name="T3" fmla="*/ 717 h 1001"/>
                <a:gd name="T4" fmla="*/ 800 w 1084"/>
                <a:gd name="T5" fmla="*/ 284 h 1001"/>
                <a:gd name="T6" fmla="*/ 284 w 1084"/>
                <a:gd name="T7" fmla="*/ 284 h 1001"/>
                <a:gd name="T8" fmla="*/ 284 w 1084"/>
                <a:gd name="T9" fmla="*/ 717 h 1001"/>
                <a:gd name="T10" fmla="*/ 942 w 1084"/>
                <a:gd name="T11" fmla="*/ 1001 h 1001"/>
                <a:gd name="T12" fmla="*/ 142 w 1084"/>
                <a:gd name="T13" fmla="*/ 1001 h 1001"/>
                <a:gd name="T14" fmla="*/ 0 w 1084"/>
                <a:gd name="T15" fmla="*/ 859 h 1001"/>
                <a:gd name="T16" fmla="*/ 0 w 1084"/>
                <a:gd name="T17" fmla="*/ 142 h 1001"/>
                <a:gd name="T18" fmla="*/ 142 w 1084"/>
                <a:gd name="T19" fmla="*/ 0 h 1001"/>
                <a:gd name="T20" fmla="*/ 942 w 1084"/>
                <a:gd name="T21" fmla="*/ 0 h 1001"/>
                <a:gd name="T22" fmla="*/ 1084 w 1084"/>
                <a:gd name="T23" fmla="*/ 142 h 1001"/>
                <a:gd name="T24" fmla="*/ 1084 w 1084"/>
                <a:gd name="T25" fmla="*/ 859 h 1001"/>
                <a:gd name="T26" fmla="*/ 942 w 1084"/>
                <a:gd name="T27" fmla="*/ 100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4" h="1001">
                  <a:moveTo>
                    <a:pt x="284" y="717"/>
                  </a:moveTo>
                  <a:lnTo>
                    <a:pt x="800" y="717"/>
                  </a:lnTo>
                  <a:lnTo>
                    <a:pt x="800" y="284"/>
                  </a:lnTo>
                  <a:lnTo>
                    <a:pt x="284" y="284"/>
                  </a:lnTo>
                  <a:lnTo>
                    <a:pt x="284" y="717"/>
                  </a:lnTo>
                  <a:close/>
                  <a:moveTo>
                    <a:pt x="942" y="1001"/>
                  </a:moveTo>
                  <a:lnTo>
                    <a:pt x="142" y="1001"/>
                  </a:lnTo>
                  <a:cubicBezTo>
                    <a:pt x="64" y="1001"/>
                    <a:pt x="0" y="937"/>
                    <a:pt x="0" y="859"/>
                  </a:cubicBezTo>
                  <a:lnTo>
                    <a:pt x="0" y="142"/>
                  </a:lnTo>
                  <a:cubicBezTo>
                    <a:pt x="0" y="64"/>
                    <a:pt x="64" y="0"/>
                    <a:pt x="142" y="0"/>
                  </a:cubicBezTo>
                  <a:lnTo>
                    <a:pt x="942" y="0"/>
                  </a:lnTo>
                  <a:cubicBezTo>
                    <a:pt x="1020" y="0"/>
                    <a:pt x="1084" y="64"/>
                    <a:pt x="1084" y="142"/>
                  </a:cubicBezTo>
                  <a:lnTo>
                    <a:pt x="1084" y="859"/>
                  </a:lnTo>
                  <a:cubicBezTo>
                    <a:pt x="1084" y="937"/>
                    <a:pt x="1020" y="1001"/>
                    <a:pt x="942" y="10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1" name="Freeform 1340">
              <a:extLst>
                <a:ext uri="{FF2B5EF4-FFF2-40B4-BE49-F238E27FC236}">
                  <a16:creationId xmlns:a16="http://schemas.microsoft.com/office/drawing/2014/main" id="{370C9418-0F84-77B2-FE0C-6C13899DE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3121025"/>
              <a:ext cx="33338" cy="176213"/>
            </a:xfrm>
            <a:custGeom>
              <a:avLst/>
              <a:gdLst>
                <a:gd name="T0" fmla="*/ 142 w 467"/>
                <a:gd name="T1" fmla="*/ 2483 h 2483"/>
                <a:gd name="T2" fmla="*/ 0 w 467"/>
                <a:gd name="T3" fmla="*/ 2341 h 2483"/>
                <a:gd name="T4" fmla="*/ 0 w 467"/>
                <a:gd name="T5" fmla="*/ 2034 h 2483"/>
                <a:gd name="T6" fmla="*/ 5 w 467"/>
                <a:gd name="T7" fmla="*/ 1995 h 2483"/>
                <a:gd name="T8" fmla="*/ 183 w 467"/>
                <a:gd name="T9" fmla="*/ 1373 h 2483"/>
                <a:gd name="T10" fmla="*/ 183 w 467"/>
                <a:gd name="T11" fmla="*/ 141 h 2483"/>
                <a:gd name="T12" fmla="*/ 325 w 467"/>
                <a:gd name="T13" fmla="*/ 0 h 2483"/>
                <a:gd name="T14" fmla="*/ 467 w 467"/>
                <a:gd name="T15" fmla="*/ 141 h 2483"/>
                <a:gd name="T16" fmla="*/ 467 w 467"/>
                <a:gd name="T17" fmla="*/ 1392 h 2483"/>
                <a:gd name="T18" fmla="*/ 461 w 467"/>
                <a:gd name="T19" fmla="*/ 1431 h 2483"/>
                <a:gd name="T20" fmla="*/ 283 w 467"/>
                <a:gd name="T21" fmla="*/ 2054 h 2483"/>
                <a:gd name="T22" fmla="*/ 283 w 467"/>
                <a:gd name="T23" fmla="*/ 2341 h 2483"/>
                <a:gd name="T24" fmla="*/ 142 w 467"/>
                <a:gd name="T25" fmla="*/ 2483 h 2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7" h="2483">
                  <a:moveTo>
                    <a:pt x="142" y="2483"/>
                  </a:moveTo>
                  <a:cubicBezTo>
                    <a:pt x="63" y="2483"/>
                    <a:pt x="0" y="2420"/>
                    <a:pt x="0" y="2341"/>
                  </a:cubicBezTo>
                  <a:lnTo>
                    <a:pt x="0" y="2034"/>
                  </a:lnTo>
                  <a:cubicBezTo>
                    <a:pt x="0" y="2021"/>
                    <a:pt x="2" y="2008"/>
                    <a:pt x="5" y="1995"/>
                  </a:cubicBezTo>
                  <a:lnTo>
                    <a:pt x="183" y="1373"/>
                  </a:lnTo>
                  <a:lnTo>
                    <a:pt x="183" y="141"/>
                  </a:lnTo>
                  <a:cubicBezTo>
                    <a:pt x="183" y="63"/>
                    <a:pt x="247" y="0"/>
                    <a:pt x="325" y="0"/>
                  </a:cubicBezTo>
                  <a:cubicBezTo>
                    <a:pt x="403" y="0"/>
                    <a:pt x="467" y="63"/>
                    <a:pt x="467" y="141"/>
                  </a:cubicBezTo>
                  <a:lnTo>
                    <a:pt x="467" y="1392"/>
                  </a:lnTo>
                  <a:cubicBezTo>
                    <a:pt x="467" y="1405"/>
                    <a:pt x="465" y="1419"/>
                    <a:pt x="461" y="1431"/>
                  </a:cubicBezTo>
                  <a:lnTo>
                    <a:pt x="283" y="2054"/>
                  </a:lnTo>
                  <a:lnTo>
                    <a:pt x="283" y="2341"/>
                  </a:lnTo>
                  <a:cubicBezTo>
                    <a:pt x="283" y="2420"/>
                    <a:pt x="220" y="2483"/>
                    <a:pt x="142" y="24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2" name="Freeform 1341">
              <a:extLst>
                <a:ext uri="{FF2B5EF4-FFF2-40B4-BE49-F238E27FC236}">
                  <a16:creationId xmlns:a16="http://schemas.microsoft.com/office/drawing/2014/main" id="{FEA5DB6D-A17B-5779-F725-37651AD5B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3119438"/>
              <a:ext cx="33338" cy="177800"/>
            </a:xfrm>
            <a:custGeom>
              <a:avLst/>
              <a:gdLst>
                <a:gd name="T0" fmla="*/ 325 w 467"/>
                <a:gd name="T1" fmla="*/ 2500 h 2500"/>
                <a:gd name="T2" fmla="*/ 183 w 467"/>
                <a:gd name="T3" fmla="*/ 2358 h 2500"/>
                <a:gd name="T4" fmla="*/ 183 w 467"/>
                <a:gd name="T5" fmla="*/ 2071 h 2500"/>
                <a:gd name="T6" fmla="*/ 5 w 467"/>
                <a:gd name="T7" fmla="*/ 1448 h 2500"/>
                <a:gd name="T8" fmla="*/ 0 w 467"/>
                <a:gd name="T9" fmla="*/ 1410 h 2500"/>
                <a:gd name="T10" fmla="*/ 0 w 467"/>
                <a:gd name="T11" fmla="*/ 142 h 2500"/>
                <a:gd name="T12" fmla="*/ 142 w 467"/>
                <a:gd name="T13" fmla="*/ 0 h 2500"/>
                <a:gd name="T14" fmla="*/ 283 w 467"/>
                <a:gd name="T15" fmla="*/ 142 h 2500"/>
                <a:gd name="T16" fmla="*/ 283 w 467"/>
                <a:gd name="T17" fmla="*/ 1390 h 2500"/>
                <a:gd name="T18" fmla="*/ 461 w 467"/>
                <a:gd name="T19" fmla="*/ 2012 h 2500"/>
                <a:gd name="T20" fmla="*/ 467 w 467"/>
                <a:gd name="T21" fmla="*/ 2051 h 2500"/>
                <a:gd name="T22" fmla="*/ 467 w 467"/>
                <a:gd name="T23" fmla="*/ 2358 h 2500"/>
                <a:gd name="T24" fmla="*/ 325 w 467"/>
                <a:gd name="T25" fmla="*/ 2500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7" h="2500">
                  <a:moveTo>
                    <a:pt x="325" y="2500"/>
                  </a:moveTo>
                  <a:cubicBezTo>
                    <a:pt x="247" y="2500"/>
                    <a:pt x="183" y="2437"/>
                    <a:pt x="183" y="2358"/>
                  </a:cubicBezTo>
                  <a:lnTo>
                    <a:pt x="183" y="2071"/>
                  </a:lnTo>
                  <a:lnTo>
                    <a:pt x="5" y="1448"/>
                  </a:lnTo>
                  <a:cubicBezTo>
                    <a:pt x="2" y="1436"/>
                    <a:pt x="0" y="1423"/>
                    <a:pt x="0" y="1410"/>
                  </a:cubicBezTo>
                  <a:lnTo>
                    <a:pt x="0" y="142"/>
                  </a:lnTo>
                  <a:cubicBezTo>
                    <a:pt x="0" y="64"/>
                    <a:pt x="63" y="0"/>
                    <a:pt x="142" y="0"/>
                  </a:cubicBezTo>
                  <a:cubicBezTo>
                    <a:pt x="220" y="0"/>
                    <a:pt x="283" y="64"/>
                    <a:pt x="283" y="142"/>
                  </a:cubicBezTo>
                  <a:lnTo>
                    <a:pt x="283" y="1390"/>
                  </a:lnTo>
                  <a:lnTo>
                    <a:pt x="461" y="2012"/>
                  </a:lnTo>
                  <a:cubicBezTo>
                    <a:pt x="465" y="2025"/>
                    <a:pt x="467" y="2038"/>
                    <a:pt x="467" y="2051"/>
                  </a:cubicBezTo>
                  <a:lnTo>
                    <a:pt x="467" y="2358"/>
                  </a:lnTo>
                  <a:cubicBezTo>
                    <a:pt x="467" y="2437"/>
                    <a:pt x="403" y="2500"/>
                    <a:pt x="325" y="250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3" name="Freeform 1342">
              <a:extLst>
                <a:ext uri="{FF2B5EF4-FFF2-40B4-BE49-F238E27FC236}">
                  <a16:creationId xmlns:a16="http://schemas.microsoft.com/office/drawing/2014/main" id="{CAA2EB7A-41FE-64A7-25AD-126272600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3094038"/>
              <a:ext cx="20638" cy="20638"/>
            </a:xfrm>
            <a:custGeom>
              <a:avLst/>
              <a:gdLst>
                <a:gd name="T0" fmla="*/ 142 w 283"/>
                <a:gd name="T1" fmla="*/ 300 h 300"/>
                <a:gd name="T2" fmla="*/ 0 w 283"/>
                <a:gd name="T3" fmla="*/ 159 h 300"/>
                <a:gd name="T4" fmla="*/ 0 w 283"/>
                <a:gd name="T5" fmla="*/ 142 h 300"/>
                <a:gd name="T6" fmla="*/ 142 w 283"/>
                <a:gd name="T7" fmla="*/ 0 h 300"/>
                <a:gd name="T8" fmla="*/ 283 w 283"/>
                <a:gd name="T9" fmla="*/ 142 h 300"/>
                <a:gd name="T10" fmla="*/ 283 w 283"/>
                <a:gd name="T11" fmla="*/ 159 h 300"/>
                <a:gd name="T12" fmla="*/ 142 w 283"/>
                <a:gd name="T1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" h="300">
                  <a:moveTo>
                    <a:pt x="142" y="300"/>
                  </a:moveTo>
                  <a:cubicBezTo>
                    <a:pt x="64" y="300"/>
                    <a:pt x="0" y="237"/>
                    <a:pt x="0" y="159"/>
                  </a:cubicBezTo>
                  <a:lnTo>
                    <a:pt x="0" y="142"/>
                  </a:lnTo>
                  <a:cubicBezTo>
                    <a:pt x="0" y="64"/>
                    <a:pt x="64" y="0"/>
                    <a:pt x="142" y="0"/>
                  </a:cubicBezTo>
                  <a:cubicBezTo>
                    <a:pt x="220" y="0"/>
                    <a:pt x="283" y="64"/>
                    <a:pt x="283" y="142"/>
                  </a:cubicBezTo>
                  <a:lnTo>
                    <a:pt x="283" y="159"/>
                  </a:lnTo>
                  <a:cubicBezTo>
                    <a:pt x="283" y="237"/>
                    <a:pt x="220" y="300"/>
                    <a:pt x="142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4" name="Freeform 1343">
              <a:extLst>
                <a:ext uri="{FF2B5EF4-FFF2-40B4-BE49-F238E27FC236}">
                  <a16:creationId xmlns:a16="http://schemas.microsoft.com/office/drawing/2014/main" id="{821B8130-F448-E0F6-304A-64D45F7DC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3119438"/>
              <a:ext cx="20638" cy="41275"/>
            </a:xfrm>
            <a:custGeom>
              <a:avLst/>
              <a:gdLst>
                <a:gd name="T0" fmla="*/ 142 w 283"/>
                <a:gd name="T1" fmla="*/ 583 h 583"/>
                <a:gd name="T2" fmla="*/ 0 w 283"/>
                <a:gd name="T3" fmla="*/ 442 h 583"/>
                <a:gd name="T4" fmla="*/ 0 w 283"/>
                <a:gd name="T5" fmla="*/ 142 h 583"/>
                <a:gd name="T6" fmla="*/ 142 w 283"/>
                <a:gd name="T7" fmla="*/ 0 h 583"/>
                <a:gd name="T8" fmla="*/ 283 w 283"/>
                <a:gd name="T9" fmla="*/ 142 h 583"/>
                <a:gd name="T10" fmla="*/ 283 w 283"/>
                <a:gd name="T11" fmla="*/ 442 h 583"/>
                <a:gd name="T12" fmla="*/ 142 w 283"/>
                <a:gd name="T13" fmla="*/ 58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" h="583">
                  <a:moveTo>
                    <a:pt x="142" y="583"/>
                  </a:moveTo>
                  <a:cubicBezTo>
                    <a:pt x="64" y="583"/>
                    <a:pt x="0" y="520"/>
                    <a:pt x="0" y="442"/>
                  </a:cubicBezTo>
                  <a:lnTo>
                    <a:pt x="0" y="142"/>
                  </a:lnTo>
                  <a:cubicBezTo>
                    <a:pt x="0" y="63"/>
                    <a:pt x="64" y="0"/>
                    <a:pt x="142" y="0"/>
                  </a:cubicBezTo>
                  <a:cubicBezTo>
                    <a:pt x="220" y="0"/>
                    <a:pt x="283" y="63"/>
                    <a:pt x="283" y="142"/>
                  </a:cubicBezTo>
                  <a:lnTo>
                    <a:pt x="283" y="442"/>
                  </a:lnTo>
                  <a:cubicBezTo>
                    <a:pt x="283" y="520"/>
                    <a:pt x="220" y="583"/>
                    <a:pt x="142" y="5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5" name="Freeform 1344">
              <a:extLst>
                <a:ext uri="{FF2B5EF4-FFF2-40B4-BE49-F238E27FC236}">
                  <a16:creationId xmlns:a16="http://schemas.microsoft.com/office/drawing/2014/main" id="{ACE48369-0CF2-5FF3-FEE7-32F77519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176588"/>
              <a:ext cx="58738" cy="50800"/>
            </a:xfrm>
            <a:custGeom>
              <a:avLst/>
              <a:gdLst>
                <a:gd name="T0" fmla="*/ 176 w 827"/>
                <a:gd name="T1" fmla="*/ 713 h 713"/>
                <a:gd name="T2" fmla="*/ 46 w 827"/>
                <a:gd name="T3" fmla="*/ 630 h 713"/>
                <a:gd name="T4" fmla="*/ 157 w 827"/>
                <a:gd name="T5" fmla="*/ 393 h 713"/>
                <a:gd name="T6" fmla="*/ 329 w 827"/>
                <a:gd name="T7" fmla="*/ 250 h 713"/>
                <a:gd name="T8" fmla="*/ 579 w 827"/>
                <a:gd name="T9" fmla="*/ 48 h 713"/>
                <a:gd name="T10" fmla="*/ 778 w 827"/>
                <a:gd name="T11" fmla="*/ 71 h 713"/>
                <a:gd name="T12" fmla="*/ 756 w 827"/>
                <a:gd name="T13" fmla="*/ 270 h 713"/>
                <a:gd name="T14" fmla="*/ 295 w 827"/>
                <a:gd name="T15" fmla="*/ 649 h 713"/>
                <a:gd name="T16" fmla="*/ 202 w 827"/>
                <a:gd name="T17" fmla="*/ 710 h 713"/>
                <a:gd name="T18" fmla="*/ 176 w 827"/>
                <a:gd name="T19" fmla="*/ 71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7" h="713">
                  <a:moveTo>
                    <a:pt x="176" y="713"/>
                  </a:moveTo>
                  <a:cubicBezTo>
                    <a:pt x="121" y="713"/>
                    <a:pt x="69" y="681"/>
                    <a:pt x="46" y="630"/>
                  </a:cubicBezTo>
                  <a:cubicBezTo>
                    <a:pt x="0" y="528"/>
                    <a:pt x="73" y="465"/>
                    <a:pt x="157" y="393"/>
                  </a:cubicBezTo>
                  <a:cubicBezTo>
                    <a:pt x="198" y="358"/>
                    <a:pt x="256" y="310"/>
                    <a:pt x="329" y="250"/>
                  </a:cubicBezTo>
                  <a:cubicBezTo>
                    <a:pt x="452" y="150"/>
                    <a:pt x="578" y="49"/>
                    <a:pt x="579" y="48"/>
                  </a:cubicBezTo>
                  <a:cubicBezTo>
                    <a:pt x="640" y="0"/>
                    <a:pt x="729" y="9"/>
                    <a:pt x="778" y="71"/>
                  </a:cubicBezTo>
                  <a:cubicBezTo>
                    <a:pt x="827" y="132"/>
                    <a:pt x="817" y="221"/>
                    <a:pt x="756" y="270"/>
                  </a:cubicBezTo>
                  <a:cubicBezTo>
                    <a:pt x="565" y="422"/>
                    <a:pt x="351" y="597"/>
                    <a:pt x="295" y="649"/>
                  </a:cubicBezTo>
                  <a:cubicBezTo>
                    <a:pt x="274" y="681"/>
                    <a:pt x="241" y="703"/>
                    <a:pt x="202" y="710"/>
                  </a:cubicBezTo>
                  <a:cubicBezTo>
                    <a:pt x="193" y="712"/>
                    <a:pt x="185" y="713"/>
                    <a:pt x="176" y="71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6" name="Freeform 1345">
              <a:extLst>
                <a:ext uri="{FF2B5EF4-FFF2-40B4-BE49-F238E27FC236}">
                  <a16:creationId xmlns:a16="http://schemas.microsoft.com/office/drawing/2014/main" id="{43414687-D8BA-6857-DFA8-EDC699222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3176588"/>
              <a:ext cx="92075" cy="85725"/>
            </a:xfrm>
            <a:custGeom>
              <a:avLst/>
              <a:gdLst>
                <a:gd name="T0" fmla="*/ 158 w 1317"/>
                <a:gd name="T1" fmla="*/ 1201 h 1201"/>
                <a:gd name="T2" fmla="*/ 53 w 1317"/>
                <a:gd name="T3" fmla="*/ 1154 h 1201"/>
                <a:gd name="T4" fmla="*/ 63 w 1317"/>
                <a:gd name="T5" fmla="*/ 955 h 1201"/>
                <a:gd name="T6" fmla="*/ 1065 w 1317"/>
                <a:gd name="T7" fmla="*/ 52 h 1201"/>
                <a:gd name="T8" fmla="*/ 1265 w 1317"/>
                <a:gd name="T9" fmla="*/ 63 h 1201"/>
                <a:gd name="T10" fmla="*/ 1255 w 1317"/>
                <a:gd name="T11" fmla="*/ 263 h 1201"/>
                <a:gd name="T12" fmla="*/ 253 w 1317"/>
                <a:gd name="T13" fmla="*/ 1165 h 1201"/>
                <a:gd name="T14" fmla="*/ 158 w 1317"/>
                <a:gd name="T15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7" h="1201">
                  <a:moveTo>
                    <a:pt x="158" y="1201"/>
                  </a:moveTo>
                  <a:cubicBezTo>
                    <a:pt x="119" y="1201"/>
                    <a:pt x="81" y="1186"/>
                    <a:pt x="53" y="1154"/>
                  </a:cubicBezTo>
                  <a:cubicBezTo>
                    <a:pt x="0" y="1096"/>
                    <a:pt x="5" y="1007"/>
                    <a:pt x="63" y="955"/>
                  </a:cubicBezTo>
                  <a:lnTo>
                    <a:pt x="1065" y="52"/>
                  </a:lnTo>
                  <a:cubicBezTo>
                    <a:pt x="1123" y="0"/>
                    <a:pt x="1212" y="5"/>
                    <a:pt x="1265" y="63"/>
                  </a:cubicBezTo>
                  <a:cubicBezTo>
                    <a:pt x="1317" y="121"/>
                    <a:pt x="1313" y="210"/>
                    <a:pt x="1255" y="263"/>
                  </a:cubicBezTo>
                  <a:lnTo>
                    <a:pt x="253" y="1165"/>
                  </a:lnTo>
                  <a:cubicBezTo>
                    <a:pt x="226" y="1190"/>
                    <a:pt x="192" y="1201"/>
                    <a:pt x="158" y="120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7" name="Freeform 1346">
              <a:extLst>
                <a:ext uri="{FF2B5EF4-FFF2-40B4-BE49-F238E27FC236}">
                  <a16:creationId xmlns:a16="http://schemas.microsoft.com/office/drawing/2014/main" id="{15A93BC6-A9D8-735B-217A-1AA934BB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113" y="3302000"/>
              <a:ext cx="20638" cy="73025"/>
            </a:xfrm>
            <a:custGeom>
              <a:avLst/>
              <a:gdLst>
                <a:gd name="T0" fmla="*/ 151 w 293"/>
                <a:gd name="T1" fmla="*/ 1038 h 1038"/>
                <a:gd name="T2" fmla="*/ 10 w 293"/>
                <a:gd name="T3" fmla="*/ 896 h 1038"/>
                <a:gd name="T4" fmla="*/ 10 w 293"/>
                <a:gd name="T5" fmla="*/ 190 h 1038"/>
                <a:gd name="T6" fmla="*/ 8 w 293"/>
                <a:gd name="T7" fmla="*/ 164 h 1038"/>
                <a:gd name="T8" fmla="*/ 134 w 293"/>
                <a:gd name="T9" fmla="*/ 8 h 1038"/>
                <a:gd name="T10" fmla="*/ 290 w 293"/>
                <a:gd name="T11" fmla="*/ 134 h 1038"/>
                <a:gd name="T12" fmla="*/ 293 w 293"/>
                <a:gd name="T13" fmla="*/ 190 h 1038"/>
                <a:gd name="T14" fmla="*/ 293 w 293"/>
                <a:gd name="T15" fmla="*/ 896 h 1038"/>
                <a:gd name="T16" fmla="*/ 151 w 293"/>
                <a:gd name="T17" fmla="*/ 103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" h="1038">
                  <a:moveTo>
                    <a:pt x="151" y="1038"/>
                  </a:moveTo>
                  <a:cubicBezTo>
                    <a:pt x="73" y="1038"/>
                    <a:pt x="10" y="974"/>
                    <a:pt x="10" y="896"/>
                  </a:cubicBezTo>
                  <a:lnTo>
                    <a:pt x="10" y="190"/>
                  </a:lnTo>
                  <a:cubicBezTo>
                    <a:pt x="10" y="181"/>
                    <a:pt x="9" y="175"/>
                    <a:pt x="8" y="164"/>
                  </a:cubicBezTo>
                  <a:cubicBezTo>
                    <a:pt x="0" y="86"/>
                    <a:pt x="56" y="16"/>
                    <a:pt x="134" y="8"/>
                  </a:cubicBezTo>
                  <a:cubicBezTo>
                    <a:pt x="211" y="0"/>
                    <a:pt x="281" y="56"/>
                    <a:pt x="290" y="134"/>
                  </a:cubicBezTo>
                  <a:cubicBezTo>
                    <a:pt x="292" y="154"/>
                    <a:pt x="293" y="172"/>
                    <a:pt x="293" y="190"/>
                  </a:cubicBezTo>
                  <a:lnTo>
                    <a:pt x="293" y="896"/>
                  </a:lnTo>
                  <a:cubicBezTo>
                    <a:pt x="293" y="974"/>
                    <a:pt x="230" y="1038"/>
                    <a:pt x="151" y="10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8" name="Freeform 1347">
              <a:extLst>
                <a:ext uri="{FF2B5EF4-FFF2-40B4-BE49-F238E27FC236}">
                  <a16:creationId xmlns:a16="http://schemas.microsoft.com/office/drawing/2014/main" id="{05F21E15-8D09-15AA-16A6-CCDF90166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3276600"/>
              <a:ext cx="63500" cy="20638"/>
            </a:xfrm>
            <a:custGeom>
              <a:avLst/>
              <a:gdLst>
                <a:gd name="T0" fmla="*/ 764 w 906"/>
                <a:gd name="T1" fmla="*/ 287 h 287"/>
                <a:gd name="T2" fmla="*/ 179 w 906"/>
                <a:gd name="T3" fmla="*/ 287 h 287"/>
                <a:gd name="T4" fmla="*/ 148 w 906"/>
                <a:gd name="T5" fmla="*/ 285 h 287"/>
                <a:gd name="T6" fmla="*/ 147 w 906"/>
                <a:gd name="T7" fmla="*/ 285 h 287"/>
                <a:gd name="T8" fmla="*/ 6 w 906"/>
                <a:gd name="T9" fmla="*/ 156 h 287"/>
                <a:gd name="T10" fmla="*/ 135 w 906"/>
                <a:gd name="T11" fmla="*/ 2 h 287"/>
                <a:gd name="T12" fmla="*/ 185 w 906"/>
                <a:gd name="T13" fmla="*/ 4 h 287"/>
                <a:gd name="T14" fmla="*/ 764 w 906"/>
                <a:gd name="T15" fmla="*/ 4 h 287"/>
                <a:gd name="T16" fmla="*/ 906 w 906"/>
                <a:gd name="T17" fmla="*/ 146 h 287"/>
                <a:gd name="T18" fmla="*/ 764 w 906"/>
                <a:gd name="T1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6" h="287">
                  <a:moveTo>
                    <a:pt x="764" y="287"/>
                  </a:moveTo>
                  <a:lnTo>
                    <a:pt x="179" y="287"/>
                  </a:lnTo>
                  <a:cubicBezTo>
                    <a:pt x="166" y="287"/>
                    <a:pt x="155" y="286"/>
                    <a:pt x="148" y="285"/>
                  </a:cubicBezTo>
                  <a:lnTo>
                    <a:pt x="147" y="285"/>
                  </a:lnTo>
                  <a:cubicBezTo>
                    <a:pt x="75" y="285"/>
                    <a:pt x="13" y="229"/>
                    <a:pt x="6" y="156"/>
                  </a:cubicBezTo>
                  <a:cubicBezTo>
                    <a:pt x="0" y="78"/>
                    <a:pt x="57" y="9"/>
                    <a:pt x="135" y="2"/>
                  </a:cubicBezTo>
                  <a:cubicBezTo>
                    <a:pt x="157" y="0"/>
                    <a:pt x="175" y="2"/>
                    <a:pt x="185" y="4"/>
                  </a:cubicBezTo>
                  <a:lnTo>
                    <a:pt x="764" y="4"/>
                  </a:lnTo>
                  <a:cubicBezTo>
                    <a:pt x="842" y="4"/>
                    <a:pt x="906" y="68"/>
                    <a:pt x="906" y="146"/>
                  </a:cubicBezTo>
                  <a:cubicBezTo>
                    <a:pt x="906" y="224"/>
                    <a:pt x="842" y="287"/>
                    <a:pt x="764" y="28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9" name="Rectangle 1348">
              <a:extLst>
                <a:ext uri="{FF2B5EF4-FFF2-40B4-BE49-F238E27FC236}">
                  <a16:creationId xmlns:a16="http://schemas.microsoft.com/office/drawing/2014/main" id="{67B1A65B-5779-CDD5-A0A3-BC42003A2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3117850"/>
              <a:ext cx="49213" cy="206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0" name="Freeform 1349">
              <a:extLst>
                <a:ext uri="{FF2B5EF4-FFF2-40B4-BE49-F238E27FC236}">
                  <a16:creationId xmlns:a16="http://schemas.microsoft.com/office/drawing/2014/main" id="{0CCE02BA-18D1-4062-D2FE-D180112C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3" y="3386138"/>
              <a:ext cx="20638" cy="20638"/>
            </a:xfrm>
            <a:custGeom>
              <a:avLst/>
              <a:gdLst>
                <a:gd name="T0" fmla="*/ 150 w 292"/>
                <a:gd name="T1" fmla="*/ 296 h 296"/>
                <a:gd name="T2" fmla="*/ 44 w 292"/>
                <a:gd name="T3" fmla="*/ 252 h 296"/>
                <a:gd name="T4" fmla="*/ 0 w 292"/>
                <a:gd name="T5" fmla="*/ 146 h 296"/>
                <a:gd name="T6" fmla="*/ 0 w 292"/>
                <a:gd name="T7" fmla="*/ 146 h 296"/>
                <a:gd name="T8" fmla="*/ 148 w 292"/>
                <a:gd name="T9" fmla="*/ 0 h 296"/>
                <a:gd name="T10" fmla="*/ 288 w 292"/>
                <a:gd name="T11" fmla="*/ 125 h 296"/>
                <a:gd name="T12" fmla="*/ 292 w 292"/>
                <a:gd name="T13" fmla="*/ 154 h 296"/>
                <a:gd name="T14" fmla="*/ 150 w 292"/>
                <a:gd name="T15" fmla="*/ 296 h 296"/>
                <a:gd name="T16" fmla="*/ 150 w 292"/>
                <a:gd name="T17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296">
                  <a:moveTo>
                    <a:pt x="150" y="296"/>
                  </a:moveTo>
                  <a:cubicBezTo>
                    <a:pt x="110" y="296"/>
                    <a:pt x="73" y="280"/>
                    <a:pt x="44" y="252"/>
                  </a:cubicBezTo>
                  <a:cubicBezTo>
                    <a:pt x="16" y="223"/>
                    <a:pt x="0" y="185"/>
                    <a:pt x="0" y="146"/>
                  </a:cubicBezTo>
                  <a:lnTo>
                    <a:pt x="0" y="146"/>
                  </a:lnTo>
                  <a:cubicBezTo>
                    <a:pt x="0" y="64"/>
                    <a:pt x="65" y="0"/>
                    <a:pt x="148" y="0"/>
                  </a:cubicBezTo>
                  <a:cubicBezTo>
                    <a:pt x="221" y="0"/>
                    <a:pt x="280" y="55"/>
                    <a:pt x="288" y="125"/>
                  </a:cubicBezTo>
                  <a:cubicBezTo>
                    <a:pt x="291" y="135"/>
                    <a:pt x="292" y="144"/>
                    <a:pt x="292" y="154"/>
                  </a:cubicBezTo>
                  <a:cubicBezTo>
                    <a:pt x="292" y="233"/>
                    <a:pt x="228" y="296"/>
                    <a:pt x="150" y="296"/>
                  </a:cubicBezTo>
                  <a:lnTo>
                    <a:pt x="150" y="296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1" name="Freeform 1350">
              <a:extLst>
                <a:ext uri="{FF2B5EF4-FFF2-40B4-BE49-F238E27FC236}">
                  <a16:creationId xmlns:a16="http://schemas.microsoft.com/office/drawing/2014/main" id="{3CEAA1FC-EA22-6D0A-82C3-8132F1C21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6" y="3325813"/>
              <a:ext cx="30163" cy="182563"/>
            </a:xfrm>
            <a:custGeom>
              <a:avLst/>
              <a:gdLst>
                <a:gd name="T0" fmla="*/ 149 w 432"/>
                <a:gd name="T1" fmla="*/ 2594 h 2594"/>
                <a:gd name="T2" fmla="*/ 135 w 432"/>
                <a:gd name="T3" fmla="*/ 2593 h 2594"/>
                <a:gd name="T4" fmla="*/ 8 w 432"/>
                <a:gd name="T5" fmla="*/ 2437 h 2594"/>
                <a:gd name="T6" fmla="*/ 10 w 432"/>
                <a:gd name="T7" fmla="*/ 2425 h 2594"/>
                <a:gd name="T8" fmla="*/ 91 w 432"/>
                <a:gd name="T9" fmla="*/ 454 h 2594"/>
                <a:gd name="T10" fmla="*/ 70 w 432"/>
                <a:gd name="T11" fmla="*/ 377 h 2594"/>
                <a:gd name="T12" fmla="*/ 38 w 432"/>
                <a:gd name="T13" fmla="*/ 132 h 2594"/>
                <a:gd name="T14" fmla="*/ 197 w 432"/>
                <a:gd name="T15" fmla="*/ 11 h 2594"/>
                <a:gd name="T16" fmla="*/ 318 w 432"/>
                <a:gd name="T17" fmla="*/ 171 h 2594"/>
                <a:gd name="T18" fmla="*/ 336 w 432"/>
                <a:gd name="T19" fmla="*/ 279 h 2594"/>
                <a:gd name="T20" fmla="*/ 373 w 432"/>
                <a:gd name="T21" fmla="*/ 429 h 2594"/>
                <a:gd name="T22" fmla="*/ 291 w 432"/>
                <a:gd name="T23" fmla="*/ 2454 h 2594"/>
                <a:gd name="T24" fmla="*/ 290 w 432"/>
                <a:gd name="T25" fmla="*/ 2466 h 2594"/>
                <a:gd name="T26" fmla="*/ 149 w 432"/>
                <a:gd name="T27" fmla="*/ 2594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2" h="2594">
                  <a:moveTo>
                    <a:pt x="149" y="2594"/>
                  </a:moveTo>
                  <a:cubicBezTo>
                    <a:pt x="145" y="2594"/>
                    <a:pt x="140" y="2593"/>
                    <a:pt x="135" y="2593"/>
                  </a:cubicBezTo>
                  <a:cubicBezTo>
                    <a:pt x="57" y="2585"/>
                    <a:pt x="0" y="2515"/>
                    <a:pt x="8" y="2437"/>
                  </a:cubicBezTo>
                  <a:lnTo>
                    <a:pt x="10" y="2425"/>
                  </a:lnTo>
                  <a:cubicBezTo>
                    <a:pt x="74" y="1796"/>
                    <a:pt x="147" y="1083"/>
                    <a:pt x="91" y="454"/>
                  </a:cubicBezTo>
                  <a:cubicBezTo>
                    <a:pt x="89" y="427"/>
                    <a:pt x="81" y="406"/>
                    <a:pt x="70" y="377"/>
                  </a:cubicBezTo>
                  <a:cubicBezTo>
                    <a:pt x="50" y="322"/>
                    <a:pt x="22" y="246"/>
                    <a:pt x="38" y="132"/>
                  </a:cubicBezTo>
                  <a:cubicBezTo>
                    <a:pt x="48" y="54"/>
                    <a:pt x="120" y="0"/>
                    <a:pt x="197" y="11"/>
                  </a:cubicBezTo>
                  <a:cubicBezTo>
                    <a:pt x="275" y="22"/>
                    <a:pt x="329" y="93"/>
                    <a:pt x="318" y="171"/>
                  </a:cubicBezTo>
                  <a:cubicBezTo>
                    <a:pt x="312" y="215"/>
                    <a:pt x="320" y="236"/>
                    <a:pt x="336" y="279"/>
                  </a:cubicBezTo>
                  <a:cubicBezTo>
                    <a:pt x="350" y="317"/>
                    <a:pt x="367" y="365"/>
                    <a:pt x="373" y="429"/>
                  </a:cubicBezTo>
                  <a:cubicBezTo>
                    <a:pt x="432" y="1085"/>
                    <a:pt x="357" y="1812"/>
                    <a:pt x="291" y="2454"/>
                  </a:cubicBezTo>
                  <a:lnTo>
                    <a:pt x="290" y="2466"/>
                  </a:lnTo>
                  <a:cubicBezTo>
                    <a:pt x="283" y="2539"/>
                    <a:pt x="221" y="2594"/>
                    <a:pt x="149" y="259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2" name="Freeform 1351">
              <a:extLst>
                <a:ext uri="{FF2B5EF4-FFF2-40B4-BE49-F238E27FC236}">
                  <a16:creationId xmlns:a16="http://schemas.microsoft.com/office/drawing/2014/main" id="{BD12027F-2CAC-6E1D-044E-73E2CA4A7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325813"/>
              <a:ext cx="31750" cy="182563"/>
            </a:xfrm>
            <a:custGeom>
              <a:avLst/>
              <a:gdLst>
                <a:gd name="T0" fmla="*/ 281 w 431"/>
                <a:gd name="T1" fmla="*/ 2594 h 2594"/>
                <a:gd name="T2" fmla="*/ 141 w 431"/>
                <a:gd name="T3" fmla="*/ 2466 h 2594"/>
                <a:gd name="T4" fmla="*/ 139 w 431"/>
                <a:gd name="T5" fmla="*/ 2453 h 2594"/>
                <a:gd name="T6" fmla="*/ 58 w 431"/>
                <a:gd name="T7" fmla="*/ 429 h 2594"/>
                <a:gd name="T8" fmla="*/ 95 w 431"/>
                <a:gd name="T9" fmla="*/ 279 h 2594"/>
                <a:gd name="T10" fmla="*/ 112 w 431"/>
                <a:gd name="T11" fmla="*/ 171 h 2594"/>
                <a:gd name="T12" fmla="*/ 234 w 431"/>
                <a:gd name="T13" fmla="*/ 11 h 2594"/>
                <a:gd name="T14" fmla="*/ 393 w 431"/>
                <a:gd name="T15" fmla="*/ 132 h 2594"/>
                <a:gd name="T16" fmla="*/ 361 w 431"/>
                <a:gd name="T17" fmla="*/ 377 h 2594"/>
                <a:gd name="T18" fmla="*/ 340 w 431"/>
                <a:gd name="T19" fmla="*/ 454 h 2594"/>
                <a:gd name="T20" fmla="*/ 421 w 431"/>
                <a:gd name="T21" fmla="*/ 2425 h 2594"/>
                <a:gd name="T22" fmla="*/ 422 w 431"/>
                <a:gd name="T23" fmla="*/ 2438 h 2594"/>
                <a:gd name="T24" fmla="*/ 296 w 431"/>
                <a:gd name="T25" fmla="*/ 2593 h 2594"/>
                <a:gd name="T26" fmla="*/ 281 w 431"/>
                <a:gd name="T27" fmla="*/ 2594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594">
                  <a:moveTo>
                    <a:pt x="281" y="2594"/>
                  </a:moveTo>
                  <a:cubicBezTo>
                    <a:pt x="210" y="2594"/>
                    <a:pt x="148" y="2539"/>
                    <a:pt x="141" y="2466"/>
                  </a:cubicBezTo>
                  <a:lnTo>
                    <a:pt x="139" y="2453"/>
                  </a:lnTo>
                  <a:cubicBezTo>
                    <a:pt x="74" y="1812"/>
                    <a:pt x="0" y="1085"/>
                    <a:pt x="58" y="429"/>
                  </a:cubicBezTo>
                  <a:cubicBezTo>
                    <a:pt x="63" y="365"/>
                    <a:pt x="81" y="317"/>
                    <a:pt x="95" y="279"/>
                  </a:cubicBezTo>
                  <a:cubicBezTo>
                    <a:pt x="111" y="236"/>
                    <a:pt x="119" y="214"/>
                    <a:pt x="112" y="171"/>
                  </a:cubicBezTo>
                  <a:cubicBezTo>
                    <a:pt x="102" y="93"/>
                    <a:pt x="156" y="22"/>
                    <a:pt x="234" y="11"/>
                  </a:cubicBezTo>
                  <a:cubicBezTo>
                    <a:pt x="311" y="0"/>
                    <a:pt x="383" y="54"/>
                    <a:pt x="393" y="132"/>
                  </a:cubicBezTo>
                  <a:cubicBezTo>
                    <a:pt x="409" y="246"/>
                    <a:pt x="381" y="322"/>
                    <a:pt x="361" y="377"/>
                  </a:cubicBezTo>
                  <a:cubicBezTo>
                    <a:pt x="350" y="406"/>
                    <a:pt x="342" y="427"/>
                    <a:pt x="340" y="454"/>
                  </a:cubicBezTo>
                  <a:cubicBezTo>
                    <a:pt x="284" y="1083"/>
                    <a:pt x="357" y="1796"/>
                    <a:pt x="421" y="2425"/>
                  </a:cubicBezTo>
                  <a:lnTo>
                    <a:pt x="422" y="2438"/>
                  </a:lnTo>
                  <a:cubicBezTo>
                    <a:pt x="431" y="2515"/>
                    <a:pt x="374" y="2585"/>
                    <a:pt x="296" y="2593"/>
                  </a:cubicBezTo>
                  <a:cubicBezTo>
                    <a:pt x="291" y="2593"/>
                    <a:pt x="286" y="2594"/>
                    <a:pt x="281" y="259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293" name="Agriculture6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B181696-36D2-E77E-5E30-082D0D0A07D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09752" y="5150934"/>
            <a:ext cx="629543" cy="641716"/>
            <a:chOff x="3398839" y="258763"/>
            <a:chExt cx="574675" cy="585787"/>
          </a:xfrm>
          <a:solidFill>
            <a:schemeClr val="accent1"/>
          </a:solidFill>
        </p:grpSpPr>
        <p:sp>
          <p:nvSpPr>
            <p:cNvPr id="1294" name="Freeform 121">
              <a:extLst>
                <a:ext uri="{FF2B5EF4-FFF2-40B4-BE49-F238E27FC236}">
                  <a16:creationId xmlns:a16="http://schemas.microsoft.com/office/drawing/2014/main" id="{25BC26AB-02CB-C408-4850-88296CF9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4" y="471488"/>
              <a:ext cx="25400" cy="360363"/>
            </a:xfrm>
            <a:custGeom>
              <a:avLst/>
              <a:gdLst>
                <a:gd name="T0" fmla="*/ 19 w 37"/>
                <a:gd name="T1" fmla="*/ 0 h 527"/>
                <a:gd name="T2" fmla="*/ 0 w 37"/>
                <a:gd name="T3" fmla="*/ 18 h 527"/>
                <a:gd name="T4" fmla="*/ 0 w 37"/>
                <a:gd name="T5" fmla="*/ 509 h 527"/>
                <a:gd name="T6" fmla="*/ 19 w 37"/>
                <a:gd name="T7" fmla="*/ 527 h 527"/>
                <a:gd name="T8" fmla="*/ 37 w 37"/>
                <a:gd name="T9" fmla="*/ 509 h 527"/>
                <a:gd name="T10" fmla="*/ 37 w 37"/>
                <a:gd name="T11" fmla="*/ 18 h 527"/>
                <a:gd name="T12" fmla="*/ 19 w 37"/>
                <a:gd name="T13" fmla="*/ 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27">
                  <a:moveTo>
                    <a:pt x="19" y="0"/>
                  </a:moveTo>
                  <a:cubicBezTo>
                    <a:pt x="9" y="0"/>
                    <a:pt x="0" y="8"/>
                    <a:pt x="0" y="18"/>
                  </a:cubicBezTo>
                  <a:lnTo>
                    <a:pt x="0" y="509"/>
                  </a:lnTo>
                  <a:cubicBezTo>
                    <a:pt x="0" y="519"/>
                    <a:pt x="9" y="527"/>
                    <a:pt x="19" y="527"/>
                  </a:cubicBezTo>
                  <a:cubicBezTo>
                    <a:pt x="29" y="527"/>
                    <a:pt x="37" y="519"/>
                    <a:pt x="37" y="509"/>
                  </a:cubicBezTo>
                  <a:lnTo>
                    <a:pt x="37" y="18"/>
                  </a:lnTo>
                  <a:cubicBezTo>
                    <a:pt x="37" y="8"/>
                    <a:pt x="29" y="0"/>
                    <a:pt x="1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5" name="Freeform 122">
              <a:extLst>
                <a:ext uri="{FF2B5EF4-FFF2-40B4-BE49-F238E27FC236}">
                  <a16:creationId xmlns:a16="http://schemas.microsoft.com/office/drawing/2014/main" id="{6E9D29B2-4451-E484-9366-B29AE629C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5039" y="258763"/>
              <a:ext cx="82550" cy="209550"/>
            </a:xfrm>
            <a:custGeom>
              <a:avLst/>
              <a:gdLst>
                <a:gd name="T0" fmla="*/ 61 w 121"/>
                <a:gd name="T1" fmla="*/ 137 h 306"/>
                <a:gd name="T2" fmla="*/ 84 w 121"/>
                <a:gd name="T3" fmla="*/ 200 h 306"/>
                <a:gd name="T4" fmla="*/ 60 w 121"/>
                <a:gd name="T5" fmla="*/ 260 h 306"/>
                <a:gd name="T6" fmla="*/ 37 w 121"/>
                <a:gd name="T7" fmla="*/ 200 h 306"/>
                <a:gd name="T8" fmla="*/ 61 w 121"/>
                <a:gd name="T9" fmla="*/ 137 h 306"/>
                <a:gd name="T10" fmla="*/ 1 w 121"/>
                <a:gd name="T11" fmla="*/ 201 h 306"/>
                <a:gd name="T12" fmla="*/ 48 w 121"/>
                <a:gd name="T13" fmla="*/ 301 h 306"/>
                <a:gd name="T14" fmla="*/ 61 w 121"/>
                <a:gd name="T15" fmla="*/ 306 h 306"/>
                <a:gd name="T16" fmla="*/ 73 w 121"/>
                <a:gd name="T17" fmla="*/ 301 h 306"/>
                <a:gd name="T18" fmla="*/ 120 w 121"/>
                <a:gd name="T19" fmla="*/ 201 h 306"/>
                <a:gd name="T20" fmla="*/ 79 w 121"/>
                <a:gd name="T21" fmla="*/ 103 h 306"/>
                <a:gd name="T22" fmla="*/ 79 w 121"/>
                <a:gd name="T23" fmla="*/ 18 h 306"/>
                <a:gd name="T24" fmla="*/ 61 w 121"/>
                <a:gd name="T25" fmla="*/ 0 h 306"/>
                <a:gd name="T26" fmla="*/ 42 w 121"/>
                <a:gd name="T27" fmla="*/ 18 h 306"/>
                <a:gd name="T28" fmla="*/ 42 w 121"/>
                <a:gd name="T29" fmla="*/ 103 h 306"/>
                <a:gd name="T30" fmla="*/ 1 w 121"/>
                <a:gd name="T31" fmla="*/ 20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306">
                  <a:moveTo>
                    <a:pt x="61" y="137"/>
                  </a:moveTo>
                  <a:cubicBezTo>
                    <a:pt x="77" y="158"/>
                    <a:pt x="85" y="179"/>
                    <a:pt x="84" y="200"/>
                  </a:cubicBezTo>
                  <a:cubicBezTo>
                    <a:pt x="83" y="226"/>
                    <a:pt x="71" y="247"/>
                    <a:pt x="60" y="260"/>
                  </a:cubicBezTo>
                  <a:cubicBezTo>
                    <a:pt x="50" y="247"/>
                    <a:pt x="38" y="226"/>
                    <a:pt x="37" y="200"/>
                  </a:cubicBezTo>
                  <a:cubicBezTo>
                    <a:pt x="36" y="179"/>
                    <a:pt x="44" y="158"/>
                    <a:pt x="61" y="137"/>
                  </a:cubicBezTo>
                  <a:close/>
                  <a:moveTo>
                    <a:pt x="1" y="201"/>
                  </a:moveTo>
                  <a:cubicBezTo>
                    <a:pt x="2" y="259"/>
                    <a:pt x="47" y="299"/>
                    <a:pt x="48" y="301"/>
                  </a:cubicBezTo>
                  <a:cubicBezTo>
                    <a:pt x="52" y="304"/>
                    <a:pt x="56" y="306"/>
                    <a:pt x="61" y="306"/>
                  </a:cubicBezTo>
                  <a:cubicBezTo>
                    <a:pt x="65" y="306"/>
                    <a:pt x="69" y="304"/>
                    <a:pt x="73" y="301"/>
                  </a:cubicBezTo>
                  <a:cubicBezTo>
                    <a:pt x="74" y="299"/>
                    <a:pt x="119" y="259"/>
                    <a:pt x="120" y="201"/>
                  </a:cubicBezTo>
                  <a:cubicBezTo>
                    <a:pt x="121" y="167"/>
                    <a:pt x="107" y="133"/>
                    <a:pt x="79" y="103"/>
                  </a:cubicBezTo>
                  <a:lnTo>
                    <a:pt x="79" y="18"/>
                  </a:lnTo>
                  <a:cubicBezTo>
                    <a:pt x="79" y="8"/>
                    <a:pt x="71" y="0"/>
                    <a:pt x="61" y="0"/>
                  </a:cubicBezTo>
                  <a:cubicBezTo>
                    <a:pt x="51" y="0"/>
                    <a:pt x="42" y="8"/>
                    <a:pt x="42" y="18"/>
                  </a:cubicBezTo>
                  <a:lnTo>
                    <a:pt x="42" y="103"/>
                  </a:lnTo>
                  <a:cubicBezTo>
                    <a:pt x="14" y="133"/>
                    <a:pt x="0" y="167"/>
                    <a:pt x="1" y="2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6" name="Freeform 123">
              <a:extLst>
                <a:ext uri="{FF2B5EF4-FFF2-40B4-BE49-F238E27FC236}">
                  <a16:creationId xmlns:a16="http://schemas.microsoft.com/office/drawing/2014/main" id="{32EEAB46-FD74-7DFA-8C48-E34EEF6DF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839" y="355600"/>
              <a:ext cx="106363" cy="171450"/>
            </a:xfrm>
            <a:custGeom>
              <a:avLst/>
              <a:gdLst>
                <a:gd name="T0" fmla="*/ 61 w 155"/>
                <a:gd name="T1" fmla="*/ 146 h 250"/>
                <a:gd name="T2" fmla="*/ 116 w 155"/>
                <a:gd name="T3" fmla="*/ 106 h 250"/>
                <a:gd name="T4" fmla="*/ 48 w 155"/>
                <a:gd name="T5" fmla="*/ 210 h 250"/>
                <a:gd name="T6" fmla="*/ 61 w 155"/>
                <a:gd name="T7" fmla="*/ 146 h 250"/>
                <a:gd name="T8" fmla="*/ 33 w 155"/>
                <a:gd name="T9" fmla="*/ 250 h 250"/>
                <a:gd name="T10" fmla="*/ 36 w 155"/>
                <a:gd name="T11" fmla="*/ 250 h 250"/>
                <a:gd name="T12" fmla="*/ 42 w 155"/>
                <a:gd name="T13" fmla="*/ 249 h 250"/>
                <a:gd name="T14" fmla="*/ 114 w 155"/>
                <a:gd name="T15" fmla="*/ 212 h 250"/>
                <a:gd name="T16" fmla="*/ 152 w 155"/>
                <a:gd name="T17" fmla="*/ 110 h 250"/>
                <a:gd name="T18" fmla="*/ 152 w 155"/>
                <a:gd name="T19" fmla="*/ 107 h 250"/>
                <a:gd name="T20" fmla="*/ 152 w 155"/>
                <a:gd name="T21" fmla="*/ 18 h 250"/>
                <a:gd name="T22" fmla="*/ 134 w 155"/>
                <a:gd name="T23" fmla="*/ 0 h 250"/>
                <a:gd name="T24" fmla="*/ 116 w 155"/>
                <a:gd name="T25" fmla="*/ 18 h 250"/>
                <a:gd name="T26" fmla="*/ 116 w 155"/>
                <a:gd name="T27" fmla="*/ 68 h 250"/>
                <a:gd name="T28" fmla="*/ 30 w 155"/>
                <a:gd name="T29" fmla="*/ 127 h 250"/>
                <a:gd name="T30" fmla="*/ 16 w 155"/>
                <a:gd name="T31" fmla="*/ 237 h 250"/>
                <a:gd name="T32" fmla="*/ 33 w 155"/>
                <a:gd name="T3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250">
                  <a:moveTo>
                    <a:pt x="61" y="146"/>
                  </a:moveTo>
                  <a:cubicBezTo>
                    <a:pt x="73" y="128"/>
                    <a:pt x="91" y="115"/>
                    <a:pt x="116" y="106"/>
                  </a:cubicBezTo>
                  <a:cubicBezTo>
                    <a:pt x="122" y="173"/>
                    <a:pt x="78" y="200"/>
                    <a:pt x="48" y="210"/>
                  </a:cubicBezTo>
                  <a:cubicBezTo>
                    <a:pt x="47" y="193"/>
                    <a:pt x="48" y="168"/>
                    <a:pt x="61" y="146"/>
                  </a:cubicBezTo>
                  <a:close/>
                  <a:moveTo>
                    <a:pt x="33" y="250"/>
                  </a:moveTo>
                  <a:cubicBezTo>
                    <a:pt x="34" y="250"/>
                    <a:pt x="35" y="250"/>
                    <a:pt x="36" y="250"/>
                  </a:cubicBezTo>
                  <a:cubicBezTo>
                    <a:pt x="36" y="250"/>
                    <a:pt x="38" y="250"/>
                    <a:pt x="42" y="249"/>
                  </a:cubicBezTo>
                  <a:cubicBezTo>
                    <a:pt x="55" y="246"/>
                    <a:pt x="87" y="237"/>
                    <a:pt x="114" y="212"/>
                  </a:cubicBezTo>
                  <a:cubicBezTo>
                    <a:pt x="134" y="193"/>
                    <a:pt x="155" y="161"/>
                    <a:pt x="152" y="110"/>
                  </a:cubicBezTo>
                  <a:cubicBezTo>
                    <a:pt x="152" y="109"/>
                    <a:pt x="152" y="108"/>
                    <a:pt x="152" y="107"/>
                  </a:cubicBezTo>
                  <a:lnTo>
                    <a:pt x="152" y="18"/>
                  </a:lnTo>
                  <a:cubicBezTo>
                    <a:pt x="152" y="8"/>
                    <a:pt x="144" y="0"/>
                    <a:pt x="134" y="0"/>
                  </a:cubicBezTo>
                  <a:cubicBezTo>
                    <a:pt x="124" y="0"/>
                    <a:pt x="116" y="8"/>
                    <a:pt x="116" y="18"/>
                  </a:cubicBezTo>
                  <a:lnTo>
                    <a:pt x="116" y="68"/>
                  </a:lnTo>
                  <a:cubicBezTo>
                    <a:pt x="77" y="79"/>
                    <a:pt x="48" y="98"/>
                    <a:pt x="30" y="127"/>
                  </a:cubicBezTo>
                  <a:cubicBezTo>
                    <a:pt x="0" y="177"/>
                    <a:pt x="15" y="234"/>
                    <a:pt x="16" y="237"/>
                  </a:cubicBezTo>
                  <a:cubicBezTo>
                    <a:pt x="18" y="245"/>
                    <a:pt x="25" y="250"/>
                    <a:pt x="33" y="25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7" name="Freeform 124">
              <a:extLst>
                <a:ext uri="{FF2B5EF4-FFF2-40B4-BE49-F238E27FC236}">
                  <a16:creationId xmlns:a16="http://schemas.microsoft.com/office/drawing/2014/main" id="{1A2335EF-0793-32BD-AFC8-D7426CC292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839" y="508000"/>
              <a:ext cx="112713" cy="127000"/>
            </a:xfrm>
            <a:custGeom>
              <a:avLst/>
              <a:gdLst>
                <a:gd name="T0" fmla="*/ 62 w 163"/>
                <a:gd name="T1" fmla="*/ 82 h 186"/>
                <a:gd name="T2" fmla="*/ 116 w 163"/>
                <a:gd name="T3" fmla="*/ 43 h 186"/>
                <a:gd name="T4" fmla="*/ 48 w 163"/>
                <a:gd name="T5" fmla="*/ 146 h 186"/>
                <a:gd name="T6" fmla="*/ 62 w 163"/>
                <a:gd name="T7" fmla="*/ 82 h 186"/>
                <a:gd name="T8" fmla="*/ 33 w 163"/>
                <a:gd name="T9" fmla="*/ 186 h 186"/>
                <a:gd name="T10" fmla="*/ 36 w 163"/>
                <a:gd name="T11" fmla="*/ 186 h 186"/>
                <a:gd name="T12" fmla="*/ 42 w 163"/>
                <a:gd name="T13" fmla="*/ 185 h 186"/>
                <a:gd name="T14" fmla="*/ 114 w 163"/>
                <a:gd name="T15" fmla="*/ 148 h 186"/>
                <a:gd name="T16" fmla="*/ 148 w 163"/>
                <a:gd name="T17" fmla="*/ 16 h 186"/>
                <a:gd name="T18" fmla="*/ 127 w 163"/>
                <a:gd name="T19" fmla="*/ 2 h 186"/>
                <a:gd name="T20" fmla="*/ 30 w 163"/>
                <a:gd name="T21" fmla="*/ 63 h 186"/>
                <a:gd name="T22" fmla="*/ 16 w 163"/>
                <a:gd name="T23" fmla="*/ 173 h 186"/>
                <a:gd name="T24" fmla="*/ 33 w 163"/>
                <a:gd name="T2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" h="186">
                  <a:moveTo>
                    <a:pt x="62" y="82"/>
                  </a:moveTo>
                  <a:cubicBezTo>
                    <a:pt x="73" y="64"/>
                    <a:pt x="91" y="51"/>
                    <a:pt x="116" y="43"/>
                  </a:cubicBezTo>
                  <a:cubicBezTo>
                    <a:pt x="122" y="109"/>
                    <a:pt x="78" y="136"/>
                    <a:pt x="48" y="146"/>
                  </a:cubicBezTo>
                  <a:cubicBezTo>
                    <a:pt x="47" y="129"/>
                    <a:pt x="48" y="104"/>
                    <a:pt x="62" y="82"/>
                  </a:cubicBezTo>
                  <a:close/>
                  <a:moveTo>
                    <a:pt x="33" y="186"/>
                  </a:moveTo>
                  <a:cubicBezTo>
                    <a:pt x="34" y="186"/>
                    <a:pt x="35" y="186"/>
                    <a:pt x="36" y="186"/>
                  </a:cubicBezTo>
                  <a:cubicBezTo>
                    <a:pt x="36" y="186"/>
                    <a:pt x="38" y="186"/>
                    <a:pt x="42" y="185"/>
                  </a:cubicBezTo>
                  <a:cubicBezTo>
                    <a:pt x="55" y="182"/>
                    <a:pt x="87" y="173"/>
                    <a:pt x="114" y="148"/>
                  </a:cubicBezTo>
                  <a:cubicBezTo>
                    <a:pt x="137" y="126"/>
                    <a:pt x="163" y="85"/>
                    <a:pt x="148" y="16"/>
                  </a:cubicBezTo>
                  <a:cubicBezTo>
                    <a:pt x="146" y="6"/>
                    <a:pt x="137" y="0"/>
                    <a:pt x="127" y="2"/>
                  </a:cubicBezTo>
                  <a:cubicBezTo>
                    <a:pt x="82" y="11"/>
                    <a:pt x="50" y="32"/>
                    <a:pt x="30" y="63"/>
                  </a:cubicBezTo>
                  <a:cubicBezTo>
                    <a:pt x="0" y="113"/>
                    <a:pt x="15" y="171"/>
                    <a:pt x="16" y="173"/>
                  </a:cubicBezTo>
                  <a:cubicBezTo>
                    <a:pt x="18" y="181"/>
                    <a:pt x="25" y="186"/>
                    <a:pt x="33" y="18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8" name="Freeform 125">
              <a:extLst>
                <a:ext uri="{FF2B5EF4-FFF2-40B4-BE49-F238E27FC236}">
                  <a16:creationId xmlns:a16="http://schemas.microsoft.com/office/drawing/2014/main" id="{54D55DDD-CAB4-2061-20F7-49629908F9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839" y="614363"/>
              <a:ext cx="107950" cy="128588"/>
            </a:xfrm>
            <a:custGeom>
              <a:avLst/>
              <a:gdLst>
                <a:gd name="T0" fmla="*/ 101 w 158"/>
                <a:gd name="T1" fmla="*/ 108 h 187"/>
                <a:gd name="T2" fmla="*/ 48 w 158"/>
                <a:gd name="T3" fmla="*/ 146 h 187"/>
                <a:gd name="T4" fmla="*/ 61 w 158"/>
                <a:gd name="T5" fmla="*/ 82 h 187"/>
                <a:gd name="T6" fmla="*/ 116 w 158"/>
                <a:gd name="T7" fmla="*/ 43 h 187"/>
                <a:gd name="T8" fmla="*/ 101 w 158"/>
                <a:gd name="T9" fmla="*/ 108 h 187"/>
                <a:gd name="T10" fmla="*/ 127 w 158"/>
                <a:gd name="T11" fmla="*/ 2 h 187"/>
                <a:gd name="T12" fmla="*/ 30 w 158"/>
                <a:gd name="T13" fmla="*/ 63 h 187"/>
                <a:gd name="T14" fmla="*/ 16 w 158"/>
                <a:gd name="T15" fmla="*/ 173 h 187"/>
                <a:gd name="T16" fmla="*/ 33 w 158"/>
                <a:gd name="T17" fmla="*/ 187 h 187"/>
                <a:gd name="T18" fmla="*/ 36 w 158"/>
                <a:gd name="T19" fmla="*/ 186 h 187"/>
                <a:gd name="T20" fmla="*/ 131 w 158"/>
                <a:gd name="T21" fmla="*/ 129 h 187"/>
                <a:gd name="T22" fmla="*/ 148 w 158"/>
                <a:gd name="T23" fmla="*/ 16 h 187"/>
                <a:gd name="T24" fmla="*/ 127 w 158"/>
                <a:gd name="T25" fmla="*/ 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87">
                  <a:moveTo>
                    <a:pt x="101" y="108"/>
                  </a:moveTo>
                  <a:cubicBezTo>
                    <a:pt x="86" y="129"/>
                    <a:pt x="64" y="140"/>
                    <a:pt x="48" y="146"/>
                  </a:cubicBezTo>
                  <a:cubicBezTo>
                    <a:pt x="47" y="129"/>
                    <a:pt x="48" y="104"/>
                    <a:pt x="61" y="82"/>
                  </a:cubicBezTo>
                  <a:cubicBezTo>
                    <a:pt x="73" y="64"/>
                    <a:pt x="91" y="51"/>
                    <a:pt x="116" y="43"/>
                  </a:cubicBezTo>
                  <a:cubicBezTo>
                    <a:pt x="118" y="69"/>
                    <a:pt x="113" y="91"/>
                    <a:pt x="101" y="108"/>
                  </a:cubicBezTo>
                  <a:close/>
                  <a:moveTo>
                    <a:pt x="127" y="2"/>
                  </a:moveTo>
                  <a:cubicBezTo>
                    <a:pt x="82" y="11"/>
                    <a:pt x="50" y="32"/>
                    <a:pt x="30" y="63"/>
                  </a:cubicBezTo>
                  <a:cubicBezTo>
                    <a:pt x="0" y="113"/>
                    <a:pt x="15" y="171"/>
                    <a:pt x="16" y="173"/>
                  </a:cubicBezTo>
                  <a:cubicBezTo>
                    <a:pt x="18" y="181"/>
                    <a:pt x="25" y="187"/>
                    <a:pt x="33" y="187"/>
                  </a:cubicBezTo>
                  <a:cubicBezTo>
                    <a:pt x="34" y="187"/>
                    <a:pt x="35" y="186"/>
                    <a:pt x="36" y="186"/>
                  </a:cubicBezTo>
                  <a:cubicBezTo>
                    <a:pt x="38" y="186"/>
                    <a:pt x="97" y="177"/>
                    <a:pt x="131" y="129"/>
                  </a:cubicBezTo>
                  <a:cubicBezTo>
                    <a:pt x="152" y="99"/>
                    <a:pt x="158" y="61"/>
                    <a:pt x="148" y="16"/>
                  </a:cubicBezTo>
                  <a:cubicBezTo>
                    <a:pt x="146" y="6"/>
                    <a:pt x="137" y="0"/>
                    <a:pt x="127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9" name="Freeform 126">
              <a:extLst>
                <a:ext uri="{FF2B5EF4-FFF2-40B4-BE49-F238E27FC236}">
                  <a16:creationId xmlns:a16="http://schemas.microsoft.com/office/drawing/2014/main" id="{C508C676-F2AD-65FB-50BF-52973FF914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2014" y="355600"/>
              <a:ext cx="104775" cy="171450"/>
            </a:xfrm>
            <a:custGeom>
              <a:avLst/>
              <a:gdLst>
                <a:gd name="T0" fmla="*/ 106 w 154"/>
                <a:gd name="T1" fmla="*/ 209 h 250"/>
                <a:gd name="T2" fmla="*/ 53 w 154"/>
                <a:gd name="T3" fmla="*/ 172 h 250"/>
                <a:gd name="T4" fmla="*/ 39 w 154"/>
                <a:gd name="T5" fmla="*/ 106 h 250"/>
                <a:gd name="T6" fmla="*/ 93 w 154"/>
                <a:gd name="T7" fmla="*/ 146 h 250"/>
                <a:gd name="T8" fmla="*/ 106 w 154"/>
                <a:gd name="T9" fmla="*/ 209 h 250"/>
                <a:gd name="T10" fmla="*/ 38 w 154"/>
                <a:gd name="T11" fmla="*/ 68 h 250"/>
                <a:gd name="T12" fmla="*/ 38 w 154"/>
                <a:gd name="T13" fmla="*/ 18 h 250"/>
                <a:gd name="T14" fmla="*/ 20 w 154"/>
                <a:gd name="T15" fmla="*/ 0 h 250"/>
                <a:gd name="T16" fmla="*/ 2 w 154"/>
                <a:gd name="T17" fmla="*/ 18 h 250"/>
                <a:gd name="T18" fmla="*/ 2 w 154"/>
                <a:gd name="T19" fmla="*/ 107 h 250"/>
                <a:gd name="T20" fmla="*/ 2 w 154"/>
                <a:gd name="T21" fmla="*/ 110 h 250"/>
                <a:gd name="T22" fmla="*/ 24 w 154"/>
                <a:gd name="T23" fmla="*/ 193 h 250"/>
                <a:gd name="T24" fmla="*/ 118 w 154"/>
                <a:gd name="T25" fmla="*/ 250 h 250"/>
                <a:gd name="T26" fmla="*/ 121 w 154"/>
                <a:gd name="T27" fmla="*/ 250 h 250"/>
                <a:gd name="T28" fmla="*/ 138 w 154"/>
                <a:gd name="T29" fmla="*/ 237 h 250"/>
                <a:gd name="T30" fmla="*/ 124 w 154"/>
                <a:gd name="T31" fmla="*/ 127 h 250"/>
                <a:gd name="T32" fmla="*/ 38 w 154"/>
                <a:gd name="T33" fmla="*/ 6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50">
                  <a:moveTo>
                    <a:pt x="106" y="209"/>
                  </a:moveTo>
                  <a:cubicBezTo>
                    <a:pt x="90" y="204"/>
                    <a:pt x="68" y="193"/>
                    <a:pt x="53" y="172"/>
                  </a:cubicBezTo>
                  <a:cubicBezTo>
                    <a:pt x="41" y="154"/>
                    <a:pt x="36" y="132"/>
                    <a:pt x="39" y="106"/>
                  </a:cubicBezTo>
                  <a:cubicBezTo>
                    <a:pt x="63" y="115"/>
                    <a:pt x="81" y="128"/>
                    <a:pt x="93" y="146"/>
                  </a:cubicBezTo>
                  <a:cubicBezTo>
                    <a:pt x="106" y="168"/>
                    <a:pt x="107" y="193"/>
                    <a:pt x="106" y="209"/>
                  </a:cubicBezTo>
                  <a:close/>
                  <a:moveTo>
                    <a:pt x="38" y="68"/>
                  </a:moveTo>
                  <a:lnTo>
                    <a:pt x="38" y="18"/>
                  </a:lnTo>
                  <a:cubicBezTo>
                    <a:pt x="38" y="8"/>
                    <a:pt x="30" y="0"/>
                    <a:pt x="20" y="0"/>
                  </a:cubicBezTo>
                  <a:cubicBezTo>
                    <a:pt x="10" y="0"/>
                    <a:pt x="2" y="8"/>
                    <a:pt x="2" y="18"/>
                  </a:cubicBezTo>
                  <a:lnTo>
                    <a:pt x="2" y="107"/>
                  </a:lnTo>
                  <a:cubicBezTo>
                    <a:pt x="2" y="108"/>
                    <a:pt x="2" y="109"/>
                    <a:pt x="2" y="110"/>
                  </a:cubicBezTo>
                  <a:cubicBezTo>
                    <a:pt x="0" y="142"/>
                    <a:pt x="7" y="170"/>
                    <a:pt x="24" y="193"/>
                  </a:cubicBezTo>
                  <a:cubicBezTo>
                    <a:pt x="57" y="241"/>
                    <a:pt x="116" y="250"/>
                    <a:pt x="118" y="250"/>
                  </a:cubicBezTo>
                  <a:cubicBezTo>
                    <a:pt x="119" y="250"/>
                    <a:pt x="120" y="250"/>
                    <a:pt x="121" y="250"/>
                  </a:cubicBezTo>
                  <a:cubicBezTo>
                    <a:pt x="129" y="250"/>
                    <a:pt x="136" y="245"/>
                    <a:pt x="138" y="237"/>
                  </a:cubicBezTo>
                  <a:cubicBezTo>
                    <a:pt x="139" y="234"/>
                    <a:pt x="154" y="177"/>
                    <a:pt x="124" y="127"/>
                  </a:cubicBezTo>
                  <a:cubicBezTo>
                    <a:pt x="106" y="98"/>
                    <a:pt x="77" y="79"/>
                    <a:pt x="38" y="6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0" name="Freeform 127">
              <a:extLst>
                <a:ext uri="{FF2B5EF4-FFF2-40B4-BE49-F238E27FC236}">
                  <a16:creationId xmlns:a16="http://schemas.microsoft.com/office/drawing/2014/main" id="{3D56B4D5-9B84-E0A4-2996-B25BF2413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8839" y="508000"/>
              <a:ext cx="107950" cy="127000"/>
            </a:xfrm>
            <a:custGeom>
              <a:avLst/>
              <a:gdLst>
                <a:gd name="T0" fmla="*/ 109 w 157"/>
                <a:gd name="T1" fmla="*/ 145 h 185"/>
                <a:gd name="T2" fmla="*/ 56 w 157"/>
                <a:gd name="T3" fmla="*/ 107 h 185"/>
                <a:gd name="T4" fmla="*/ 42 w 157"/>
                <a:gd name="T5" fmla="*/ 42 h 185"/>
                <a:gd name="T6" fmla="*/ 96 w 157"/>
                <a:gd name="T7" fmla="*/ 81 h 185"/>
                <a:gd name="T8" fmla="*/ 109 w 157"/>
                <a:gd name="T9" fmla="*/ 145 h 185"/>
                <a:gd name="T10" fmla="*/ 30 w 157"/>
                <a:gd name="T11" fmla="*/ 1 h 185"/>
                <a:gd name="T12" fmla="*/ 17 w 157"/>
                <a:gd name="T13" fmla="*/ 4 h 185"/>
                <a:gd name="T14" fmla="*/ 9 w 157"/>
                <a:gd name="T15" fmla="*/ 15 h 185"/>
                <a:gd name="T16" fmla="*/ 27 w 157"/>
                <a:gd name="T17" fmla="*/ 128 h 185"/>
                <a:gd name="T18" fmla="*/ 121 w 157"/>
                <a:gd name="T19" fmla="*/ 185 h 185"/>
                <a:gd name="T20" fmla="*/ 124 w 157"/>
                <a:gd name="T21" fmla="*/ 185 h 185"/>
                <a:gd name="T22" fmla="*/ 141 w 157"/>
                <a:gd name="T23" fmla="*/ 172 h 185"/>
                <a:gd name="T24" fmla="*/ 127 w 157"/>
                <a:gd name="T25" fmla="*/ 62 h 185"/>
                <a:gd name="T26" fmla="*/ 30 w 157"/>
                <a:gd name="T27" fmla="*/ 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85">
                  <a:moveTo>
                    <a:pt x="109" y="145"/>
                  </a:moveTo>
                  <a:cubicBezTo>
                    <a:pt x="93" y="139"/>
                    <a:pt x="71" y="128"/>
                    <a:pt x="56" y="107"/>
                  </a:cubicBezTo>
                  <a:cubicBezTo>
                    <a:pt x="44" y="89"/>
                    <a:pt x="39" y="67"/>
                    <a:pt x="42" y="42"/>
                  </a:cubicBezTo>
                  <a:cubicBezTo>
                    <a:pt x="66" y="50"/>
                    <a:pt x="84" y="63"/>
                    <a:pt x="96" y="81"/>
                  </a:cubicBezTo>
                  <a:cubicBezTo>
                    <a:pt x="109" y="103"/>
                    <a:pt x="110" y="128"/>
                    <a:pt x="109" y="145"/>
                  </a:cubicBezTo>
                  <a:close/>
                  <a:moveTo>
                    <a:pt x="30" y="1"/>
                  </a:moveTo>
                  <a:cubicBezTo>
                    <a:pt x="26" y="0"/>
                    <a:pt x="21" y="1"/>
                    <a:pt x="17" y="4"/>
                  </a:cubicBezTo>
                  <a:cubicBezTo>
                    <a:pt x="13" y="6"/>
                    <a:pt x="10" y="10"/>
                    <a:pt x="9" y="15"/>
                  </a:cubicBezTo>
                  <a:cubicBezTo>
                    <a:pt x="0" y="60"/>
                    <a:pt x="6" y="98"/>
                    <a:pt x="27" y="128"/>
                  </a:cubicBezTo>
                  <a:cubicBezTo>
                    <a:pt x="60" y="176"/>
                    <a:pt x="119" y="185"/>
                    <a:pt x="121" y="185"/>
                  </a:cubicBezTo>
                  <a:cubicBezTo>
                    <a:pt x="122" y="185"/>
                    <a:pt x="123" y="185"/>
                    <a:pt x="124" y="185"/>
                  </a:cubicBezTo>
                  <a:cubicBezTo>
                    <a:pt x="132" y="185"/>
                    <a:pt x="139" y="180"/>
                    <a:pt x="141" y="172"/>
                  </a:cubicBezTo>
                  <a:cubicBezTo>
                    <a:pt x="142" y="170"/>
                    <a:pt x="157" y="112"/>
                    <a:pt x="127" y="62"/>
                  </a:cubicBezTo>
                  <a:cubicBezTo>
                    <a:pt x="107" y="31"/>
                    <a:pt x="75" y="10"/>
                    <a:pt x="30" y="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1" name="Freeform 128">
              <a:extLst>
                <a:ext uri="{FF2B5EF4-FFF2-40B4-BE49-F238E27FC236}">
                  <a16:creationId xmlns:a16="http://schemas.microsoft.com/office/drawing/2014/main" id="{7459BBDD-E4F7-9828-B74C-87DE196EF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8839" y="614363"/>
              <a:ext cx="107950" cy="128588"/>
            </a:xfrm>
            <a:custGeom>
              <a:avLst/>
              <a:gdLst>
                <a:gd name="T0" fmla="*/ 109 w 157"/>
                <a:gd name="T1" fmla="*/ 146 h 187"/>
                <a:gd name="T2" fmla="*/ 56 w 157"/>
                <a:gd name="T3" fmla="*/ 108 h 187"/>
                <a:gd name="T4" fmla="*/ 42 w 157"/>
                <a:gd name="T5" fmla="*/ 43 h 187"/>
                <a:gd name="T6" fmla="*/ 96 w 157"/>
                <a:gd name="T7" fmla="*/ 82 h 187"/>
                <a:gd name="T8" fmla="*/ 109 w 157"/>
                <a:gd name="T9" fmla="*/ 146 h 187"/>
                <a:gd name="T10" fmla="*/ 30 w 157"/>
                <a:gd name="T11" fmla="*/ 2 h 187"/>
                <a:gd name="T12" fmla="*/ 9 w 157"/>
                <a:gd name="T13" fmla="*/ 16 h 187"/>
                <a:gd name="T14" fmla="*/ 27 w 157"/>
                <a:gd name="T15" fmla="*/ 129 h 187"/>
                <a:gd name="T16" fmla="*/ 121 w 157"/>
                <a:gd name="T17" fmla="*/ 186 h 187"/>
                <a:gd name="T18" fmla="*/ 124 w 157"/>
                <a:gd name="T19" fmla="*/ 187 h 187"/>
                <a:gd name="T20" fmla="*/ 141 w 157"/>
                <a:gd name="T21" fmla="*/ 173 h 187"/>
                <a:gd name="T22" fmla="*/ 127 w 157"/>
                <a:gd name="T23" fmla="*/ 63 h 187"/>
                <a:gd name="T24" fmla="*/ 30 w 157"/>
                <a:gd name="T25" fmla="*/ 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87">
                  <a:moveTo>
                    <a:pt x="109" y="146"/>
                  </a:moveTo>
                  <a:cubicBezTo>
                    <a:pt x="93" y="140"/>
                    <a:pt x="71" y="129"/>
                    <a:pt x="56" y="108"/>
                  </a:cubicBezTo>
                  <a:cubicBezTo>
                    <a:pt x="44" y="91"/>
                    <a:pt x="39" y="69"/>
                    <a:pt x="42" y="43"/>
                  </a:cubicBezTo>
                  <a:cubicBezTo>
                    <a:pt x="66" y="51"/>
                    <a:pt x="84" y="64"/>
                    <a:pt x="96" y="82"/>
                  </a:cubicBezTo>
                  <a:cubicBezTo>
                    <a:pt x="109" y="104"/>
                    <a:pt x="110" y="129"/>
                    <a:pt x="109" y="146"/>
                  </a:cubicBezTo>
                  <a:close/>
                  <a:moveTo>
                    <a:pt x="30" y="2"/>
                  </a:moveTo>
                  <a:cubicBezTo>
                    <a:pt x="21" y="0"/>
                    <a:pt x="11" y="6"/>
                    <a:pt x="9" y="16"/>
                  </a:cubicBezTo>
                  <a:cubicBezTo>
                    <a:pt x="0" y="61"/>
                    <a:pt x="6" y="99"/>
                    <a:pt x="27" y="129"/>
                  </a:cubicBezTo>
                  <a:cubicBezTo>
                    <a:pt x="60" y="177"/>
                    <a:pt x="119" y="186"/>
                    <a:pt x="121" y="186"/>
                  </a:cubicBezTo>
                  <a:cubicBezTo>
                    <a:pt x="122" y="186"/>
                    <a:pt x="123" y="187"/>
                    <a:pt x="124" y="187"/>
                  </a:cubicBezTo>
                  <a:cubicBezTo>
                    <a:pt x="132" y="187"/>
                    <a:pt x="139" y="181"/>
                    <a:pt x="141" y="173"/>
                  </a:cubicBezTo>
                  <a:cubicBezTo>
                    <a:pt x="142" y="171"/>
                    <a:pt x="157" y="113"/>
                    <a:pt x="127" y="63"/>
                  </a:cubicBezTo>
                  <a:cubicBezTo>
                    <a:pt x="107" y="32"/>
                    <a:pt x="75" y="11"/>
                    <a:pt x="30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2" name="Freeform 129">
              <a:extLst>
                <a:ext uri="{FF2B5EF4-FFF2-40B4-BE49-F238E27FC236}">
                  <a16:creationId xmlns:a16="http://schemas.microsoft.com/office/drawing/2014/main" id="{FA19809B-1A32-C153-B992-CF3A4BB3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639" y="498475"/>
              <a:ext cx="136525" cy="346075"/>
            </a:xfrm>
            <a:custGeom>
              <a:avLst/>
              <a:gdLst>
                <a:gd name="T0" fmla="*/ 184 w 199"/>
                <a:gd name="T1" fmla="*/ 4 h 504"/>
                <a:gd name="T2" fmla="*/ 161 w 199"/>
                <a:gd name="T3" fmla="*/ 15 h 504"/>
                <a:gd name="T4" fmla="*/ 4 w 199"/>
                <a:gd name="T5" fmla="*/ 480 h 504"/>
                <a:gd name="T6" fmla="*/ 15 w 199"/>
                <a:gd name="T7" fmla="*/ 503 h 504"/>
                <a:gd name="T8" fmla="*/ 21 w 199"/>
                <a:gd name="T9" fmla="*/ 504 h 504"/>
                <a:gd name="T10" fmla="*/ 38 w 199"/>
                <a:gd name="T11" fmla="*/ 491 h 504"/>
                <a:gd name="T12" fmla="*/ 196 w 199"/>
                <a:gd name="T13" fmla="*/ 27 h 504"/>
                <a:gd name="T14" fmla="*/ 184 w 199"/>
                <a:gd name="T15" fmla="*/ 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504">
                  <a:moveTo>
                    <a:pt x="184" y="4"/>
                  </a:moveTo>
                  <a:cubicBezTo>
                    <a:pt x="175" y="0"/>
                    <a:pt x="164" y="5"/>
                    <a:pt x="161" y="15"/>
                  </a:cubicBezTo>
                  <a:lnTo>
                    <a:pt x="4" y="480"/>
                  </a:lnTo>
                  <a:cubicBezTo>
                    <a:pt x="0" y="489"/>
                    <a:pt x="5" y="500"/>
                    <a:pt x="15" y="503"/>
                  </a:cubicBezTo>
                  <a:cubicBezTo>
                    <a:pt x="17" y="504"/>
                    <a:pt x="19" y="504"/>
                    <a:pt x="21" y="504"/>
                  </a:cubicBezTo>
                  <a:cubicBezTo>
                    <a:pt x="28" y="504"/>
                    <a:pt x="35" y="499"/>
                    <a:pt x="38" y="491"/>
                  </a:cubicBezTo>
                  <a:lnTo>
                    <a:pt x="196" y="27"/>
                  </a:lnTo>
                  <a:cubicBezTo>
                    <a:pt x="199" y="17"/>
                    <a:pt x="194" y="7"/>
                    <a:pt x="184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3" name="Freeform 130">
              <a:extLst>
                <a:ext uri="{FF2B5EF4-FFF2-40B4-BE49-F238E27FC236}">
                  <a16:creationId xmlns:a16="http://schemas.microsoft.com/office/drawing/2014/main" id="{D6387DFE-EA84-9613-36BA-1C8BB3039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3814" y="423863"/>
              <a:ext cx="139700" cy="142875"/>
            </a:xfrm>
            <a:custGeom>
              <a:avLst/>
              <a:gdLst>
                <a:gd name="T0" fmla="*/ 40 w 204"/>
                <a:gd name="T1" fmla="*/ 174 h 210"/>
                <a:gd name="T2" fmla="*/ 136 w 204"/>
                <a:gd name="T3" fmla="*/ 98 h 210"/>
                <a:gd name="T4" fmla="*/ 137 w 204"/>
                <a:gd name="T5" fmla="*/ 98 h 210"/>
                <a:gd name="T6" fmla="*/ 40 w 204"/>
                <a:gd name="T7" fmla="*/ 174 h 210"/>
                <a:gd name="T8" fmla="*/ 189 w 204"/>
                <a:gd name="T9" fmla="*/ 3 h 210"/>
                <a:gd name="T10" fmla="*/ 166 w 204"/>
                <a:gd name="T11" fmla="*/ 15 h 210"/>
                <a:gd name="T12" fmla="*/ 150 w 204"/>
                <a:gd name="T13" fmla="*/ 62 h 210"/>
                <a:gd name="T14" fmla="*/ 136 w 204"/>
                <a:gd name="T15" fmla="*/ 62 h 210"/>
                <a:gd name="T16" fmla="*/ 20 w 204"/>
                <a:gd name="T17" fmla="*/ 126 h 210"/>
                <a:gd name="T18" fmla="*/ 1 w 204"/>
                <a:gd name="T19" fmla="*/ 190 h 210"/>
                <a:gd name="T20" fmla="*/ 15 w 204"/>
                <a:gd name="T21" fmla="*/ 209 h 210"/>
                <a:gd name="T22" fmla="*/ 21 w 204"/>
                <a:gd name="T23" fmla="*/ 209 h 210"/>
                <a:gd name="T24" fmla="*/ 39 w 204"/>
                <a:gd name="T25" fmla="*/ 210 h 210"/>
                <a:gd name="T26" fmla="*/ 39 w 204"/>
                <a:gd name="T27" fmla="*/ 210 h 210"/>
                <a:gd name="T28" fmla="*/ 171 w 204"/>
                <a:gd name="T29" fmla="*/ 113 h 210"/>
                <a:gd name="T30" fmla="*/ 172 w 204"/>
                <a:gd name="T31" fmla="*/ 111 h 210"/>
                <a:gd name="T32" fmla="*/ 200 w 204"/>
                <a:gd name="T33" fmla="*/ 26 h 210"/>
                <a:gd name="T34" fmla="*/ 189 w 204"/>
                <a:gd name="T35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210">
                  <a:moveTo>
                    <a:pt x="40" y="174"/>
                  </a:moveTo>
                  <a:cubicBezTo>
                    <a:pt x="47" y="147"/>
                    <a:pt x="68" y="98"/>
                    <a:pt x="136" y="98"/>
                  </a:cubicBezTo>
                  <a:lnTo>
                    <a:pt x="137" y="98"/>
                  </a:lnTo>
                  <a:cubicBezTo>
                    <a:pt x="122" y="160"/>
                    <a:pt x="77" y="174"/>
                    <a:pt x="40" y="174"/>
                  </a:cubicBezTo>
                  <a:close/>
                  <a:moveTo>
                    <a:pt x="189" y="3"/>
                  </a:moveTo>
                  <a:cubicBezTo>
                    <a:pt x="180" y="0"/>
                    <a:pt x="169" y="5"/>
                    <a:pt x="166" y="15"/>
                  </a:cubicBezTo>
                  <a:lnTo>
                    <a:pt x="150" y="62"/>
                  </a:lnTo>
                  <a:cubicBezTo>
                    <a:pt x="145" y="62"/>
                    <a:pt x="140" y="62"/>
                    <a:pt x="136" y="62"/>
                  </a:cubicBezTo>
                  <a:cubicBezTo>
                    <a:pt x="70" y="62"/>
                    <a:pt x="37" y="97"/>
                    <a:pt x="20" y="126"/>
                  </a:cubicBezTo>
                  <a:cubicBezTo>
                    <a:pt x="3" y="157"/>
                    <a:pt x="1" y="188"/>
                    <a:pt x="1" y="190"/>
                  </a:cubicBezTo>
                  <a:cubicBezTo>
                    <a:pt x="0" y="199"/>
                    <a:pt x="6" y="207"/>
                    <a:pt x="15" y="209"/>
                  </a:cubicBezTo>
                  <a:cubicBezTo>
                    <a:pt x="15" y="209"/>
                    <a:pt x="17" y="209"/>
                    <a:pt x="21" y="209"/>
                  </a:cubicBezTo>
                  <a:cubicBezTo>
                    <a:pt x="25" y="210"/>
                    <a:pt x="31" y="210"/>
                    <a:pt x="39" y="210"/>
                  </a:cubicBezTo>
                  <a:lnTo>
                    <a:pt x="39" y="210"/>
                  </a:lnTo>
                  <a:cubicBezTo>
                    <a:pt x="72" y="210"/>
                    <a:pt x="147" y="200"/>
                    <a:pt x="171" y="113"/>
                  </a:cubicBezTo>
                  <a:cubicBezTo>
                    <a:pt x="171" y="112"/>
                    <a:pt x="171" y="112"/>
                    <a:pt x="172" y="111"/>
                  </a:cubicBezTo>
                  <a:lnTo>
                    <a:pt x="200" y="26"/>
                  </a:lnTo>
                  <a:cubicBezTo>
                    <a:pt x="204" y="17"/>
                    <a:pt x="199" y="7"/>
                    <a:pt x="189" y="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4" name="Freeform 131">
              <a:extLst>
                <a:ext uri="{FF2B5EF4-FFF2-40B4-BE49-F238E27FC236}">
                  <a16:creationId xmlns:a16="http://schemas.microsoft.com/office/drawing/2014/main" id="{F9E03DCD-C7B3-0D1F-672F-BD44748E0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3651" y="298450"/>
              <a:ext cx="104775" cy="200025"/>
            </a:xfrm>
            <a:custGeom>
              <a:avLst/>
              <a:gdLst>
                <a:gd name="T0" fmla="*/ 52 w 153"/>
                <a:gd name="T1" fmla="*/ 185 h 293"/>
                <a:gd name="T2" fmla="*/ 94 w 153"/>
                <a:gd name="T3" fmla="*/ 133 h 293"/>
                <a:gd name="T4" fmla="*/ 96 w 153"/>
                <a:gd name="T5" fmla="*/ 200 h 293"/>
                <a:gd name="T6" fmla="*/ 54 w 153"/>
                <a:gd name="T7" fmla="*/ 250 h 293"/>
                <a:gd name="T8" fmla="*/ 52 w 153"/>
                <a:gd name="T9" fmla="*/ 185 h 293"/>
                <a:gd name="T10" fmla="*/ 46 w 153"/>
                <a:gd name="T11" fmla="*/ 293 h 293"/>
                <a:gd name="T12" fmla="*/ 53 w 153"/>
                <a:gd name="T13" fmla="*/ 292 h 293"/>
                <a:gd name="T14" fmla="*/ 130 w 153"/>
                <a:gd name="T15" fmla="*/ 213 h 293"/>
                <a:gd name="T16" fmla="*/ 122 w 153"/>
                <a:gd name="T17" fmla="*/ 106 h 293"/>
                <a:gd name="T18" fmla="*/ 149 w 153"/>
                <a:gd name="T19" fmla="*/ 26 h 293"/>
                <a:gd name="T20" fmla="*/ 138 w 153"/>
                <a:gd name="T21" fmla="*/ 3 h 293"/>
                <a:gd name="T22" fmla="*/ 115 w 153"/>
                <a:gd name="T23" fmla="*/ 15 h 293"/>
                <a:gd name="T24" fmla="*/ 88 w 153"/>
                <a:gd name="T25" fmla="*/ 95 h 293"/>
                <a:gd name="T26" fmla="*/ 17 w 153"/>
                <a:gd name="T27" fmla="*/ 174 h 293"/>
                <a:gd name="T28" fmla="*/ 30 w 153"/>
                <a:gd name="T29" fmla="*/ 284 h 293"/>
                <a:gd name="T30" fmla="*/ 46 w 153"/>
                <a:gd name="T31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3">
                  <a:moveTo>
                    <a:pt x="52" y="185"/>
                  </a:moveTo>
                  <a:cubicBezTo>
                    <a:pt x="58" y="164"/>
                    <a:pt x="72" y="147"/>
                    <a:pt x="94" y="133"/>
                  </a:cubicBezTo>
                  <a:cubicBezTo>
                    <a:pt x="103" y="158"/>
                    <a:pt x="104" y="180"/>
                    <a:pt x="96" y="200"/>
                  </a:cubicBezTo>
                  <a:cubicBezTo>
                    <a:pt x="87" y="224"/>
                    <a:pt x="68" y="240"/>
                    <a:pt x="54" y="250"/>
                  </a:cubicBezTo>
                  <a:cubicBezTo>
                    <a:pt x="49" y="234"/>
                    <a:pt x="44" y="209"/>
                    <a:pt x="52" y="185"/>
                  </a:cubicBezTo>
                  <a:close/>
                  <a:moveTo>
                    <a:pt x="46" y="293"/>
                  </a:moveTo>
                  <a:cubicBezTo>
                    <a:pt x="48" y="293"/>
                    <a:pt x="50" y="293"/>
                    <a:pt x="53" y="292"/>
                  </a:cubicBezTo>
                  <a:cubicBezTo>
                    <a:pt x="55" y="291"/>
                    <a:pt x="110" y="267"/>
                    <a:pt x="130" y="213"/>
                  </a:cubicBezTo>
                  <a:cubicBezTo>
                    <a:pt x="142" y="180"/>
                    <a:pt x="140" y="145"/>
                    <a:pt x="122" y="106"/>
                  </a:cubicBezTo>
                  <a:lnTo>
                    <a:pt x="149" y="26"/>
                  </a:lnTo>
                  <a:cubicBezTo>
                    <a:pt x="153" y="17"/>
                    <a:pt x="147" y="6"/>
                    <a:pt x="138" y="3"/>
                  </a:cubicBezTo>
                  <a:cubicBezTo>
                    <a:pt x="129" y="0"/>
                    <a:pt x="118" y="5"/>
                    <a:pt x="115" y="15"/>
                  </a:cubicBezTo>
                  <a:lnTo>
                    <a:pt x="88" y="95"/>
                  </a:lnTo>
                  <a:cubicBezTo>
                    <a:pt x="51" y="114"/>
                    <a:pt x="27" y="141"/>
                    <a:pt x="17" y="174"/>
                  </a:cubicBezTo>
                  <a:cubicBezTo>
                    <a:pt x="0" y="230"/>
                    <a:pt x="29" y="282"/>
                    <a:pt x="30" y="284"/>
                  </a:cubicBezTo>
                  <a:cubicBezTo>
                    <a:pt x="33" y="290"/>
                    <a:pt x="39" y="293"/>
                    <a:pt x="46" y="29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5" name="Freeform 132">
              <a:extLst>
                <a:ext uri="{FF2B5EF4-FFF2-40B4-BE49-F238E27FC236}">
                  <a16:creationId xmlns:a16="http://schemas.microsoft.com/office/drawing/2014/main" id="{CCD77B7D-3B16-A289-2394-FD7909462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0476" y="568325"/>
              <a:ext cx="120650" cy="100013"/>
            </a:xfrm>
            <a:custGeom>
              <a:avLst/>
              <a:gdLst>
                <a:gd name="T0" fmla="*/ 40 w 177"/>
                <a:gd name="T1" fmla="*/ 112 h 148"/>
                <a:gd name="T2" fmla="*/ 136 w 177"/>
                <a:gd name="T3" fmla="*/ 36 h 148"/>
                <a:gd name="T4" fmla="*/ 137 w 177"/>
                <a:gd name="T5" fmla="*/ 36 h 148"/>
                <a:gd name="T6" fmla="*/ 40 w 177"/>
                <a:gd name="T7" fmla="*/ 112 h 148"/>
                <a:gd name="T8" fmla="*/ 160 w 177"/>
                <a:gd name="T9" fmla="*/ 1 h 148"/>
                <a:gd name="T10" fmla="*/ 136 w 177"/>
                <a:gd name="T11" fmla="*/ 0 h 148"/>
                <a:gd name="T12" fmla="*/ 20 w 177"/>
                <a:gd name="T13" fmla="*/ 64 h 148"/>
                <a:gd name="T14" fmla="*/ 0 w 177"/>
                <a:gd name="T15" fmla="*/ 127 h 148"/>
                <a:gd name="T16" fmla="*/ 15 w 177"/>
                <a:gd name="T17" fmla="*/ 146 h 148"/>
                <a:gd name="T18" fmla="*/ 21 w 177"/>
                <a:gd name="T19" fmla="*/ 147 h 148"/>
                <a:gd name="T20" fmla="*/ 39 w 177"/>
                <a:gd name="T21" fmla="*/ 148 h 148"/>
                <a:gd name="T22" fmla="*/ 39 w 177"/>
                <a:gd name="T23" fmla="*/ 148 h 148"/>
                <a:gd name="T24" fmla="*/ 176 w 177"/>
                <a:gd name="T25" fmla="*/ 21 h 148"/>
                <a:gd name="T26" fmla="*/ 160 w 177"/>
                <a:gd name="T2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" h="148">
                  <a:moveTo>
                    <a:pt x="40" y="112"/>
                  </a:moveTo>
                  <a:cubicBezTo>
                    <a:pt x="46" y="85"/>
                    <a:pt x="68" y="36"/>
                    <a:pt x="136" y="36"/>
                  </a:cubicBezTo>
                  <a:lnTo>
                    <a:pt x="137" y="36"/>
                  </a:lnTo>
                  <a:cubicBezTo>
                    <a:pt x="122" y="98"/>
                    <a:pt x="77" y="112"/>
                    <a:pt x="40" y="112"/>
                  </a:cubicBezTo>
                  <a:close/>
                  <a:moveTo>
                    <a:pt x="160" y="1"/>
                  </a:moveTo>
                  <a:cubicBezTo>
                    <a:pt x="152" y="0"/>
                    <a:pt x="143" y="0"/>
                    <a:pt x="136" y="0"/>
                  </a:cubicBezTo>
                  <a:cubicBezTo>
                    <a:pt x="70" y="0"/>
                    <a:pt x="36" y="35"/>
                    <a:pt x="20" y="64"/>
                  </a:cubicBezTo>
                  <a:cubicBezTo>
                    <a:pt x="2" y="95"/>
                    <a:pt x="0" y="126"/>
                    <a:pt x="0" y="127"/>
                  </a:cubicBezTo>
                  <a:cubicBezTo>
                    <a:pt x="0" y="136"/>
                    <a:pt x="6" y="145"/>
                    <a:pt x="15" y="146"/>
                  </a:cubicBezTo>
                  <a:cubicBezTo>
                    <a:pt x="15" y="146"/>
                    <a:pt x="17" y="147"/>
                    <a:pt x="21" y="147"/>
                  </a:cubicBezTo>
                  <a:cubicBezTo>
                    <a:pt x="25" y="148"/>
                    <a:pt x="31" y="148"/>
                    <a:pt x="39" y="148"/>
                  </a:cubicBezTo>
                  <a:lnTo>
                    <a:pt x="39" y="148"/>
                  </a:lnTo>
                  <a:cubicBezTo>
                    <a:pt x="75" y="148"/>
                    <a:pt x="162" y="136"/>
                    <a:pt x="176" y="21"/>
                  </a:cubicBezTo>
                  <a:cubicBezTo>
                    <a:pt x="177" y="11"/>
                    <a:pt x="170" y="2"/>
                    <a:pt x="160" y="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6" name="Freeform 133">
              <a:extLst>
                <a:ext uri="{FF2B5EF4-FFF2-40B4-BE49-F238E27FC236}">
                  <a16:creationId xmlns:a16="http://schemas.microsoft.com/office/drawing/2014/main" id="{D395A4DF-3658-00B2-F9ED-9958C780A4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5551" y="668338"/>
              <a:ext cx="120650" cy="103188"/>
            </a:xfrm>
            <a:custGeom>
              <a:avLst/>
              <a:gdLst>
                <a:gd name="T0" fmla="*/ 40 w 178"/>
                <a:gd name="T1" fmla="*/ 113 h 149"/>
                <a:gd name="T2" fmla="*/ 136 w 178"/>
                <a:gd name="T3" fmla="*/ 37 h 149"/>
                <a:gd name="T4" fmla="*/ 137 w 178"/>
                <a:gd name="T5" fmla="*/ 37 h 149"/>
                <a:gd name="T6" fmla="*/ 40 w 178"/>
                <a:gd name="T7" fmla="*/ 113 h 149"/>
                <a:gd name="T8" fmla="*/ 161 w 178"/>
                <a:gd name="T9" fmla="*/ 2 h 149"/>
                <a:gd name="T10" fmla="*/ 136 w 178"/>
                <a:gd name="T11" fmla="*/ 0 h 149"/>
                <a:gd name="T12" fmla="*/ 20 w 178"/>
                <a:gd name="T13" fmla="*/ 65 h 149"/>
                <a:gd name="T14" fmla="*/ 1 w 178"/>
                <a:gd name="T15" fmla="*/ 128 h 149"/>
                <a:gd name="T16" fmla="*/ 16 w 178"/>
                <a:gd name="T17" fmla="*/ 147 h 149"/>
                <a:gd name="T18" fmla="*/ 39 w 178"/>
                <a:gd name="T19" fmla="*/ 149 h 149"/>
                <a:gd name="T20" fmla="*/ 39 w 178"/>
                <a:gd name="T21" fmla="*/ 149 h 149"/>
                <a:gd name="T22" fmla="*/ 177 w 178"/>
                <a:gd name="T23" fmla="*/ 22 h 149"/>
                <a:gd name="T24" fmla="*/ 161 w 178"/>
                <a:gd name="T25" fmla="*/ 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149">
                  <a:moveTo>
                    <a:pt x="40" y="113"/>
                  </a:moveTo>
                  <a:cubicBezTo>
                    <a:pt x="47" y="85"/>
                    <a:pt x="69" y="37"/>
                    <a:pt x="136" y="37"/>
                  </a:cubicBezTo>
                  <a:lnTo>
                    <a:pt x="137" y="37"/>
                  </a:lnTo>
                  <a:cubicBezTo>
                    <a:pt x="122" y="98"/>
                    <a:pt x="77" y="112"/>
                    <a:pt x="40" y="113"/>
                  </a:cubicBezTo>
                  <a:close/>
                  <a:moveTo>
                    <a:pt x="161" y="2"/>
                  </a:moveTo>
                  <a:cubicBezTo>
                    <a:pt x="152" y="1"/>
                    <a:pt x="144" y="0"/>
                    <a:pt x="136" y="0"/>
                  </a:cubicBezTo>
                  <a:cubicBezTo>
                    <a:pt x="70" y="0"/>
                    <a:pt x="37" y="36"/>
                    <a:pt x="20" y="65"/>
                  </a:cubicBezTo>
                  <a:cubicBezTo>
                    <a:pt x="3" y="96"/>
                    <a:pt x="1" y="127"/>
                    <a:pt x="1" y="128"/>
                  </a:cubicBezTo>
                  <a:cubicBezTo>
                    <a:pt x="0" y="137"/>
                    <a:pt x="7" y="145"/>
                    <a:pt x="16" y="147"/>
                  </a:cubicBezTo>
                  <a:cubicBezTo>
                    <a:pt x="17" y="147"/>
                    <a:pt x="26" y="149"/>
                    <a:pt x="39" y="149"/>
                  </a:cubicBezTo>
                  <a:lnTo>
                    <a:pt x="39" y="149"/>
                  </a:lnTo>
                  <a:cubicBezTo>
                    <a:pt x="76" y="149"/>
                    <a:pt x="163" y="137"/>
                    <a:pt x="177" y="22"/>
                  </a:cubicBezTo>
                  <a:cubicBezTo>
                    <a:pt x="178" y="12"/>
                    <a:pt x="171" y="3"/>
                    <a:pt x="161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7" name="Freeform 134">
              <a:extLst>
                <a:ext uri="{FF2B5EF4-FFF2-40B4-BE49-F238E27FC236}">
                  <a16:creationId xmlns:a16="http://schemas.microsoft.com/office/drawing/2014/main" id="{28FCD18E-F2E1-B14E-DD54-118346A91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864" y="358775"/>
              <a:ext cx="93663" cy="185738"/>
            </a:xfrm>
            <a:custGeom>
              <a:avLst/>
              <a:gdLst>
                <a:gd name="T0" fmla="*/ 88 w 137"/>
                <a:gd name="T1" fmla="*/ 164 h 273"/>
                <a:gd name="T2" fmla="*/ 81 w 137"/>
                <a:gd name="T3" fmla="*/ 229 h 273"/>
                <a:gd name="T4" fmla="*/ 43 w 137"/>
                <a:gd name="T5" fmla="*/ 176 h 273"/>
                <a:gd name="T6" fmla="*/ 50 w 137"/>
                <a:gd name="T7" fmla="*/ 110 h 273"/>
                <a:gd name="T8" fmla="*/ 88 w 137"/>
                <a:gd name="T9" fmla="*/ 164 h 273"/>
                <a:gd name="T10" fmla="*/ 8 w 137"/>
                <a:gd name="T11" fmla="*/ 187 h 273"/>
                <a:gd name="T12" fmla="*/ 79 w 137"/>
                <a:gd name="T13" fmla="*/ 271 h 273"/>
                <a:gd name="T14" fmla="*/ 87 w 137"/>
                <a:gd name="T15" fmla="*/ 273 h 273"/>
                <a:gd name="T16" fmla="*/ 103 w 137"/>
                <a:gd name="T17" fmla="*/ 265 h 273"/>
                <a:gd name="T18" fmla="*/ 124 w 137"/>
                <a:gd name="T19" fmla="*/ 157 h 273"/>
                <a:gd name="T20" fmla="*/ 61 w 137"/>
                <a:gd name="T21" fmla="*/ 73 h 273"/>
                <a:gd name="T22" fmla="*/ 78 w 137"/>
                <a:gd name="T23" fmla="*/ 26 h 273"/>
                <a:gd name="T24" fmla="*/ 66 w 137"/>
                <a:gd name="T25" fmla="*/ 3 h 273"/>
                <a:gd name="T26" fmla="*/ 43 w 137"/>
                <a:gd name="T27" fmla="*/ 14 h 273"/>
                <a:gd name="T28" fmla="*/ 15 w 137"/>
                <a:gd name="T29" fmla="*/ 99 h 273"/>
                <a:gd name="T30" fmla="*/ 14 w 137"/>
                <a:gd name="T31" fmla="*/ 101 h 273"/>
                <a:gd name="T32" fmla="*/ 8 w 137"/>
                <a:gd name="T33" fmla="*/ 18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7" h="273">
                  <a:moveTo>
                    <a:pt x="88" y="164"/>
                  </a:moveTo>
                  <a:cubicBezTo>
                    <a:pt x="94" y="189"/>
                    <a:pt x="87" y="214"/>
                    <a:pt x="81" y="229"/>
                  </a:cubicBezTo>
                  <a:cubicBezTo>
                    <a:pt x="68" y="219"/>
                    <a:pt x="50" y="201"/>
                    <a:pt x="43" y="176"/>
                  </a:cubicBezTo>
                  <a:cubicBezTo>
                    <a:pt x="37" y="156"/>
                    <a:pt x="39" y="133"/>
                    <a:pt x="50" y="110"/>
                  </a:cubicBezTo>
                  <a:cubicBezTo>
                    <a:pt x="71" y="125"/>
                    <a:pt x="84" y="144"/>
                    <a:pt x="88" y="164"/>
                  </a:cubicBezTo>
                  <a:close/>
                  <a:moveTo>
                    <a:pt x="8" y="187"/>
                  </a:moveTo>
                  <a:cubicBezTo>
                    <a:pt x="24" y="243"/>
                    <a:pt x="77" y="270"/>
                    <a:pt x="79" y="271"/>
                  </a:cubicBezTo>
                  <a:cubicBezTo>
                    <a:pt x="82" y="273"/>
                    <a:pt x="85" y="273"/>
                    <a:pt x="87" y="273"/>
                  </a:cubicBezTo>
                  <a:cubicBezTo>
                    <a:pt x="93" y="273"/>
                    <a:pt x="99" y="270"/>
                    <a:pt x="103" y="265"/>
                  </a:cubicBezTo>
                  <a:cubicBezTo>
                    <a:pt x="104" y="263"/>
                    <a:pt x="137" y="213"/>
                    <a:pt x="124" y="157"/>
                  </a:cubicBezTo>
                  <a:cubicBezTo>
                    <a:pt x="116" y="124"/>
                    <a:pt x="95" y="96"/>
                    <a:pt x="61" y="73"/>
                  </a:cubicBezTo>
                  <a:lnTo>
                    <a:pt x="78" y="26"/>
                  </a:lnTo>
                  <a:cubicBezTo>
                    <a:pt x="81" y="16"/>
                    <a:pt x="76" y="6"/>
                    <a:pt x="66" y="3"/>
                  </a:cubicBezTo>
                  <a:cubicBezTo>
                    <a:pt x="57" y="0"/>
                    <a:pt x="46" y="5"/>
                    <a:pt x="43" y="14"/>
                  </a:cubicBezTo>
                  <a:lnTo>
                    <a:pt x="15" y="99"/>
                  </a:lnTo>
                  <a:cubicBezTo>
                    <a:pt x="14" y="100"/>
                    <a:pt x="14" y="100"/>
                    <a:pt x="14" y="101"/>
                  </a:cubicBezTo>
                  <a:cubicBezTo>
                    <a:pt x="2" y="131"/>
                    <a:pt x="0" y="160"/>
                    <a:pt x="8" y="1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8" name="Freeform 135">
              <a:extLst>
                <a:ext uri="{FF2B5EF4-FFF2-40B4-BE49-F238E27FC236}">
                  <a16:creationId xmlns:a16="http://schemas.microsoft.com/office/drawing/2014/main" id="{1C2D0D26-77EF-FD40-5E38-FC4F859FAC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9351" y="504825"/>
              <a:ext cx="95250" cy="142875"/>
            </a:xfrm>
            <a:custGeom>
              <a:avLst/>
              <a:gdLst>
                <a:gd name="T0" fmla="*/ 52 w 139"/>
                <a:gd name="T1" fmla="*/ 45 h 209"/>
                <a:gd name="T2" fmla="*/ 91 w 139"/>
                <a:gd name="T3" fmla="*/ 100 h 209"/>
                <a:gd name="T4" fmla="*/ 83 w 139"/>
                <a:gd name="T5" fmla="*/ 165 h 209"/>
                <a:gd name="T6" fmla="*/ 45 w 139"/>
                <a:gd name="T7" fmla="*/ 112 h 209"/>
                <a:gd name="T8" fmla="*/ 52 w 139"/>
                <a:gd name="T9" fmla="*/ 45 h 209"/>
                <a:gd name="T10" fmla="*/ 82 w 139"/>
                <a:gd name="T11" fmla="*/ 207 h 209"/>
                <a:gd name="T12" fmla="*/ 90 w 139"/>
                <a:gd name="T13" fmla="*/ 209 h 209"/>
                <a:gd name="T14" fmla="*/ 105 w 139"/>
                <a:gd name="T15" fmla="*/ 201 h 209"/>
                <a:gd name="T16" fmla="*/ 126 w 139"/>
                <a:gd name="T17" fmla="*/ 92 h 209"/>
                <a:gd name="T18" fmla="*/ 55 w 139"/>
                <a:gd name="T19" fmla="*/ 3 h 209"/>
                <a:gd name="T20" fmla="*/ 41 w 139"/>
                <a:gd name="T21" fmla="*/ 2 h 209"/>
                <a:gd name="T22" fmla="*/ 30 w 139"/>
                <a:gd name="T23" fmla="*/ 10 h 209"/>
                <a:gd name="T24" fmla="*/ 11 w 139"/>
                <a:gd name="T25" fmla="*/ 122 h 209"/>
                <a:gd name="T26" fmla="*/ 82 w 139"/>
                <a:gd name="T27" fmla="*/ 20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209">
                  <a:moveTo>
                    <a:pt x="52" y="45"/>
                  </a:moveTo>
                  <a:cubicBezTo>
                    <a:pt x="73" y="61"/>
                    <a:pt x="86" y="79"/>
                    <a:pt x="91" y="100"/>
                  </a:cubicBezTo>
                  <a:cubicBezTo>
                    <a:pt x="97" y="125"/>
                    <a:pt x="90" y="149"/>
                    <a:pt x="83" y="165"/>
                  </a:cubicBezTo>
                  <a:cubicBezTo>
                    <a:pt x="70" y="155"/>
                    <a:pt x="53" y="137"/>
                    <a:pt x="45" y="112"/>
                  </a:cubicBezTo>
                  <a:cubicBezTo>
                    <a:pt x="39" y="92"/>
                    <a:pt x="42" y="69"/>
                    <a:pt x="52" y="45"/>
                  </a:cubicBezTo>
                  <a:close/>
                  <a:moveTo>
                    <a:pt x="82" y="207"/>
                  </a:moveTo>
                  <a:cubicBezTo>
                    <a:pt x="84" y="208"/>
                    <a:pt x="87" y="209"/>
                    <a:pt x="90" y="209"/>
                  </a:cubicBezTo>
                  <a:cubicBezTo>
                    <a:pt x="96" y="209"/>
                    <a:pt x="102" y="206"/>
                    <a:pt x="105" y="201"/>
                  </a:cubicBezTo>
                  <a:cubicBezTo>
                    <a:pt x="107" y="199"/>
                    <a:pt x="139" y="149"/>
                    <a:pt x="126" y="92"/>
                  </a:cubicBezTo>
                  <a:cubicBezTo>
                    <a:pt x="118" y="56"/>
                    <a:pt x="94" y="27"/>
                    <a:pt x="55" y="3"/>
                  </a:cubicBezTo>
                  <a:cubicBezTo>
                    <a:pt x="51" y="1"/>
                    <a:pt x="46" y="0"/>
                    <a:pt x="41" y="2"/>
                  </a:cubicBezTo>
                  <a:cubicBezTo>
                    <a:pt x="36" y="3"/>
                    <a:pt x="32" y="6"/>
                    <a:pt x="30" y="10"/>
                  </a:cubicBezTo>
                  <a:cubicBezTo>
                    <a:pt x="7" y="49"/>
                    <a:pt x="0" y="87"/>
                    <a:pt x="11" y="122"/>
                  </a:cubicBezTo>
                  <a:cubicBezTo>
                    <a:pt x="27" y="178"/>
                    <a:pt x="80" y="206"/>
                    <a:pt x="82" y="20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9" name="Freeform 136">
              <a:extLst>
                <a:ext uri="{FF2B5EF4-FFF2-40B4-BE49-F238E27FC236}">
                  <a16:creationId xmlns:a16="http://schemas.microsoft.com/office/drawing/2014/main" id="{C59F5C6D-D0D1-5FA4-B53C-77181D32C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426" y="604838"/>
              <a:ext cx="95250" cy="144463"/>
            </a:xfrm>
            <a:custGeom>
              <a:avLst/>
              <a:gdLst>
                <a:gd name="T0" fmla="*/ 45 w 139"/>
                <a:gd name="T1" fmla="*/ 114 h 211"/>
                <a:gd name="T2" fmla="*/ 52 w 139"/>
                <a:gd name="T3" fmla="*/ 47 h 211"/>
                <a:gd name="T4" fmla="*/ 90 w 139"/>
                <a:gd name="T5" fmla="*/ 102 h 211"/>
                <a:gd name="T6" fmla="*/ 83 w 139"/>
                <a:gd name="T7" fmla="*/ 166 h 211"/>
                <a:gd name="T8" fmla="*/ 45 w 139"/>
                <a:gd name="T9" fmla="*/ 114 h 211"/>
                <a:gd name="T10" fmla="*/ 90 w 139"/>
                <a:gd name="T11" fmla="*/ 211 h 211"/>
                <a:gd name="T12" fmla="*/ 105 w 139"/>
                <a:gd name="T13" fmla="*/ 203 h 211"/>
                <a:gd name="T14" fmla="*/ 126 w 139"/>
                <a:gd name="T15" fmla="*/ 94 h 211"/>
                <a:gd name="T16" fmla="*/ 54 w 139"/>
                <a:gd name="T17" fmla="*/ 5 h 211"/>
                <a:gd name="T18" fmla="*/ 29 w 139"/>
                <a:gd name="T19" fmla="*/ 12 h 211"/>
                <a:gd name="T20" fmla="*/ 10 w 139"/>
                <a:gd name="T21" fmla="*/ 124 h 211"/>
                <a:gd name="T22" fmla="*/ 81 w 139"/>
                <a:gd name="T23" fmla="*/ 209 h 211"/>
                <a:gd name="T24" fmla="*/ 90 w 139"/>
                <a:gd name="T2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211">
                  <a:moveTo>
                    <a:pt x="45" y="114"/>
                  </a:moveTo>
                  <a:cubicBezTo>
                    <a:pt x="39" y="93"/>
                    <a:pt x="41" y="71"/>
                    <a:pt x="52" y="47"/>
                  </a:cubicBezTo>
                  <a:cubicBezTo>
                    <a:pt x="73" y="63"/>
                    <a:pt x="86" y="81"/>
                    <a:pt x="90" y="102"/>
                  </a:cubicBezTo>
                  <a:cubicBezTo>
                    <a:pt x="96" y="127"/>
                    <a:pt x="89" y="151"/>
                    <a:pt x="83" y="166"/>
                  </a:cubicBezTo>
                  <a:cubicBezTo>
                    <a:pt x="70" y="156"/>
                    <a:pt x="52" y="138"/>
                    <a:pt x="45" y="114"/>
                  </a:cubicBezTo>
                  <a:close/>
                  <a:moveTo>
                    <a:pt x="90" y="211"/>
                  </a:moveTo>
                  <a:cubicBezTo>
                    <a:pt x="95" y="211"/>
                    <a:pt x="101" y="208"/>
                    <a:pt x="105" y="203"/>
                  </a:cubicBezTo>
                  <a:cubicBezTo>
                    <a:pt x="106" y="201"/>
                    <a:pt x="139" y="151"/>
                    <a:pt x="126" y="94"/>
                  </a:cubicBezTo>
                  <a:cubicBezTo>
                    <a:pt x="118" y="58"/>
                    <a:pt x="94" y="28"/>
                    <a:pt x="54" y="5"/>
                  </a:cubicBezTo>
                  <a:cubicBezTo>
                    <a:pt x="46" y="0"/>
                    <a:pt x="35" y="3"/>
                    <a:pt x="29" y="12"/>
                  </a:cubicBezTo>
                  <a:cubicBezTo>
                    <a:pt x="6" y="51"/>
                    <a:pt x="0" y="89"/>
                    <a:pt x="10" y="124"/>
                  </a:cubicBezTo>
                  <a:cubicBezTo>
                    <a:pt x="26" y="180"/>
                    <a:pt x="79" y="208"/>
                    <a:pt x="81" y="209"/>
                  </a:cubicBezTo>
                  <a:cubicBezTo>
                    <a:pt x="84" y="210"/>
                    <a:pt x="87" y="211"/>
                    <a:pt x="90" y="21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310" name="Knife_and_fork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11AD31E1-7594-F8E1-1ECD-16B357EDD626}"/>
              </a:ext>
            </a:extLst>
          </p:cNvPr>
          <p:cNvGrpSpPr>
            <a:grpSpLocks noChangeAspect="1"/>
          </p:cNvGrpSpPr>
          <p:nvPr/>
        </p:nvGrpSpPr>
        <p:grpSpPr>
          <a:xfrm>
            <a:off x="7759555" y="5154328"/>
            <a:ext cx="333956" cy="615302"/>
            <a:chOff x="3078163" y="1122363"/>
            <a:chExt cx="231775" cy="427038"/>
          </a:xfrm>
          <a:solidFill>
            <a:schemeClr val="accent4"/>
          </a:solidFill>
        </p:grpSpPr>
        <p:sp>
          <p:nvSpPr>
            <p:cNvPr id="1311" name="Freeform 323">
              <a:extLst>
                <a:ext uri="{FF2B5EF4-FFF2-40B4-BE49-F238E27FC236}">
                  <a16:creationId xmlns:a16="http://schemas.microsoft.com/office/drawing/2014/main" id="{E9DA44E2-85C1-40B5-5833-665E8D7DA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163" y="1122363"/>
              <a:ext cx="85725" cy="261938"/>
            </a:xfrm>
            <a:custGeom>
              <a:avLst/>
              <a:gdLst>
                <a:gd name="T0" fmla="*/ 307 w 663"/>
                <a:gd name="T1" fmla="*/ 2052 h 2052"/>
                <a:gd name="T2" fmla="*/ 278 w 663"/>
                <a:gd name="T3" fmla="*/ 2046 h 2052"/>
                <a:gd name="T4" fmla="*/ 43 w 663"/>
                <a:gd name="T5" fmla="*/ 1941 h 2052"/>
                <a:gd name="T6" fmla="*/ 0 w 663"/>
                <a:gd name="T7" fmla="*/ 1875 h 2052"/>
                <a:gd name="T8" fmla="*/ 0 w 663"/>
                <a:gd name="T9" fmla="*/ 666 h 2052"/>
                <a:gd name="T10" fmla="*/ 291 w 663"/>
                <a:gd name="T11" fmla="*/ 130 h 2052"/>
                <a:gd name="T12" fmla="*/ 575 w 663"/>
                <a:gd name="T13" fmla="*/ 5 h 2052"/>
                <a:gd name="T14" fmla="*/ 636 w 663"/>
                <a:gd name="T15" fmla="*/ 19 h 2052"/>
                <a:gd name="T16" fmla="*/ 663 w 663"/>
                <a:gd name="T17" fmla="*/ 76 h 2052"/>
                <a:gd name="T18" fmla="*/ 659 w 663"/>
                <a:gd name="T19" fmla="*/ 1194 h 2052"/>
                <a:gd name="T20" fmla="*/ 587 w 663"/>
                <a:gd name="T21" fmla="*/ 1266 h 2052"/>
                <a:gd name="T22" fmla="*/ 586 w 663"/>
                <a:gd name="T23" fmla="*/ 1266 h 2052"/>
                <a:gd name="T24" fmla="*/ 514 w 663"/>
                <a:gd name="T25" fmla="*/ 1194 h 2052"/>
                <a:gd name="T26" fmla="*/ 518 w 663"/>
                <a:gd name="T27" fmla="*/ 174 h 2052"/>
                <a:gd name="T28" fmla="*/ 145 w 663"/>
                <a:gd name="T29" fmla="*/ 666 h 2052"/>
                <a:gd name="T30" fmla="*/ 145 w 663"/>
                <a:gd name="T31" fmla="*/ 1828 h 2052"/>
                <a:gd name="T32" fmla="*/ 337 w 663"/>
                <a:gd name="T33" fmla="*/ 1914 h 2052"/>
                <a:gd name="T34" fmla="*/ 374 w 663"/>
                <a:gd name="T35" fmla="*/ 2009 h 2052"/>
                <a:gd name="T36" fmla="*/ 307 w 663"/>
                <a:gd name="T37" fmla="*/ 2052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3" h="2052">
                  <a:moveTo>
                    <a:pt x="307" y="2052"/>
                  </a:moveTo>
                  <a:cubicBezTo>
                    <a:pt x="298" y="2052"/>
                    <a:pt x="287" y="2050"/>
                    <a:pt x="278" y="2046"/>
                  </a:cubicBezTo>
                  <a:lnTo>
                    <a:pt x="43" y="1941"/>
                  </a:lnTo>
                  <a:cubicBezTo>
                    <a:pt x="17" y="1929"/>
                    <a:pt x="0" y="1903"/>
                    <a:pt x="0" y="1875"/>
                  </a:cubicBezTo>
                  <a:lnTo>
                    <a:pt x="0" y="666"/>
                  </a:lnTo>
                  <a:cubicBezTo>
                    <a:pt x="0" y="444"/>
                    <a:pt x="100" y="259"/>
                    <a:pt x="291" y="130"/>
                  </a:cubicBezTo>
                  <a:cubicBezTo>
                    <a:pt x="430" y="36"/>
                    <a:pt x="570" y="6"/>
                    <a:pt x="575" y="5"/>
                  </a:cubicBezTo>
                  <a:cubicBezTo>
                    <a:pt x="597" y="0"/>
                    <a:pt x="619" y="6"/>
                    <a:pt x="636" y="19"/>
                  </a:cubicBezTo>
                  <a:cubicBezTo>
                    <a:pt x="653" y="33"/>
                    <a:pt x="663" y="54"/>
                    <a:pt x="663" y="76"/>
                  </a:cubicBezTo>
                  <a:lnTo>
                    <a:pt x="659" y="1194"/>
                  </a:lnTo>
                  <a:cubicBezTo>
                    <a:pt x="659" y="1234"/>
                    <a:pt x="626" y="1266"/>
                    <a:pt x="587" y="1266"/>
                  </a:cubicBezTo>
                  <a:lnTo>
                    <a:pt x="586" y="1266"/>
                  </a:lnTo>
                  <a:cubicBezTo>
                    <a:pt x="546" y="1266"/>
                    <a:pt x="514" y="1233"/>
                    <a:pt x="514" y="1194"/>
                  </a:cubicBezTo>
                  <a:lnTo>
                    <a:pt x="518" y="174"/>
                  </a:lnTo>
                  <a:cubicBezTo>
                    <a:pt x="384" y="225"/>
                    <a:pt x="145" y="361"/>
                    <a:pt x="145" y="666"/>
                  </a:cubicBezTo>
                  <a:lnTo>
                    <a:pt x="145" y="1828"/>
                  </a:lnTo>
                  <a:lnTo>
                    <a:pt x="337" y="1914"/>
                  </a:lnTo>
                  <a:cubicBezTo>
                    <a:pt x="374" y="1930"/>
                    <a:pt x="390" y="1973"/>
                    <a:pt x="374" y="2009"/>
                  </a:cubicBezTo>
                  <a:cubicBezTo>
                    <a:pt x="362" y="2036"/>
                    <a:pt x="335" y="2052"/>
                    <a:pt x="307" y="205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2" name="Freeform 324">
              <a:extLst>
                <a:ext uri="{FF2B5EF4-FFF2-40B4-BE49-F238E27FC236}">
                  <a16:creationId xmlns:a16="http://schemas.microsoft.com/office/drawing/2014/main" id="{DF8A7C11-6A62-A2A3-78E3-78DABD9C1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838" y="1287463"/>
              <a:ext cx="17463" cy="20638"/>
            </a:xfrm>
            <a:custGeom>
              <a:avLst/>
              <a:gdLst>
                <a:gd name="T0" fmla="*/ 73 w 146"/>
                <a:gd name="T1" fmla="*/ 152 h 152"/>
                <a:gd name="T2" fmla="*/ 73 w 146"/>
                <a:gd name="T3" fmla="*/ 152 h 152"/>
                <a:gd name="T4" fmla="*/ 0 w 146"/>
                <a:gd name="T5" fmla="*/ 79 h 152"/>
                <a:gd name="T6" fmla="*/ 1 w 146"/>
                <a:gd name="T7" fmla="*/ 74 h 152"/>
                <a:gd name="T8" fmla="*/ 1 w 146"/>
                <a:gd name="T9" fmla="*/ 72 h 152"/>
                <a:gd name="T10" fmla="*/ 73 w 146"/>
                <a:gd name="T11" fmla="*/ 0 h 152"/>
                <a:gd name="T12" fmla="*/ 73 w 146"/>
                <a:gd name="T13" fmla="*/ 0 h 152"/>
                <a:gd name="T14" fmla="*/ 146 w 146"/>
                <a:gd name="T15" fmla="*/ 72 h 152"/>
                <a:gd name="T16" fmla="*/ 145 w 146"/>
                <a:gd name="T17" fmla="*/ 77 h 152"/>
                <a:gd name="T18" fmla="*/ 145 w 146"/>
                <a:gd name="T19" fmla="*/ 80 h 152"/>
                <a:gd name="T20" fmla="*/ 73 w 146"/>
                <a:gd name="T2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52">
                  <a:moveTo>
                    <a:pt x="73" y="152"/>
                  </a:moveTo>
                  <a:lnTo>
                    <a:pt x="73" y="152"/>
                  </a:lnTo>
                  <a:cubicBezTo>
                    <a:pt x="33" y="152"/>
                    <a:pt x="0" y="119"/>
                    <a:pt x="0" y="79"/>
                  </a:cubicBezTo>
                  <a:cubicBezTo>
                    <a:pt x="1" y="78"/>
                    <a:pt x="1" y="76"/>
                    <a:pt x="1" y="74"/>
                  </a:cubicBezTo>
                  <a:lnTo>
                    <a:pt x="1" y="72"/>
                  </a:lnTo>
                  <a:cubicBezTo>
                    <a:pt x="1" y="32"/>
                    <a:pt x="33" y="0"/>
                    <a:pt x="73" y="0"/>
                  </a:cubicBezTo>
                  <a:lnTo>
                    <a:pt x="73" y="0"/>
                  </a:lnTo>
                  <a:cubicBezTo>
                    <a:pt x="113" y="0"/>
                    <a:pt x="146" y="32"/>
                    <a:pt x="146" y="72"/>
                  </a:cubicBezTo>
                  <a:cubicBezTo>
                    <a:pt x="146" y="74"/>
                    <a:pt x="145" y="75"/>
                    <a:pt x="145" y="77"/>
                  </a:cubicBezTo>
                  <a:lnTo>
                    <a:pt x="145" y="80"/>
                  </a:lnTo>
                  <a:cubicBezTo>
                    <a:pt x="145" y="120"/>
                    <a:pt x="113" y="152"/>
                    <a:pt x="73" y="1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3" name="Freeform 325">
              <a:extLst>
                <a:ext uri="{FF2B5EF4-FFF2-40B4-BE49-F238E27FC236}">
                  <a16:creationId xmlns:a16="http://schemas.microsoft.com/office/drawing/2014/main" id="{18A18115-9BB0-B51C-75B7-C9AE7CF55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1314451"/>
              <a:ext cx="19050" cy="65088"/>
            </a:xfrm>
            <a:custGeom>
              <a:avLst/>
              <a:gdLst>
                <a:gd name="T0" fmla="*/ 73 w 146"/>
                <a:gd name="T1" fmla="*/ 515 h 515"/>
                <a:gd name="T2" fmla="*/ 73 w 146"/>
                <a:gd name="T3" fmla="*/ 515 h 515"/>
                <a:gd name="T4" fmla="*/ 1 w 146"/>
                <a:gd name="T5" fmla="*/ 443 h 515"/>
                <a:gd name="T6" fmla="*/ 1 w 146"/>
                <a:gd name="T7" fmla="*/ 257 h 515"/>
                <a:gd name="T8" fmla="*/ 1 w 146"/>
                <a:gd name="T9" fmla="*/ 72 h 515"/>
                <a:gd name="T10" fmla="*/ 74 w 146"/>
                <a:gd name="T11" fmla="*/ 0 h 515"/>
                <a:gd name="T12" fmla="*/ 74 w 146"/>
                <a:gd name="T13" fmla="*/ 0 h 515"/>
                <a:gd name="T14" fmla="*/ 146 w 146"/>
                <a:gd name="T15" fmla="*/ 72 h 515"/>
                <a:gd name="T16" fmla="*/ 146 w 146"/>
                <a:gd name="T17" fmla="*/ 257 h 515"/>
                <a:gd name="T18" fmla="*/ 145 w 146"/>
                <a:gd name="T19" fmla="*/ 443 h 515"/>
                <a:gd name="T20" fmla="*/ 73 w 146"/>
                <a:gd name="T21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515">
                  <a:moveTo>
                    <a:pt x="73" y="515"/>
                  </a:moveTo>
                  <a:lnTo>
                    <a:pt x="73" y="515"/>
                  </a:lnTo>
                  <a:cubicBezTo>
                    <a:pt x="33" y="515"/>
                    <a:pt x="0" y="483"/>
                    <a:pt x="1" y="443"/>
                  </a:cubicBezTo>
                  <a:cubicBezTo>
                    <a:pt x="1" y="413"/>
                    <a:pt x="1" y="335"/>
                    <a:pt x="1" y="257"/>
                  </a:cubicBezTo>
                  <a:cubicBezTo>
                    <a:pt x="1" y="180"/>
                    <a:pt x="1" y="102"/>
                    <a:pt x="1" y="72"/>
                  </a:cubicBezTo>
                  <a:cubicBezTo>
                    <a:pt x="1" y="32"/>
                    <a:pt x="34" y="0"/>
                    <a:pt x="74" y="0"/>
                  </a:cubicBezTo>
                  <a:lnTo>
                    <a:pt x="74" y="0"/>
                  </a:lnTo>
                  <a:cubicBezTo>
                    <a:pt x="114" y="0"/>
                    <a:pt x="146" y="32"/>
                    <a:pt x="146" y="72"/>
                  </a:cubicBezTo>
                  <a:cubicBezTo>
                    <a:pt x="146" y="102"/>
                    <a:pt x="146" y="180"/>
                    <a:pt x="146" y="257"/>
                  </a:cubicBezTo>
                  <a:cubicBezTo>
                    <a:pt x="146" y="335"/>
                    <a:pt x="146" y="413"/>
                    <a:pt x="145" y="443"/>
                  </a:cubicBezTo>
                  <a:cubicBezTo>
                    <a:pt x="145" y="483"/>
                    <a:pt x="113" y="515"/>
                    <a:pt x="73" y="5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4" name="Freeform 326">
              <a:extLst>
                <a:ext uri="{FF2B5EF4-FFF2-40B4-BE49-F238E27FC236}">
                  <a16:creationId xmlns:a16="http://schemas.microsoft.com/office/drawing/2014/main" id="{EF0C0029-1688-D8EF-0AFE-ED7A3822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387476"/>
              <a:ext cx="39688" cy="161925"/>
            </a:xfrm>
            <a:custGeom>
              <a:avLst/>
              <a:gdLst>
                <a:gd name="T0" fmla="*/ 73 w 309"/>
                <a:gd name="T1" fmla="*/ 1263 h 1263"/>
                <a:gd name="T2" fmla="*/ 0 w 309"/>
                <a:gd name="T3" fmla="*/ 1190 h 1263"/>
                <a:gd name="T4" fmla="*/ 73 w 309"/>
                <a:gd name="T5" fmla="*/ 1117 h 1263"/>
                <a:gd name="T6" fmla="*/ 159 w 309"/>
                <a:gd name="T7" fmla="*/ 875 h 1263"/>
                <a:gd name="T8" fmla="*/ 160 w 309"/>
                <a:gd name="T9" fmla="*/ 764 h 1263"/>
                <a:gd name="T10" fmla="*/ 162 w 309"/>
                <a:gd name="T11" fmla="*/ 586 h 1263"/>
                <a:gd name="T12" fmla="*/ 162 w 309"/>
                <a:gd name="T13" fmla="*/ 467 h 1263"/>
                <a:gd name="T14" fmla="*/ 163 w 309"/>
                <a:gd name="T15" fmla="*/ 270 h 1263"/>
                <a:gd name="T16" fmla="*/ 164 w 309"/>
                <a:gd name="T17" fmla="*/ 72 h 1263"/>
                <a:gd name="T18" fmla="*/ 236 w 309"/>
                <a:gd name="T19" fmla="*/ 0 h 1263"/>
                <a:gd name="T20" fmla="*/ 237 w 309"/>
                <a:gd name="T21" fmla="*/ 0 h 1263"/>
                <a:gd name="T22" fmla="*/ 309 w 309"/>
                <a:gd name="T23" fmla="*/ 73 h 1263"/>
                <a:gd name="T24" fmla="*/ 308 w 309"/>
                <a:gd name="T25" fmla="*/ 271 h 1263"/>
                <a:gd name="T26" fmla="*/ 307 w 309"/>
                <a:gd name="T27" fmla="*/ 468 h 1263"/>
                <a:gd name="T28" fmla="*/ 307 w 309"/>
                <a:gd name="T29" fmla="*/ 586 h 1263"/>
                <a:gd name="T30" fmla="*/ 305 w 309"/>
                <a:gd name="T31" fmla="*/ 767 h 1263"/>
                <a:gd name="T32" fmla="*/ 304 w 309"/>
                <a:gd name="T33" fmla="*/ 875 h 1263"/>
                <a:gd name="T34" fmla="*/ 280 w 309"/>
                <a:gd name="T35" fmla="*/ 1135 h 1263"/>
                <a:gd name="T36" fmla="*/ 73 w 309"/>
                <a:gd name="T37" fmla="*/ 1263 h 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9" h="1263">
                  <a:moveTo>
                    <a:pt x="73" y="1263"/>
                  </a:moveTo>
                  <a:cubicBezTo>
                    <a:pt x="33" y="1263"/>
                    <a:pt x="0" y="1230"/>
                    <a:pt x="0" y="1190"/>
                  </a:cubicBezTo>
                  <a:cubicBezTo>
                    <a:pt x="0" y="1150"/>
                    <a:pt x="33" y="1117"/>
                    <a:pt x="73" y="1117"/>
                  </a:cubicBezTo>
                  <a:cubicBezTo>
                    <a:pt x="147" y="1117"/>
                    <a:pt x="159" y="1111"/>
                    <a:pt x="159" y="875"/>
                  </a:cubicBezTo>
                  <a:cubicBezTo>
                    <a:pt x="159" y="842"/>
                    <a:pt x="159" y="804"/>
                    <a:pt x="160" y="764"/>
                  </a:cubicBezTo>
                  <a:cubicBezTo>
                    <a:pt x="162" y="663"/>
                    <a:pt x="162" y="636"/>
                    <a:pt x="162" y="586"/>
                  </a:cubicBezTo>
                  <a:cubicBezTo>
                    <a:pt x="162" y="559"/>
                    <a:pt x="162" y="524"/>
                    <a:pt x="162" y="467"/>
                  </a:cubicBezTo>
                  <a:cubicBezTo>
                    <a:pt x="162" y="362"/>
                    <a:pt x="162" y="316"/>
                    <a:pt x="163" y="270"/>
                  </a:cubicBezTo>
                  <a:cubicBezTo>
                    <a:pt x="163" y="224"/>
                    <a:pt x="164" y="178"/>
                    <a:pt x="164" y="72"/>
                  </a:cubicBezTo>
                  <a:cubicBezTo>
                    <a:pt x="164" y="32"/>
                    <a:pt x="196" y="0"/>
                    <a:pt x="236" y="0"/>
                  </a:cubicBezTo>
                  <a:lnTo>
                    <a:pt x="237" y="0"/>
                  </a:lnTo>
                  <a:cubicBezTo>
                    <a:pt x="277" y="0"/>
                    <a:pt x="309" y="33"/>
                    <a:pt x="309" y="73"/>
                  </a:cubicBezTo>
                  <a:cubicBezTo>
                    <a:pt x="308" y="178"/>
                    <a:pt x="308" y="225"/>
                    <a:pt x="308" y="271"/>
                  </a:cubicBezTo>
                  <a:cubicBezTo>
                    <a:pt x="307" y="317"/>
                    <a:pt x="307" y="363"/>
                    <a:pt x="307" y="468"/>
                  </a:cubicBezTo>
                  <a:cubicBezTo>
                    <a:pt x="307" y="524"/>
                    <a:pt x="307" y="558"/>
                    <a:pt x="307" y="586"/>
                  </a:cubicBezTo>
                  <a:cubicBezTo>
                    <a:pt x="307" y="635"/>
                    <a:pt x="307" y="664"/>
                    <a:pt x="305" y="767"/>
                  </a:cubicBezTo>
                  <a:cubicBezTo>
                    <a:pt x="304" y="805"/>
                    <a:pt x="304" y="841"/>
                    <a:pt x="304" y="875"/>
                  </a:cubicBezTo>
                  <a:cubicBezTo>
                    <a:pt x="304" y="984"/>
                    <a:pt x="304" y="1069"/>
                    <a:pt x="280" y="1135"/>
                  </a:cubicBezTo>
                  <a:cubicBezTo>
                    <a:pt x="248" y="1220"/>
                    <a:pt x="178" y="1263"/>
                    <a:pt x="73" y="126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5" name="Freeform 327">
              <a:extLst>
                <a:ext uri="{FF2B5EF4-FFF2-40B4-BE49-F238E27FC236}">
                  <a16:creationId xmlns:a16="http://schemas.microsoft.com/office/drawing/2014/main" id="{76E48893-53AE-FAD1-921F-2E17796A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688" y="1136651"/>
              <a:ext cx="19050" cy="123825"/>
            </a:xfrm>
            <a:custGeom>
              <a:avLst/>
              <a:gdLst>
                <a:gd name="T0" fmla="*/ 73 w 145"/>
                <a:gd name="T1" fmla="*/ 956 h 956"/>
                <a:gd name="T2" fmla="*/ 0 w 145"/>
                <a:gd name="T3" fmla="*/ 884 h 956"/>
                <a:gd name="T4" fmla="*/ 0 w 145"/>
                <a:gd name="T5" fmla="*/ 73 h 956"/>
                <a:gd name="T6" fmla="*/ 73 w 145"/>
                <a:gd name="T7" fmla="*/ 0 h 956"/>
                <a:gd name="T8" fmla="*/ 145 w 145"/>
                <a:gd name="T9" fmla="*/ 73 h 956"/>
                <a:gd name="T10" fmla="*/ 145 w 145"/>
                <a:gd name="T11" fmla="*/ 884 h 956"/>
                <a:gd name="T12" fmla="*/ 73 w 145"/>
                <a:gd name="T13" fmla="*/ 956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956">
                  <a:moveTo>
                    <a:pt x="73" y="956"/>
                  </a:moveTo>
                  <a:cubicBezTo>
                    <a:pt x="33" y="956"/>
                    <a:pt x="0" y="924"/>
                    <a:pt x="0" y="884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884"/>
                  </a:lnTo>
                  <a:cubicBezTo>
                    <a:pt x="145" y="924"/>
                    <a:pt x="113" y="956"/>
                    <a:pt x="73" y="9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6" name="Freeform 328">
              <a:extLst>
                <a:ext uri="{FF2B5EF4-FFF2-40B4-BE49-F238E27FC236}">
                  <a16:creationId xmlns:a16="http://schemas.microsoft.com/office/drawing/2014/main" id="{A7E6C463-0F15-1575-400A-3BD171A21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376" y="1135063"/>
              <a:ext cx="19050" cy="114300"/>
            </a:xfrm>
            <a:custGeom>
              <a:avLst/>
              <a:gdLst>
                <a:gd name="T0" fmla="*/ 72 w 144"/>
                <a:gd name="T1" fmla="*/ 891 h 891"/>
                <a:gd name="T2" fmla="*/ 0 w 144"/>
                <a:gd name="T3" fmla="*/ 819 h 891"/>
                <a:gd name="T4" fmla="*/ 0 w 144"/>
                <a:gd name="T5" fmla="*/ 73 h 891"/>
                <a:gd name="T6" fmla="*/ 72 w 144"/>
                <a:gd name="T7" fmla="*/ 0 h 891"/>
                <a:gd name="T8" fmla="*/ 144 w 144"/>
                <a:gd name="T9" fmla="*/ 73 h 891"/>
                <a:gd name="T10" fmla="*/ 144 w 144"/>
                <a:gd name="T11" fmla="*/ 819 h 891"/>
                <a:gd name="T12" fmla="*/ 72 w 144"/>
                <a:gd name="T13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891">
                  <a:moveTo>
                    <a:pt x="72" y="891"/>
                  </a:moveTo>
                  <a:cubicBezTo>
                    <a:pt x="32" y="891"/>
                    <a:pt x="0" y="859"/>
                    <a:pt x="0" y="819"/>
                  </a:cubicBezTo>
                  <a:lnTo>
                    <a:pt x="0" y="73"/>
                  </a:lnTo>
                  <a:cubicBezTo>
                    <a:pt x="0" y="33"/>
                    <a:pt x="32" y="0"/>
                    <a:pt x="72" y="0"/>
                  </a:cubicBezTo>
                  <a:cubicBezTo>
                    <a:pt x="112" y="0"/>
                    <a:pt x="144" y="33"/>
                    <a:pt x="144" y="73"/>
                  </a:cubicBezTo>
                  <a:lnTo>
                    <a:pt x="144" y="819"/>
                  </a:lnTo>
                  <a:cubicBezTo>
                    <a:pt x="144" y="859"/>
                    <a:pt x="112" y="891"/>
                    <a:pt x="72" y="8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7" name="Freeform 329">
              <a:extLst>
                <a:ext uri="{FF2B5EF4-FFF2-40B4-BE49-F238E27FC236}">
                  <a16:creationId xmlns:a16="http://schemas.microsoft.com/office/drawing/2014/main" id="{0DBAD665-3561-5CB3-5948-544E32178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88" y="1136651"/>
              <a:ext cx="19050" cy="123825"/>
            </a:xfrm>
            <a:custGeom>
              <a:avLst/>
              <a:gdLst>
                <a:gd name="T0" fmla="*/ 73 w 145"/>
                <a:gd name="T1" fmla="*/ 956 h 956"/>
                <a:gd name="T2" fmla="*/ 0 w 145"/>
                <a:gd name="T3" fmla="*/ 884 h 956"/>
                <a:gd name="T4" fmla="*/ 0 w 145"/>
                <a:gd name="T5" fmla="*/ 73 h 956"/>
                <a:gd name="T6" fmla="*/ 73 w 145"/>
                <a:gd name="T7" fmla="*/ 0 h 956"/>
                <a:gd name="T8" fmla="*/ 145 w 145"/>
                <a:gd name="T9" fmla="*/ 73 h 956"/>
                <a:gd name="T10" fmla="*/ 145 w 145"/>
                <a:gd name="T11" fmla="*/ 884 h 956"/>
                <a:gd name="T12" fmla="*/ 73 w 145"/>
                <a:gd name="T13" fmla="*/ 956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956">
                  <a:moveTo>
                    <a:pt x="73" y="956"/>
                  </a:moveTo>
                  <a:cubicBezTo>
                    <a:pt x="33" y="956"/>
                    <a:pt x="0" y="924"/>
                    <a:pt x="0" y="884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884"/>
                  </a:lnTo>
                  <a:cubicBezTo>
                    <a:pt x="145" y="924"/>
                    <a:pt x="113" y="956"/>
                    <a:pt x="73" y="9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8" name="Freeform 330">
              <a:extLst>
                <a:ext uri="{FF2B5EF4-FFF2-40B4-BE49-F238E27FC236}">
                  <a16:creationId xmlns:a16="http://schemas.microsoft.com/office/drawing/2014/main" id="{A4C7548C-2E96-8E15-E10E-1008D16F4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688" y="1243013"/>
              <a:ext cx="95250" cy="44450"/>
            </a:xfrm>
            <a:custGeom>
              <a:avLst/>
              <a:gdLst>
                <a:gd name="T0" fmla="*/ 357 w 742"/>
                <a:gd name="T1" fmla="*/ 354 h 354"/>
                <a:gd name="T2" fmla="*/ 7 w 742"/>
                <a:gd name="T3" fmla="*/ 96 h 354"/>
                <a:gd name="T4" fmla="*/ 66 w 742"/>
                <a:gd name="T5" fmla="*/ 12 h 354"/>
                <a:gd name="T6" fmla="*/ 150 w 742"/>
                <a:gd name="T7" fmla="*/ 70 h 354"/>
                <a:gd name="T8" fmla="*/ 366 w 742"/>
                <a:gd name="T9" fmla="*/ 210 h 354"/>
                <a:gd name="T10" fmla="*/ 592 w 742"/>
                <a:gd name="T11" fmla="*/ 66 h 354"/>
                <a:gd name="T12" fmla="*/ 676 w 742"/>
                <a:gd name="T13" fmla="*/ 6 h 354"/>
                <a:gd name="T14" fmla="*/ 735 w 742"/>
                <a:gd name="T15" fmla="*/ 89 h 354"/>
                <a:gd name="T16" fmla="*/ 369 w 742"/>
                <a:gd name="T17" fmla="*/ 354 h 354"/>
                <a:gd name="T18" fmla="*/ 357 w 742"/>
                <a:gd name="T19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354">
                  <a:moveTo>
                    <a:pt x="357" y="354"/>
                  </a:moveTo>
                  <a:cubicBezTo>
                    <a:pt x="118" y="354"/>
                    <a:pt x="24" y="186"/>
                    <a:pt x="7" y="96"/>
                  </a:cubicBezTo>
                  <a:cubicBezTo>
                    <a:pt x="0" y="57"/>
                    <a:pt x="26" y="19"/>
                    <a:pt x="66" y="12"/>
                  </a:cubicBezTo>
                  <a:cubicBezTo>
                    <a:pt x="105" y="5"/>
                    <a:pt x="142" y="30"/>
                    <a:pt x="150" y="70"/>
                  </a:cubicBezTo>
                  <a:cubicBezTo>
                    <a:pt x="153" y="85"/>
                    <a:pt x="185" y="214"/>
                    <a:pt x="366" y="210"/>
                  </a:cubicBezTo>
                  <a:cubicBezTo>
                    <a:pt x="567" y="204"/>
                    <a:pt x="592" y="67"/>
                    <a:pt x="592" y="66"/>
                  </a:cubicBezTo>
                  <a:cubicBezTo>
                    <a:pt x="599" y="26"/>
                    <a:pt x="636" y="0"/>
                    <a:pt x="676" y="6"/>
                  </a:cubicBezTo>
                  <a:cubicBezTo>
                    <a:pt x="715" y="13"/>
                    <a:pt x="742" y="50"/>
                    <a:pt x="735" y="89"/>
                  </a:cubicBezTo>
                  <a:cubicBezTo>
                    <a:pt x="721" y="178"/>
                    <a:pt x="625" y="348"/>
                    <a:pt x="369" y="354"/>
                  </a:cubicBezTo>
                  <a:cubicBezTo>
                    <a:pt x="365" y="354"/>
                    <a:pt x="361" y="354"/>
                    <a:pt x="357" y="35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9" name="Freeform 331">
              <a:extLst>
                <a:ext uri="{FF2B5EF4-FFF2-40B4-BE49-F238E27FC236}">
                  <a16:creationId xmlns:a16="http://schemas.microsoft.com/office/drawing/2014/main" id="{EE1365B7-33A7-645A-3935-67079F0BC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1" y="1276351"/>
              <a:ext cx="20638" cy="266700"/>
            </a:xfrm>
            <a:custGeom>
              <a:avLst/>
              <a:gdLst>
                <a:gd name="T0" fmla="*/ 73 w 153"/>
                <a:gd name="T1" fmla="*/ 2095 h 2095"/>
                <a:gd name="T2" fmla="*/ 72 w 153"/>
                <a:gd name="T3" fmla="*/ 2095 h 2095"/>
                <a:gd name="T4" fmla="*/ 0 w 153"/>
                <a:gd name="T5" fmla="*/ 2022 h 2095"/>
                <a:gd name="T6" fmla="*/ 8 w 153"/>
                <a:gd name="T7" fmla="*/ 73 h 2095"/>
                <a:gd name="T8" fmla="*/ 80 w 153"/>
                <a:gd name="T9" fmla="*/ 0 h 2095"/>
                <a:gd name="T10" fmla="*/ 81 w 153"/>
                <a:gd name="T11" fmla="*/ 0 h 2095"/>
                <a:gd name="T12" fmla="*/ 153 w 153"/>
                <a:gd name="T13" fmla="*/ 73 h 2095"/>
                <a:gd name="T14" fmla="*/ 145 w 153"/>
                <a:gd name="T15" fmla="*/ 2023 h 2095"/>
                <a:gd name="T16" fmla="*/ 73 w 153"/>
                <a:gd name="T17" fmla="*/ 2095 h 2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2095">
                  <a:moveTo>
                    <a:pt x="73" y="2095"/>
                  </a:moveTo>
                  <a:lnTo>
                    <a:pt x="72" y="2095"/>
                  </a:lnTo>
                  <a:cubicBezTo>
                    <a:pt x="32" y="2095"/>
                    <a:pt x="0" y="2062"/>
                    <a:pt x="0" y="2022"/>
                  </a:cubicBezTo>
                  <a:lnTo>
                    <a:pt x="8" y="73"/>
                  </a:lnTo>
                  <a:cubicBezTo>
                    <a:pt x="8" y="32"/>
                    <a:pt x="41" y="0"/>
                    <a:pt x="80" y="0"/>
                  </a:cubicBezTo>
                  <a:lnTo>
                    <a:pt x="81" y="0"/>
                  </a:lnTo>
                  <a:cubicBezTo>
                    <a:pt x="121" y="1"/>
                    <a:pt x="153" y="33"/>
                    <a:pt x="153" y="73"/>
                  </a:cubicBezTo>
                  <a:lnTo>
                    <a:pt x="145" y="2023"/>
                  </a:lnTo>
                  <a:cubicBezTo>
                    <a:pt x="145" y="2062"/>
                    <a:pt x="112" y="2095"/>
                    <a:pt x="73" y="209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0" name="Freeform 509">
              <a:extLst>
                <a:ext uri="{FF2B5EF4-FFF2-40B4-BE49-F238E27FC236}">
                  <a16:creationId xmlns:a16="http://schemas.microsoft.com/office/drawing/2014/main" id="{962A309C-2E4B-6FB2-CB7B-B907D63A4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625" y="1365250"/>
              <a:ext cx="42863" cy="184150"/>
            </a:xfrm>
            <a:custGeom>
              <a:avLst/>
              <a:gdLst>
                <a:gd name="T0" fmla="*/ 263 w 336"/>
                <a:gd name="T1" fmla="*/ 1443 h 1443"/>
                <a:gd name="T2" fmla="*/ 241 w 336"/>
                <a:gd name="T3" fmla="*/ 1443 h 1443"/>
                <a:gd name="T4" fmla="*/ 0 w 336"/>
                <a:gd name="T5" fmla="*/ 1196 h 1443"/>
                <a:gd name="T6" fmla="*/ 0 w 336"/>
                <a:gd name="T7" fmla="*/ 1188 h 1443"/>
                <a:gd name="T8" fmla="*/ 91 w 336"/>
                <a:gd name="T9" fmla="*/ 70 h 1443"/>
                <a:gd name="T10" fmla="*/ 169 w 336"/>
                <a:gd name="T11" fmla="*/ 3 h 1443"/>
                <a:gd name="T12" fmla="*/ 236 w 336"/>
                <a:gd name="T13" fmla="*/ 81 h 1443"/>
                <a:gd name="T14" fmla="*/ 145 w 336"/>
                <a:gd name="T15" fmla="*/ 1196 h 1443"/>
                <a:gd name="T16" fmla="*/ 241 w 336"/>
                <a:gd name="T17" fmla="*/ 1293 h 1443"/>
                <a:gd name="T18" fmla="*/ 263 w 336"/>
                <a:gd name="T19" fmla="*/ 1293 h 1443"/>
                <a:gd name="T20" fmla="*/ 336 w 336"/>
                <a:gd name="T21" fmla="*/ 1368 h 1443"/>
                <a:gd name="T22" fmla="*/ 263 w 336"/>
                <a:gd name="T23" fmla="*/ 1443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6" h="1443">
                  <a:moveTo>
                    <a:pt x="263" y="1443"/>
                  </a:moveTo>
                  <a:lnTo>
                    <a:pt x="241" y="1443"/>
                  </a:lnTo>
                  <a:cubicBezTo>
                    <a:pt x="108" y="1443"/>
                    <a:pt x="0" y="1330"/>
                    <a:pt x="0" y="1196"/>
                  </a:cubicBezTo>
                  <a:cubicBezTo>
                    <a:pt x="0" y="1193"/>
                    <a:pt x="0" y="1190"/>
                    <a:pt x="0" y="1188"/>
                  </a:cubicBezTo>
                  <a:lnTo>
                    <a:pt x="91" y="70"/>
                  </a:lnTo>
                  <a:cubicBezTo>
                    <a:pt x="94" y="30"/>
                    <a:pt x="129" y="0"/>
                    <a:pt x="169" y="3"/>
                  </a:cubicBezTo>
                  <a:cubicBezTo>
                    <a:pt x="209" y="6"/>
                    <a:pt x="239" y="41"/>
                    <a:pt x="236" y="81"/>
                  </a:cubicBezTo>
                  <a:lnTo>
                    <a:pt x="145" y="1196"/>
                  </a:lnTo>
                  <a:cubicBezTo>
                    <a:pt x="146" y="1249"/>
                    <a:pt x="189" y="1293"/>
                    <a:pt x="241" y="1293"/>
                  </a:cubicBezTo>
                  <a:lnTo>
                    <a:pt x="263" y="1293"/>
                  </a:lnTo>
                  <a:cubicBezTo>
                    <a:pt x="303" y="1293"/>
                    <a:pt x="336" y="1328"/>
                    <a:pt x="336" y="1368"/>
                  </a:cubicBezTo>
                  <a:cubicBezTo>
                    <a:pt x="336" y="1408"/>
                    <a:pt x="303" y="1443"/>
                    <a:pt x="263" y="14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" name="Natural_disaster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B91E925F-ED3B-C32E-461E-CD81E46ECD3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413163" y="1656753"/>
            <a:ext cx="948811" cy="744877"/>
            <a:chOff x="7845426" y="6170613"/>
            <a:chExt cx="871538" cy="68421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" name="Freeform 611">
              <a:extLst>
                <a:ext uri="{FF2B5EF4-FFF2-40B4-BE49-F238E27FC236}">
                  <a16:creationId xmlns:a16="http://schemas.microsoft.com/office/drawing/2014/main" id="{81EEFC14-960E-8A46-0E91-32380E6B2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13" y="6634163"/>
              <a:ext cx="608013" cy="19050"/>
            </a:xfrm>
            <a:custGeom>
              <a:avLst/>
              <a:gdLst>
                <a:gd name="T0" fmla="*/ 8459 w 8600"/>
                <a:gd name="T1" fmla="*/ 283 h 283"/>
                <a:gd name="T2" fmla="*/ 142 w 8600"/>
                <a:gd name="T3" fmla="*/ 283 h 283"/>
                <a:gd name="T4" fmla="*/ 0 w 8600"/>
                <a:gd name="T5" fmla="*/ 142 h 283"/>
                <a:gd name="T6" fmla="*/ 142 w 8600"/>
                <a:gd name="T7" fmla="*/ 0 h 283"/>
                <a:gd name="T8" fmla="*/ 8459 w 8600"/>
                <a:gd name="T9" fmla="*/ 0 h 283"/>
                <a:gd name="T10" fmla="*/ 8600 w 8600"/>
                <a:gd name="T11" fmla="*/ 142 h 283"/>
                <a:gd name="T12" fmla="*/ 8459 w 8600"/>
                <a:gd name="T13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00" h="283">
                  <a:moveTo>
                    <a:pt x="8459" y="283"/>
                  </a:moveTo>
                  <a:lnTo>
                    <a:pt x="142" y="283"/>
                  </a:lnTo>
                  <a:cubicBezTo>
                    <a:pt x="64" y="283"/>
                    <a:pt x="0" y="220"/>
                    <a:pt x="0" y="142"/>
                  </a:cubicBezTo>
                  <a:cubicBezTo>
                    <a:pt x="0" y="63"/>
                    <a:pt x="64" y="0"/>
                    <a:pt x="142" y="0"/>
                  </a:cubicBezTo>
                  <a:lnTo>
                    <a:pt x="8459" y="0"/>
                  </a:lnTo>
                  <a:cubicBezTo>
                    <a:pt x="8537" y="0"/>
                    <a:pt x="8600" y="63"/>
                    <a:pt x="8600" y="142"/>
                  </a:cubicBezTo>
                  <a:cubicBezTo>
                    <a:pt x="8600" y="220"/>
                    <a:pt x="8537" y="283"/>
                    <a:pt x="8459" y="2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Freeform 612">
              <a:extLst>
                <a:ext uri="{FF2B5EF4-FFF2-40B4-BE49-F238E27FC236}">
                  <a16:creationId xmlns:a16="http://schemas.microsoft.com/office/drawing/2014/main" id="{EE58BFC7-2660-468A-8F4F-679E6A4D8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6" y="6638925"/>
              <a:ext cx="217488" cy="198438"/>
            </a:xfrm>
            <a:custGeom>
              <a:avLst/>
              <a:gdLst>
                <a:gd name="T0" fmla="*/ 157 w 3071"/>
                <a:gd name="T1" fmla="*/ 2801 h 2801"/>
                <a:gd name="T2" fmla="*/ 52 w 3071"/>
                <a:gd name="T3" fmla="*/ 2755 h 2801"/>
                <a:gd name="T4" fmla="*/ 62 w 3071"/>
                <a:gd name="T5" fmla="*/ 2555 h 2801"/>
                <a:gd name="T6" fmla="*/ 2819 w 3071"/>
                <a:gd name="T7" fmla="*/ 53 h 2801"/>
                <a:gd name="T8" fmla="*/ 3019 w 3071"/>
                <a:gd name="T9" fmla="*/ 63 h 2801"/>
                <a:gd name="T10" fmla="*/ 3009 w 3071"/>
                <a:gd name="T11" fmla="*/ 263 h 2801"/>
                <a:gd name="T12" fmla="*/ 253 w 3071"/>
                <a:gd name="T13" fmla="*/ 2764 h 2801"/>
                <a:gd name="T14" fmla="*/ 157 w 3071"/>
                <a:gd name="T15" fmla="*/ 2801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71" h="2801">
                  <a:moveTo>
                    <a:pt x="157" y="2801"/>
                  </a:moveTo>
                  <a:cubicBezTo>
                    <a:pt x="119" y="2801"/>
                    <a:pt x="80" y="2786"/>
                    <a:pt x="52" y="2755"/>
                  </a:cubicBezTo>
                  <a:cubicBezTo>
                    <a:pt x="0" y="2697"/>
                    <a:pt x="4" y="2607"/>
                    <a:pt x="62" y="2555"/>
                  </a:cubicBezTo>
                  <a:lnTo>
                    <a:pt x="2819" y="53"/>
                  </a:lnTo>
                  <a:cubicBezTo>
                    <a:pt x="2877" y="0"/>
                    <a:pt x="2966" y="5"/>
                    <a:pt x="3019" y="63"/>
                  </a:cubicBezTo>
                  <a:cubicBezTo>
                    <a:pt x="3071" y="121"/>
                    <a:pt x="3067" y="210"/>
                    <a:pt x="3009" y="263"/>
                  </a:cubicBezTo>
                  <a:lnTo>
                    <a:pt x="253" y="2764"/>
                  </a:lnTo>
                  <a:cubicBezTo>
                    <a:pt x="226" y="2789"/>
                    <a:pt x="192" y="2801"/>
                    <a:pt x="157" y="28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613">
              <a:extLst>
                <a:ext uri="{FF2B5EF4-FFF2-40B4-BE49-F238E27FC236}">
                  <a16:creationId xmlns:a16="http://schemas.microsoft.com/office/drawing/2014/main" id="{2951E847-CA51-6AA5-FC5C-BA379B27E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951" y="6638925"/>
              <a:ext cx="227013" cy="212725"/>
            </a:xfrm>
            <a:custGeom>
              <a:avLst/>
              <a:gdLst>
                <a:gd name="T0" fmla="*/ 3053 w 3209"/>
                <a:gd name="T1" fmla="*/ 2992 h 2992"/>
                <a:gd name="T2" fmla="*/ 2952 w 3209"/>
                <a:gd name="T3" fmla="*/ 2949 h 2992"/>
                <a:gd name="T4" fmla="*/ 61 w 3209"/>
                <a:gd name="T5" fmla="*/ 261 h 2992"/>
                <a:gd name="T6" fmla="*/ 53 w 3209"/>
                <a:gd name="T7" fmla="*/ 60 h 2992"/>
                <a:gd name="T8" fmla="*/ 254 w 3209"/>
                <a:gd name="T9" fmla="*/ 53 h 2992"/>
                <a:gd name="T10" fmla="*/ 3155 w 3209"/>
                <a:gd name="T11" fmla="*/ 2752 h 2992"/>
                <a:gd name="T12" fmla="*/ 3152 w 3209"/>
                <a:gd name="T13" fmla="*/ 2952 h 2992"/>
                <a:gd name="T14" fmla="*/ 3053 w 3209"/>
                <a:gd name="T15" fmla="*/ 2992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9" h="2992">
                  <a:moveTo>
                    <a:pt x="3053" y="2992"/>
                  </a:moveTo>
                  <a:cubicBezTo>
                    <a:pt x="3016" y="2992"/>
                    <a:pt x="2979" y="2978"/>
                    <a:pt x="2952" y="2949"/>
                  </a:cubicBezTo>
                  <a:cubicBezTo>
                    <a:pt x="2894" y="2892"/>
                    <a:pt x="1035" y="1166"/>
                    <a:pt x="61" y="261"/>
                  </a:cubicBezTo>
                  <a:cubicBezTo>
                    <a:pt x="4" y="207"/>
                    <a:pt x="0" y="118"/>
                    <a:pt x="53" y="60"/>
                  </a:cubicBezTo>
                  <a:cubicBezTo>
                    <a:pt x="107" y="3"/>
                    <a:pt x="196" y="0"/>
                    <a:pt x="254" y="53"/>
                  </a:cubicBezTo>
                  <a:cubicBezTo>
                    <a:pt x="730" y="495"/>
                    <a:pt x="3108" y="2704"/>
                    <a:pt x="3155" y="2752"/>
                  </a:cubicBezTo>
                  <a:cubicBezTo>
                    <a:pt x="3209" y="2808"/>
                    <a:pt x="3208" y="2897"/>
                    <a:pt x="3152" y="2952"/>
                  </a:cubicBezTo>
                  <a:cubicBezTo>
                    <a:pt x="3124" y="2979"/>
                    <a:pt x="3088" y="2992"/>
                    <a:pt x="3053" y="29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614">
              <a:extLst>
                <a:ext uri="{FF2B5EF4-FFF2-40B4-BE49-F238E27FC236}">
                  <a16:creationId xmlns:a16="http://schemas.microsoft.com/office/drawing/2014/main" id="{5CD8C5E1-690D-59E5-F409-883FB4587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6238" y="6637338"/>
              <a:ext cx="131763" cy="187325"/>
            </a:xfrm>
            <a:custGeom>
              <a:avLst/>
              <a:gdLst>
                <a:gd name="T0" fmla="*/ 1626 w 1862"/>
                <a:gd name="T1" fmla="*/ 518 h 2656"/>
                <a:gd name="T2" fmla="*/ 1389 w 1862"/>
                <a:gd name="T3" fmla="*/ 363 h 2656"/>
                <a:gd name="T4" fmla="*/ 1625 w 1862"/>
                <a:gd name="T5" fmla="*/ 0 h 2656"/>
                <a:gd name="T6" fmla="*/ 1862 w 1862"/>
                <a:gd name="T7" fmla="*/ 154 h 2656"/>
                <a:gd name="T8" fmla="*/ 1626 w 1862"/>
                <a:gd name="T9" fmla="*/ 518 h 2656"/>
                <a:gd name="T10" fmla="*/ 1164 w 1862"/>
                <a:gd name="T11" fmla="*/ 1230 h 2656"/>
                <a:gd name="T12" fmla="*/ 926 w 1862"/>
                <a:gd name="T13" fmla="*/ 1076 h 2656"/>
                <a:gd name="T14" fmla="*/ 1162 w 1862"/>
                <a:gd name="T15" fmla="*/ 712 h 2656"/>
                <a:gd name="T16" fmla="*/ 1162 w 1862"/>
                <a:gd name="T17" fmla="*/ 712 h 2656"/>
                <a:gd name="T18" fmla="*/ 1216 w 1862"/>
                <a:gd name="T19" fmla="*/ 629 h 2656"/>
                <a:gd name="T20" fmla="*/ 1454 w 1862"/>
                <a:gd name="T21" fmla="*/ 783 h 2656"/>
                <a:gd name="T22" fmla="*/ 1164 w 1862"/>
                <a:gd name="T23" fmla="*/ 1230 h 2656"/>
                <a:gd name="T24" fmla="*/ 700 w 1862"/>
                <a:gd name="T25" fmla="*/ 1944 h 2656"/>
                <a:gd name="T26" fmla="*/ 463 w 1862"/>
                <a:gd name="T27" fmla="*/ 1789 h 2656"/>
                <a:gd name="T28" fmla="*/ 699 w 1862"/>
                <a:gd name="T29" fmla="*/ 1426 h 2656"/>
                <a:gd name="T30" fmla="*/ 699 w 1862"/>
                <a:gd name="T31" fmla="*/ 1426 h 2656"/>
                <a:gd name="T32" fmla="*/ 754 w 1862"/>
                <a:gd name="T33" fmla="*/ 1342 h 2656"/>
                <a:gd name="T34" fmla="*/ 991 w 1862"/>
                <a:gd name="T35" fmla="*/ 1496 h 2656"/>
                <a:gd name="T36" fmla="*/ 700 w 1862"/>
                <a:gd name="T37" fmla="*/ 1944 h 2656"/>
                <a:gd name="T38" fmla="*/ 238 w 1862"/>
                <a:gd name="T39" fmla="*/ 2656 h 2656"/>
                <a:gd name="T40" fmla="*/ 0 w 1862"/>
                <a:gd name="T41" fmla="*/ 2502 h 2656"/>
                <a:gd name="T42" fmla="*/ 291 w 1862"/>
                <a:gd name="T43" fmla="*/ 2055 h 2656"/>
                <a:gd name="T44" fmla="*/ 528 w 1862"/>
                <a:gd name="T45" fmla="*/ 2209 h 2656"/>
                <a:gd name="T46" fmla="*/ 238 w 1862"/>
                <a:gd name="T47" fmla="*/ 2656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62" h="2656">
                  <a:moveTo>
                    <a:pt x="1626" y="518"/>
                  </a:moveTo>
                  <a:lnTo>
                    <a:pt x="1389" y="363"/>
                  </a:lnTo>
                  <a:lnTo>
                    <a:pt x="1625" y="0"/>
                  </a:lnTo>
                  <a:lnTo>
                    <a:pt x="1862" y="154"/>
                  </a:lnTo>
                  <a:lnTo>
                    <a:pt x="1626" y="518"/>
                  </a:lnTo>
                  <a:close/>
                  <a:moveTo>
                    <a:pt x="1164" y="1230"/>
                  </a:moveTo>
                  <a:lnTo>
                    <a:pt x="926" y="1076"/>
                  </a:lnTo>
                  <a:lnTo>
                    <a:pt x="1162" y="712"/>
                  </a:lnTo>
                  <a:lnTo>
                    <a:pt x="1162" y="712"/>
                  </a:lnTo>
                  <a:lnTo>
                    <a:pt x="1216" y="629"/>
                  </a:lnTo>
                  <a:lnTo>
                    <a:pt x="1454" y="783"/>
                  </a:lnTo>
                  <a:lnTo>
                    <a:pt x="1164" y="1230"/>
                  </a:lnTo>
                  <a:close/>
                  <a:moveTo>
                    <a:pt x="700" y="1944"/>
                  </a:moveTo>
                  <a:lnTo>
                    <a:pt x="463" y="1789"/>
                  </a:lnTo>
                  <a:lnTo>
                    <a:pt x="699" y="1426"/>
                  </a:lnTo>
                  <a:lnTo>
                    <a:pt x="699" y="1426"/>
                  </a:lnTo>
                  <a:lnTo>
                    <a:pt x="754" y="1342"/>
                  </a:lnTo>
                  <a:lnTo>
                    <a:pt x="991" y="1496"/>
                  </a:lnTo>
                  <a:lnTo>
                    <a:pt x="700" y="1944"/>
                  </a:lnTo>
                  <a:close/>
                  <a:moveTo>
                    <a:pt x="238" y="2656"/>
                  </a:moveTo>
                  <a:lnTo>
                    <a:pt x="0" y="2502"/>
                  </a:lnTo>
                  <a:lnTo>
                    <a:pt x="291" y="2055"/>
                  </a:lnTo>
                  <a:lnTo>
                    <a:pt x="528" y="2209"/>
                  </a:lnTo>
                  <a:lnTo>
                    <a:pt x="238" y="26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15">
              <a:extLst>
                <a:ext uri="{FF2B5EF4-FFF2-40B4-BE49-F238E27FC236}">
                  <a16:creationId xmlns:a16="http://schemas.microsoft.com/office/drawing/2014/main" id="{2FB22BDF-3FD6-1876-93C3-1D4D5F304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551" y="6638925"/>
              <a:ext cx="95250" cy="207963"/>
            </a:xfrm>
            <a:custGeom>
              <a:avLst/>
              <a:gdLst>
                <a:gd name="T0" fmla="*/ 161 w 1351"/>
                <a:gd name="T1" fmla="*/ 2934 h 2934"/>
                <a:gd name="T2" fmla="*/ 109 w 1351"/>
                <a:gd name="T3" fmla="*/ 2924 h 2934"/>
                <a:gd name="T4" fmla="*/ 29 w 1351"/>
                <a:gd name="T5" fmla="*/ 2740 h 2934"/>
                <a:gd name="T6" fmla="*/ 1059 w 1351"/>
                <a:gd name="T7" fmla="*/ 108 h 2934"/>
                <a:gd name="T8" fmla="*/ 1243 w 1351"/>
                <a:gd name="T9" fmla="*/ 28 h 2934"/>
                <a:gd name="T10" fmla="*/ 1323 w 1351"/>
                <a:gd name="T11" fmla="*/ 212 h 2934"/>
                <a:gd name="T12" fmla="*/ 293 w 1351"/>
                <a:gd name="T13" fmla="*/ 2844 h 2934"/>
                <a:gd name="T14" fmla="*/ 161 w 1351"/>
                <a:gd name="T15" fmla="*/ 2934 h 2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1" h="2934">
                  <a:moveTo>
                    <a:pt x="161" y="2934"/>
                  </a:moveTo>
                  <a:cubicBezTo>
                    <a:pt x="144" y="2934"/>
                    <a:pt x="126" y="2931"/>
                    <a:pt x="109" y="2924"/>
                  </a:cubicBezTo>
                  <a:cubicBezTo>
                    <a:pt x="36" y="2896"/>
                    <a:pt x="0" y="2813"/>
                    <a:pt x="29" y="2740"/>
                  </a:cubicBezTo>
                  <a:lnTo>
                    <a:pt x="1059" y="108"/>
                  </a:lnTo>
                  <a:cubicBezTo>
                    <a:pt x="1088" y="36"/>
                    <a:pt x="1170" y="0"/>
                    <a:pt x="1243" y="28"/>
                  </a:cubicBezTo>
                  <a:cubicBezTo>
                    <a:pt x="1315" y="57"/>
                    <a:pt x="1351" y="139"/>
                    <a:pt x="1323" y="212"/>
                  </a:cubicBezTo>
                  <a:lnTo>
                    <a:pt x="293" y="2844"/>
                  </a:lnTo>
                  <a:cubicBezTo>
                    <a:pt x="271" y="2900"/>
                    <a:pt x="217" y="2934"/>
                    <a:pt x="161" y="293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16">
              <a:extLst>
                <a:ext uri="{FF2B5EF4-FFF2-40B4-BE49-F238E27FC236}">
                  <a16:creationId xmlns:a16="http://schemas.microsoft.com/office/drawing/2014/main" id="{1C17C864-D1A4-4E9A-D09C-C8C4CF2DB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3563" y="6638925"/>
              <a:ext cx="47625" cy="209550"/>
            </a:xfrm>
            <a:custGeom>
              <a:avLst/>
              <a:gdLst>
                <a:gd name="T0" fmla="*/ 622 w 681"/>
                <a:gd name="T1" fmla="*/ 467 h 2966"/>
                <a:gd name="T2" fmla="*/ 341 w 681"/>
                <a:gd name="T3" fmla="*/ 429 h 2966"/>
                <a:gd name="T4" fmla="*/ 400 w 681"/>
                <a:gd name="T5" fmla="*/ 0 h 2966"/>
                <a:gd name="T6" fmla="*/ 681 w 681"/>
                <a:gd name="T7" fmla="*/ 38 h 2966"/>
                <a:gd name="T8" fmla="*/ 622 w 681"/>
                <a:gd name="T9" fmla="*/ 467 h 2966"/>
                <a:gd name="T10" fmla="*/ 507 w 681"/>
                <a:gd name="T11" fmla="*/ 1310 h 2966"/>
                <a:gd name="T12" fmla="*/ 227 w 681"/>
                <a:gd name="T13" fmla="*/ 1271 h 2966"/>
                <a:gd name="T14" fmla="*/ 299 w 681"/>
                <a:gd name="T15" fmla="*/ 743 h 2966"/>
                <a:gd name="T16" fmla="*/ 580 w 681"/>
                <a:gd name="T17" fmla="*/ 781 h 2966"/>
                <a:gd name="T18" fmla="*/ 507 w 681"/>
                <a:gd name="T19" fmla="*/ 1310 h 2966"/>
                <a:gd name="T20" fmla="*/ 392 w 681"/>
                <a:gd name="T21" fmla="*/ 2152 h 2966"/>
                <a:gd name="T22" fmla="*/ 112 w 681"/>
                <a:gd name="T23" fmla="*/ 2113 h 2966"/>
                <a:gd name="T24" fmla="*/ 184 w 681"/>
                <a:gd name="T25" fmla="*/ 1585 h 2966"/>
                <a:gd name="T26" fmla="*/ 464 w 681"/>
                <a:gd name="T27" fmla="*/ 1623 h 2966"/>
                <a:gd name="T28" fmla="*/ 392 w 681"/>
                <a:gd name="T29" fmla="*/ 2152 h 2966"/>
                <a:gd name="T30" fmla="*/ 281 w 681"/>
                <a:gd name="T31" fmla="*/ 2966 h 2966"/>
                <a:gd name="T32" fmla="*/ 0 w 681"/>
                <a:gd name="T33" fmla="*/ 2928 h 2966"/>
                <a:gd name="T34" fmla="*/ 69 w 681"/>
                <a:gd name="T35" fmla="*/ 2427 h 2966"/>
                <a:gd name="T36" fmla="*/ 349 w 681"/>
                <a:gd name="T37" fmla="*/ 2466 h 2966"/>
                <a:gd name="T38" fmla="*/ 281 w 681"/>
                <a:gd name="T39" fmla="*/ 2966 h 2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1" h="2966">
                  <a:moveTo>
                    <a:pt x="622" y="467"/>
                  </a:moveTo>
                  <a:lnTo>
                    <a:pt x="341" y="429"/>
                  </a:lnTo>
                  <a:lnTo>
                    <a:pt x="400" y="0"/>
                  </a:lnTo>
                  <a:lnTo>
                    <a:pt x="681" y="38"/>
                  </a:lnTo>
                  <a:lnTo>
                    <a:pt x="622" y="467"/>
                  </a:lnTo>
                  <a:close/>
                  <a:moveTo>
                    <a:pt x="507" y="1310"/>
                  </a:moveTo>
                  <a:lnTo>
                    <a:pt x="227" y="1271"/>
                  </a:lnTo>
                  <a:lnTo>
                    <a:pt x="299" y="743"/>
                  </a:lnTo>
                  <a:lnTo>
                    <a:pt x="580" y="781"/>
                  </a:lnTo>
                  <a:lnTo>
                    <a:pt x="507" y="1310"/>
                  </a:lnTo>
                  <a:close/>
                  <a:moveTo>
                    <a:pt x="392" y="2152"/>
                  </a:moveTo>
                  <a:lnTo>
                    <a:pt x="112" y="2113"/>
                  </a:lnTo>
                  <a:lnTo>
                    <a:pt x="184" y="1585"/>
                  </a:lnTo>
                  <a:lnTo>
                    <a:pt x="464" y="1623"/>
                  </a:lnTo>
                  <a:lnTo>
                    <a:pt x="392" y="2152"/>
                  </a:lnTo>
                  <a:close/>
                  <a:moveTo>
                    <a:pt x="281" y="2966"/>
                  </a:moveTo>
                  <a:lnTo>
                    <a:pt x="0" y="2928"/>
                  </a:lnTo>
                  <a:lnTo>
                    <a:pt x="69" y="2427"/>
                  </a:lnTo>
                  <a:lnTo>
                    <a:pt x="349" y="2466"/>
                  </a:lnTo>
                  <a:lnTo>
                    <a:pt x="281" y="29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17">
              <a:extLst>
                <a:ext uri="{FF2B5EF4-FFF2-40B4-BE49-F238E27FC236}">
                  <a16:creationId xmlns:a16="http://schemas.microsoft.com/office/drawing/2014/main" id="{9FABA3C4-6E92-A8EB-D463-29B9F2637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938" y="6638925"/>
              <a:ext cx="42863" cy="209550"/>
            </a:xfrm>
            <a:custGeom>
              <a:avLst/>
              <a:gdLst>
                <a:gd name="T0" fmla="*/ 457 w 607"/>
                <a:gd name="T1" fmla="*/ 2955 h 2955"/>
                <a:gd name="T2" fmla="*/ 316 w 607"/>
                <a:gd name="T3" fmla="*/ 2829 h 2955"/>
                <a:gd name="T4" fmla="*/ 9 w 607"/>
                <a:gd name="T5" fmla="*/ 166 h 2955"/>
                <a:gd name="T6" fmla="*/ 134 w 607"/>
                <a:gd name="T7" fmla="*/ 9 h 2955"/>
                <a:gd name="T8" fmla="*/ 291 w 607"/>
                <a:gd name="T9" fmla="*/ 133 h 2955"/>
                <a:gd name="T10" fmla="*/ 598 w 607"/>
                <a:gd name="T11" fmla="*/ 2796 h 2955"/>
                <a:gd name="T12" fmla="*/ 473 w 607"/>
                <a:gd name="T13" fmla="*/ 2954 h 2955"/>
                <a:gd name="T14" fmla="*/ 457 w 607"/>
                <a:gd name="T15" fmla="*/ 2955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7" h="2955">
                  <a:moveTo>
                    <a:pt x="457" y="2955"/>
                  </a:moveTo>
                  <a:cubicBezTo>
                    <a:pt x="386" y="2955"/>
                    <a:pt x="324" y="2901"/>
                    <a:pt x="316" y="2829"/>
                  </a:cubicBezTo>
                  <a:lnTo>
                    <a:pt x="9" y="166"/>
                  </a:lnTo>
                  <a:cubicBezTo>
                    <a:pt x="0" y="88"/>
                    <a:pt x="56" y="18"/>
                    <a:pt x="134" y="9"/>
                  </a:cubicBezTo>
                  <a:cubicBezTo>
                    <a:pt x="211" y="0"/>
                    <a:pt x="282" y="55"/>
                    <a:pt x="291" y="133"/>
                  </a:cubicBezTo>
                  <a:lnTo>
                    <a:pt x="598" y="2796"/>
                  </a:lnTo>
                  <a:cubicBezTo>
                    <a:pt x="607" y="2874"/>
                    <a:pt x="551" y="2945"/>
                    <a:pt x="473" y="2954"/>
                  </a:cubicBezTo>
                  <a:cubicBezTo>
                    <a:pt x="468" y="2954"/>
                    <a:pt x="462" y="2955"/>
                    <a:pt x="457" y="29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618">
              <a:extLst>
                <a:ext uri="{FF2B5EF4-FFF2-40B4-BE49-F238E27FC236}">
                  <a16:creationId xmlns:a16="http://schemas.microsoft.com/office/drawing/2014/main" id="{6309DDD2-9900-E102-521C-EBF8F680BE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3738" y="6637338"/>
              <a:ext cx="90488" cy="204788"/>
            </a:xfrm>
            <a:custGeom>
              <a:avLst/>
              <a:gdLst>
                <a:gd name="T0" fmla="*/ 148 w 1287"/>
                <a:gd name="T1" fmla="*/ 504 h 2900"/>
                <a:gd name="T2" fmla="*/ 148 w 1287"/>
                <a:gd name="T3" fmla="*/ 503 h 2900"/>
                <a:gd name="T4" fmla="*/ 0 w 1287"/>
                <a:gd name="T5" fmla="*/ 97 h 2900"/>
                <a:gd name="T6" fmla="*/ 1 w 1287"/>
                <a:gd name="T7" fmla="*/ 97 h 2900"/>
                <a:gd name="T8" fmla="*/ 266 w 1287"/>
                <a:gd name="T9" fmla="*/ 0 h 2900"/>
                <a:gd name="T10" fmla="*/ 266 w 1287"/>
                <a:gd name="T11" fmla="*/ 1 h 2900"/>
                <a:gd name="T12" fmla="*/ 414 w 1287"/>
                <a:gd name="T13" fmla="*/ 407 h 2900"/>
                <a:gd name="T14" fmla="*/ 414 w 1287"/>
                <a:gd name="T15" fmla="*/ 408 h 2900"/>
                <a:gd name="T16" fmla="*/ 148 w 1287"/>
                <a:gd name="T17" fmla="*/ 504 h 2900"/>
                <a:gd name="T18" fmla="*/ 439 w 1287"/>
                <a:gd name="T19" fmla="*/ 1303 h 2900"/>
                <a:gd name="T20" fmla="*/ 439 w 1287"/>
                <a:gd name="T21" fmla="*/ 1302 h 2900"/>
                <a:gd name="T22" fmla="*/ 291 w 1287"/>
                <a:gd name="T23" fmla="*/ 895 h 2900"/>
                <a:gd name="T24" fmla="*/ 291 w 1287"/>
                <a:gd name="T25" fmla="*/ 895 h 2900"/>
                <a:gd name="T26" fmla="*/ 257 w 1287"/>
                <a:gd name="T27" fmla="*/ 802 h 2900"/>
                <a:gd name="T28" fmla="*/ 257 w 1287"/>
                <a:gd name="T29" fmla="*/ 801 h 2900"/>
                <a:gd name="T30" fmla="*/ 523 w 1287"/>
                <a:gd name="T31" fmla="*/ 705 h 2900"/>
                <a:gd name="T32" fmla="*/ 523 w 1287"/>
                <a:gd name="T33" fmla="*/ 706 h 2900"/>
                <a:gd name="T34" fmla="*/ 654 w 1287"/>
                <a:gd name="T35" fmla="*/ 1065 h 2900"/>
                <a:gd name="T36" fmla="*/ 654 w 1287"/>
                <a:gd name="T37" fmla="*/ 1065 h 2900"/>
                <a:gd name="T38" fmla="*/ 705 w 1287"/>
                <a:gd name="T39" fmla="*/ 1206 h 2900"/>
                <a:gd name="T40" fmla="*/ 704 w 1287"/>
                <a:gd name="T41" fmla="*/ 1206 h 2900"/>
                <a:gd name="T42" fmla="*/ 439 w 1287"/>
                <a:gd name="T43" fmla="*/ 1303 h 2900"/>
                <a:gd name="T44" fmla="*/ 730 w 1287"/>
                <a:gd name="T45" fmla="*/ 2102 h 2900"/>
                <a:gd name="T46" fmla="*/ 730 w 1287"/>
                <a:gd name="T47" fmla="*/ 2101 h 2900"/>
                <a:gd name="T48" fmla="*/ 581 w 1287"/>
                <a:gd name="T49" fmla="*/ 1694 h 2900"/>
                <a:gd name="T50" fmla="*/ 581 w 1287"/>
                <a:gd name="T51" fmla="*/ 1694 h 2900"/>
                <a:gd name="T52" fmla="*/ 547 w 1287"/>
                <a:gd name="T53" fmla="*/ 1600 h 2900"/>
                <a:gd name="T54" fmla="*/ 548 w 1287"/>
                <a:gd name="T55" fmla="*/ 1600 h 2900"/>
                <a:gd name="T56" fmla="*/ 813 w 1287"/>
                <a:gd name="T57" fmla="*/ 1503 h 2900"/>
                <a:gd name="T58" fmla="*/ 814 w 1287"/>
                <a:gd name="T59" fmla="*/ 1504 h 2900"/>
                <a:gd name="T60" fmla="*/ 945 w 1287"/>
                <a:gd name="T61" fmla="*/ 1864 h 2900"/>
                <a:gd name="T62" fmla="*/ 945 w 1287"/>
                <a:gd name="T63" fmla="*/ 1864 h 2900"/>
                <a:gd name="T64" fmla="*/ 996 w 1287"/>
                <a:gd name="T65" fmla="*/ 2005 h 2900"/>
                <a:gd name="T66" fmla="*/ 995 w 1287"/>
                <a:gd name="T67" fmla="*/ 2005 h 2900"/>
                <a:gd name="T68" fmla="*/ 730 w 1287"/>
                <a:gd name="T69" fmla="*/ 2102 h 2900"/>
                <a:gd name="T70" fmla="*/ 1021 w 1287"/>
                <a:gd name="T71" fmla="*/ 2900 h 2900"/>
                <a:gd name="T72" fmla="*/ 1020 w 1287"/>
                <a:gd name="T73" fmla="*/ 2899 h 2900"/>
                <a:gd name="T74" fmla="*/ 838 w 1287"/>
                <a:gd name="T75" fmla="*/ 2399 h 2900"/>
                <a:gd name="T76" fmla="*/ 839 w 1287"/>
                <a:gd name="T77" fmla="*/ 2399 h 2900"/>
                <a:gd name="T78" fmla="*/ 1104 w 1287"/>
                <a:gd name="T79" fmla="*/ 2302 h 2900"/>
                <a:gd name="T80" fmla="*/ 1105 w 1287"/>
                <a:gd name="T81" fmla="*/ 2303 h 2900"/>
                <a:gd name="T82" fmla="*/ 1287 w 1287"/>
                <a:gd name="T83" fmla="*/ 2803 h 2900"/>
                <a:gd name="T84" fmla="*/ 1286 w 1287"/>
                <a:gd name="T85" fmla="*/ 2804 h 2900"/>
                <a:gd name="T86" fmla="*/ 1021 w 1287"/>
                <a:gd name="T87" fmla="*/ 2900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7" h="2900">
                  <a:moveTo>
                    <a:pt x="148" y="504"/>
                  </a:moveTo>
                  <a:lnTo>
                    <a:pt x="148" y="503"/>
                  </a:lnTo>
                  <a:lnTo>
                    <a:pt x="0" y="97"/>
                  </a:lnTo>
                  <a:lnTo>
                    <a:pt x="1" y="97"/>
                  </a:lnTo>
                  <a:lnTo>
                    <a:pt x="266" y="0"/>
                  </a:lnTo>
                  <a:lnTo>
                    <a:pt x="266" y="1"/>
                  </a:lnTo>
                  <a:lnTo>
                    <a:pt x="414" y="407"/>
                  </a:lnTo>
                  <a:lnTo>
                    <a:pt x="414" y="408"/>
                  </a:lnTo>
                  <a:lnTo>
                    <a:pt x="148" y="504"/>
                  </a:lnTo>
                  <a:close/>
                  <a:moveTo>
                    <a:pt x="439" y="1303"/>
                  </a:moveTo>
                  <a:lnTo>
                    <a:pt x="439" y="1302"/>
                  </a:lnTo>
                  <a:lnTo>
                    <a:pt x="291" y="895"/>
                  </a:lnTo>
                  <a:lnTo>
                    <a:pt x="291" y="895"/>
                  </a:lnTo>
                  <a:lnTo>
                    <a:pt x="257" y="802"/>
                  </a:lnTo>
                  <a:lnTo>
                    <a:pt x="257" y="801"/>
                  </a:lnTo>
                  <a:lnTo>
                    <a:pt x="523" y="705"/>
                  </a:lnTo>
                  <a:lnTo>
                    <a:pt x="523" y="706"/>
                  </a:lnTo>
                  <a:lnTo>
                    <a:pt x="654" y="1065"/>
                  </a:lnTo>
                  <a:lnTo>
                    <a:pt x="654" y="1065"/>
                  </a:lnTo>
                  <a:lnTo>
                    <a:pt x="705" y="1206"/>
                  </a:lnTo>
                  <a:lnTo>
                    <a:pt x="704" y="1206"/>
                  </a:lnTo>
                  <a:lnTo>
                    <a:pt x="439" y="1303"/>
                  </a:lnTo>
                  <a:close/>
                  <a:moveTo>
                    <a:pt x="730" y="2102"/>
                  </a:moveTo>
                  <a:lnTo>
                    <a:pt x="730" y="2101"/>
                  </a:lnTo>
                  <a:lnTo>
                    <a:pt x="581" y="1694"/>
                  </a:lnTo>
                  <a:lnTo>
                    <a:pt x="581" y="1694"/>
                  </a:lnTo>
                  <a:lnTo>
                    <a:pt x="547" y="1600"/>
                  </a:lnTo>
                  <a:lnTo>
                    <a:pt x="548" y="1600"/>
                  </a:lnTo>
                  <a:lnTo>
                    <a:pt x="813" y="1503"/>
                  </a:lnTo>
                  <a:lnTo>
                    <a:pt x="814" y="1504"/>
                  </a:lnTo>
                  <a:lnTo>
                    <a:pt x="945" y="1864"/>
                  </a:lnTo>
                  <a:lnTo>
                    <a:pt x="945" y="1864"/>
                  </a:lnTo>
                  <a:lnTo>
                    <a:pt x="996" y="2005"/>
                  </a:lnTo>
                  <a:lnTo>
                    <a:pt x="995" y="2005"/>
                  </a:lnTo>
                  <a:lnTo>
                    <a:pt x="730" y="2102"/>
                  </a:lnTo>
                  <a:close/>
                  <a:moveTo>
                    <a:pt x="1021" y="2900"/>
                  </a:moveTo>
                  <a:lnTo>
                    <a:pt x="1020" y="2899"/>
                  </a:lnTo>
                  <a:lnTo>
                    <a:pt x="838" y="2399"/>
                  </a:lnTo>
                  <a:lnTo>
                    <a:pt x="839" y="2399"/>
                  </a:lnTo>
                  <a:lnTo>
                    <a:pt x="1104" y="2302"/>
                  </a:lnTo>
                  <a:lnTo>
                    <a:pt x="1105" y="2303"/>
                  </a:lnTo>
                  <a:lnTo>
                    <a:pt x="1287" y="2803"/>
                  </a:lnTo>
                  <a:lnTo>
                    <a:pt x="1286" y="2804"/>
                  </a:lnTo>
                  <a:lnTo>
                    <a:pt x="1021" y="29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19">
              <a:extLst>
                <a:ext uri="{FF2B5EF4-FFF2-40B4-BE49-F238E27FC236}">
                  <a16:creationId xmlns:a16="http://schemas.microsoft.com/office/drawing/2014/main" id="{9FD1997D-53A2-F5AE-FDF0-DFFE52D42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3" y="6638925"/>
              <a:ext cx="139700" cy="211138"/>
            </a:xfrm>
            <a:custGeom>
              <a:avLst/>
              <a:gdLst>
                <a:gd name="T0" fmla="*/ 1807 w 1968"/>
                <a:gd name="T1" fmla="*/ 2998 h 2998"/>
                <a:gd name="T2" fmla="*/ 1685 w 1968"/>
                <a:gd name="T3" fmla="*/ 2930 h 2998"/>
                <a:gd name="T4" fmla="*/ 41 w 1968"/>
                <a:gd name="T5" fmla="*/ 235 h 2998"/>
                <a:gd name="T6" fmla="*/ 89 w 1968"/>
                <a:gd name="T7" fmla="*/ 41 h 2998"/>
                <a:gd name="T8" fmla="*/ 283 w 1968"/>
                <a:gd name="T9" fmla="*/ 88 h 2998"/>
                <a:gd name="T10" fmla="*/ 1927 w 1968"/>
                <a:gd name="T11" fmla="*/ 2783 h 2998"/>
                <a:gd name="T12" fmla="*/ 1880 w 1968"/>
                <a:gd name="T13" fmla="*/ 2977 h 2998"/>
                <a:gd name="T14" fmla="*/ 1807 w 1968"/>
                <a:gd name="T15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8" h="2998">
                  <a:moveTo>
                    <a:pt x="1807" y="2998"/>
                  </a:moveTo>
                  <a:cubicBezTo>
                    <a:pt x="1759" y="2998"/>
                    <a:pt x="1712" y="2974"/>
                    <a:pt x="1685" y="2930"/>
                  </a:cubicBezTo>
                  <a:lnTo>
                    <a:pt x="41" y="235"/>
                  </a:lnTo>
                  <a:cubicBezTo>
                    <a:pt x="0" y="169"/>
                    <a:pt x="22" y="81"/>
                    <a:pt x="89" y="41"/>
                  </a:cubicBezTo>
                  <a:cubicBezTo>
                    <a:pt x="155" y="0"/>
                    <a:pt x="242" y="21"/>
                    <a:pt x="283" y="88"/>
                  </a:cubicBezTo>
                  <a:lnTo>
                    <a:pt x="1927" y="2783"/>
                  </a:lnTo>
                  <a:cubicBezTo>
                    <a:pt x="1968" y="2849"/>
                    <a:pt x="1947" y="2937"/>
                    <a:pt x="1880" y="2977"/>
                  </a:cubicBezTo>
                  <a:cubicBezTo>
                    <a:pt x="1857" y="2991"/>
                    <a:pt x="1831" y="2998"/>
                    <a:pt x="1807" y="29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20">
              <a:extLst>
                <a:ext uri="{FF2B5EF4-FFF2-40B4-BE49-F238E27FC236}">
                  <a16:creationId xmlns:a16="http://schemas.microsoft.com/office/drawing/2014/main" id="{E16AF418-951D-8DB6-5BB9-0B9DC1D022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6635750"/>
              <a:ext cx="192088" cy="219075"/>
            </a:xfrm>
            <a:custGeom>
              <a:avLst/>
              <a:gdLst>
                <a:gd name="T0" fmla="*/ 281 w 2704"/>
                <a:gd name="T1" fmla="*/ 514 h 3100"/>
                <a:gd name="T2" fmla="*/ 281 w 2704"/>
                <a:gd name="T3" fmla="*/ 513 h 3100"/>
                <a:gd name="T4" fmla="*/ 0 w 2704"/>
                <a:gd name="T5" fmla="*/ 184 h 3100"/>
                <a:gd name="T6" fmla="*/ 0 w 2704"/>
                <a:gd name="T7" fmla="*/ 184 h 3100"/>
                <a:gd name="T8" fmla="*/ 216 w 2704"/>
                <a:gd name="T9" fmla="*/ 0 h 3100"/>
                <a:gd name="T10" fmla="*/ 216 w 2704"/>
                <a:gd name="T11" fmla="*/ 1 h 3100"/>
                <a:gd name="T12" fmla="*/ 497 w 2704"/>
                <a:gd name="T13" fmla="*/ 330 h 3100"/>
                <a:gd name="T14" fmla="*/ 496 w 2704"/>
                <a:gd name="T15" fmla="*/ 330 h 3100"/>
                <a:gd name="T16" fmla="*/ 281 w 2704"/>
                <a:gd name="T17" fmla="*/ 514 h 3100"/>
                <a:gd name="T18" fmla="*/ 833 w 2704"/>
                <a:gd name="T19" fmla="*/ 1160 h 3100"/>
                <a:gd name="T20" fmla="*/ 735 w 2704"/>
                <a:gd name="T21" fmla="*/ 1046 h 3100"/>
                <a:gd name="T22" fmla="*/ 551 w 2704"/>
                <a:gd name="T23" fmla="*/ 830 h 3100"/>
                <a:gd name="T24" fmla="*/ 551 w 2704"/>
                <a:gd name="T25" fmla="*/ 830 h 3100"/>
                <a:gd name="T26" fmla="*/ 487 w 2704"/>
                <a:gd name="T27" fmla="*/ 755 h 3100"/>
                <a:gd name="T28" fmla="*/ 487 w 2704"/>
                <a:gd name="T29" fmla="*/ 754 h 3100"/>
                <a:gd name="T30" fmla="*/ 702 w 2704"/>
                <a:gd name="T31" fmla="*/ 571 h 3100"/>
                <a:gd name="T32" fmla="*/ 768 w 2704"/>
                <a:gd name="T33" fmla="*/ 647 h 3100"/>
                <a:gd name="T34" fmla="*/ 1048 w 2704"/>
                <a:gd name="T35" fmla="*/ 976 h 3100"/>
                <a:gd name="T36" fmla="*/ 1048 w 2704"/>
                <a:gd name="T37" fmla="*/ 977 h 3100"/>
                <a:gd name="T38" fmla="*/ 833 w 2704"/>
                <a:gd name="T39" fmla="*/ 1160 h 3100"/>
                <a:gd name="T40" fmla="*/ 1385 w 2704"/>
                <a:gd name="T41" fmla="*/ 1807 h 3100"/>
                <a:gd name="T42" fmla="*/ 1287 w 2704"/>
                <a:gd name="T43" fmla="*/ 1692 h 3100"/>
                <a:gd name="T44" fmla="*/ 1038 w 2704"/>
                <a:gd name="T45" fmla="*/ 1401 h 3100"/>
                <a:gd name="T46" fmla="*/ 1039 w 2704"/>
                <a:gd name="T47" fmla="*/ 1401 h 3100"/>
                <a:gd name="T48" fmla="*/ 1254 w 2704"/>
                <a:gd name="T49" fmla="*/ 1217 h 3100"/>
                <a:gd name="T50" fmla="*/ 1319 w 2704"/>
                <a:gd name="T51" fmla="*/ 1294 h 3100"/>
                <a:gd name="T52" fmla="*/ 1601 w 2704"/>
                <a:gd name="T53" fmla="*/ 1623 h 3100"/>
                <a:gd name="T54" fmla="*/ 1599 w 2704"/>
                <a:gd name="T55" fmla="*/ 1624 h 3100"/>
                <a:gd name="T56" fmla="*/ 1385 w 2704"/>
                <a:gd name="T57" fmla="*/ 1807 h 3100"/>
                <a:gd name="T58" fmla="*/ 1936 w 2704"/>
                <a:gd name="T59" fmla="*/ 2454 h 3100"/>
                <a:gd name="T60" fmla="*/ 1838 w 2704"/>
                <a:gd name="T61" fmla="*/ 2339 h 3100"/>
                <a:gd name="T62" fmla="*/ 1591 w 2704"/>
                <a:gd name="T63" fmla="*/ 2048 h 3100"/>
                <a:gd name="T64" fmla="*/ 1591 w 2704"/>
                <a:gd name="T65" fmla="*/ 2047 h 3100"/>
                <a:gd name="T66" fmla="*/ 1806 w 2704"/>
                <a:gd name="T67" fmla="*/ 1864 h 3100"/>
                <a:gd name="T68" fmla="*/ 1806 w 2704"/>
                <a:gd name="T69" fmla="*/ 1865 h 3100"/>
                <a:gd name="T70" fmla="*/ 2152 w 2704"/>
                <a:gd name="T71" fmla="*/ 2270 h 3100"/>
                <a:gd name="T72" fmla="*/ 2152 w 2704"/>
                <a:gd name="T73" fmla="*/ 2270 h 3100"/>
                <a:gd name="T74" fmla="*/ 1936 w 2704"/>
                <a:gd name="T75" fmla="*/ 2454 h 3100"/>
                <a:gd name="T76" fmla="*/ 2488 w 2704"/>
                <a:gd name="T77" fmla="*/ 3100 h 3100"/>
                <a:gd name="T78" fmla="*/ 2390 w 2704"/>
                <a:gd name="T79" fmla="*/ 2986 h 3100"/>
                <a:gd name="T80" fmla="*/ 2142 w 2704"/>
                <a:gd name="T81" fmla="*/ 2695 h 3100"/>
                <a:gd name="T82" fmla="*/ 2143 w 2704"/>
                <a:gd name="T83" fmla="*/ 2694 h 3100"/>
                <a:gd name="T84" fmla="*/ 2357 w 2704"/>
                <a:gd name="T85" fmla="*/ 2511 h 3100"/>
                <a:gd name="T86" fmla="*/ 2358 w 2704"/>
                <a:gd name="T87" fmla="*/ 2511 h 3100"/>
                <a:gd name="T88" fmla="*/ 2704 w 2704"/>
                <a:gd name="T89" fmla="*/ 2916 h 3100"/>
                <a:gd name="T90" fmla="*/ 2703 w 2704"/>
                <a:gd name="T91" fmla="*/ 2917 h 3100"/>
                <a:gd name="T92" fmla="*/ 2488 w 2704"/>
                <a:gd name="T93" fmla="*/ 3100 h 3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04" h="3100">
                  <a:moveTo>
                    <a:pt x="281" y="514"/>
                  </a:moveTo>
                  <a:lnTo>
                    <a:pt x="281" y="513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16" y="0"/>
                  </a:lnTo>
                  <a:lnTo>
                    <a:pt x="216" y="1"/>
                  </a:lnTo>
                  <a:lnTo>
                    <a:pt x="497" y="330"/>
                  </a:lnTo>
                  <a:lnTo>
                    <a:pt x="496" y="330"/>
                  </a:lnTo>
                  <a:lnTo>
                    <a:pt x="281" y="514"/>
                  </a:lnTo>
                  <a:close/>
                  <a:moveTo>
                    <a:pt x="833" y="1160"/>
                  </a:moveTo>
                  <a:lnTo>
                    <a:pt x="735" y="1046"/>
                  </a:lnTo>
                  <a:lnTo>
                    <a:pt x="551" y="830"/>
                  </a:lnTo>
                  <a:lnTo>
                    <a:pt x="551" y="830"/>
                  </a:lnTo>
                  <a:lnTo>
                    <a:pt x="487" y="755"/>
                  </a:lnTo>
                  <a:lnTo>
                    <a:pt x="487" y="754"/>
                  </a:lnTo>
                  <a:lnTo>
                    <a:pt x="702" y="571"/>
                  </a:lnTo>
                  <a:lnTo>
                    <a:pt x="768" y="647"/>
                  </a:lnTo>
                  <a:lnTo>
                    <a:pt x="1048" y="976"/>
                  </a:lnTo>
                  <a:lnTo>
                    <a:pt x="1048" y="977"/>
                  </a:lnTo>
                  <a:lnTo>
                    <a:pt x="833" y="1160"/>
                  </a:lnTo>
                  <a:close/>
                  <a:moveTo>
                    <a:pt x="1385" y="1807"/>
                  </a:moveTo>
                  <a:lnTo>
                    <a:pt x="1287" y="1692"/>
                  </a:lnTo>
                  <a:lnTo>
                    <a:pt x="1038" y="1401"/>
                  </a:lnTo>
                  <a:lnTo>
                    <a:pt x="1039" y="1401"/>
                  </a:lnTo>
                  <a:lnTo>
                    <a:pt x="1254" y="1217"/>
                  </a:lnTo>
                  <a:lnTo>
                    <a:pt x="1319" y="1294"/>
                  </a:lnTo>
                  <a:lnTo>
                    <a:pt x="1601" y="1623"/>
                  </a:lnTo>
                  <a:lnTo>
                    <a:pt x="1599" y="1624"/>
                  </a:lnTo>
                  <a:lnTo>
                    <a:pt x="1385" y="1807"/>
                  </a:lnTo>
                  <a:close/>
                  <a:moveTo>
                    <a:pt x="1936" y="2454"/>
                  </a:moveTo>
                  <a:lnTo>
                    <a:pt x="1838" y="2339"/>
                  </a:lnTo>
                  <a:lnTo>
                    <a:pt x="1591" y="2048"/>
                  </a:lnTo>
                  <a:lnTo>
                    <a:pt x="1591" y="2047"/>
                  </a:lnTo>
                  <a:lnTo>
                    <a:pt x="1806" y="1864"/>
                  </a:lnTo>
                  <a:lnTo>
                    <a:pt x="1806" y="1865"/>
                  </a:lnTo>
                  <a:lnTo>
                    <a:pt x="2152" y="2270"/>
                  </a:lnTo>
                  <a:lnTo>
                    <a:pt x="2152" y="2270"/>
                  </a:lnTo>
                  <a:lnTo>
                    <a:pt x="1936" y="2454"/>
                  </a:lnTo>
                  <a:close/>
                  <a:moveTo>
                    <a:pt x="2488" y="3100"/>
                  </a:moveTo>
                  <a:lnTo>
                    <a:pt x="2390" y="2986"/>
                  </a:lnTo>
                  <a:lnTo>
                    <a:pt x="2142" y="2695"/>
                  </a:lnTo>
                  <a:lnTo>
                    <a:pt x="2143" y="2694"/>
                  </a:lnTo>
                  <a:lnTo>
                    <a:pt x="2357" y="2511"/>
                  </a:lnTo>
                  <a:lnTo>
                    <a:pt x="2358" y="2511"/>
                  </a:lnTo>
                  <a:lnTo>
                    <a:pt x="2704" y="2916"/>
                  </a:lnTo>
                  <a:lnTo>
                    <a:pt x="2703" y="2917"/>
                  </a:lnTo>
                  <a:lnTo>
                    <a:pt x="2488" y="31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621">
              <a:extLst>
                <a:ext uri="{FF2B5EF4-FFF2-40B4-BE49-F238E27FC236}">
                  <a16:creationId xmlns:a16="http://schemas.microsoft.com/office/drawing/2014/main" id="{6246B09D-D478-896B-0EDA-518B6F3B6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8" y="6445250"/>
              <a:ext cx="25400" cy="28575"/>
            </a:xfrm>
            <a:custGeom>
              <a:avLst/>
              <a:gdLst>
                <a:gd name="T0" fmla="*/ 161 w 361"/>
                <a:gd name="T1" fmla="*/ 386 h 386"/>
                <a:gd name="T2" fmla="*/ 101 w 361"/>
                <a:gd name="T3" fmla="*/ 373 h 386"/>
                <a:gd name="T4" fmla="*/ 33 w 361"/>
                <a:gd name="T5" fmla="*/ 184 h 386"/>
                <a:gd name="T6" fmla="*/ 72 w 361"/>
                <a:gd name="T7" fmla="*/ 101 h 386"/>
                <a:gd name="T8" fmla="*/ 260 w 361"/>
                <a:gd name="T9" fmla="*/ 33 h 386"/>
                <a:gd name="T10" fmla="*/ 328 w 361"/>
                <a:gd name="T11" fmla="*/ 222 h 386"/>
                <a:gd name="T12" fmla="*/ 289 w 361"/>
                <a:gd name="T13" fmla="*/ 304 h 386"/>
                <a:gd name="T14" fmla="*/ 161 w 361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1" h="386">
                  <a:moveTo>
                    <a:pt x="161" y="386"/>
                  </a:moveTo>
                  <a:cubicBezTo>
                    <a:pt x="141" y="386"/>
                    <a:pt x="121" y="382"/>
                    <a:pt x="101" y="373"/>
                  </a:cubicBezTo>
                  <a:cubicBezTo>
                    <a:pt x="30" y="340"/>
                    <a:pt x="0" y="255"/>
                    <a:pt x="33" y="184"/>
                  </a:cubicBezTo>
                  <a:lnTo>
                    <a:pt x="72" y="101"/>
                  </a:lnTo>
                  <a:cubicBezTo>
                    <a:pt x="105" y="31"/>
                    <a:pt x="189" y="0"/>
                    <a:pt x="260" y="33"/>
                  </a:cubicBezTo>
                  <a:cubicBezTo>
                    <a:pt x="331" y="67"/>
                    <a:pt x="361" y="151"/>
                    <a:pt x="328" y="222"/>
                  </a:cubicBezTo>
                  <a:lnTo>
                    <a:pt x="289" y="304"/>
                  </a:lnTo>
                  <a:cubicBezTo>
                    <a:pt x="266" y="356"/>
                    <a:pt x="214" y="386"/>
                    <a:pt x="161" y="3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622">
              <a:extLst>
                <a:ext uri="{FF2B5EF4-FFF2-40B4-BE49-F238E27FC236}">
                  <a16:creationId xmlns:a16="http://schemas.microsoft.com/office/drawing/2014/main" id="{C8827863-0F6B-E970-C649-467E95494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313" y="6480175"/>
              <a:ext cx="33338" cy="44450"/>
            </a:xfrm>
            <a:custGeom>
              <a:avLst/>
              <a:gdLst>
                <a:gd name="T0" fmla="*/ 161 w 480"/>
                <a:gd name="T1" fmla="*/ 638 h 638"/>
                <a:gd name="T2" fmla="*/ 102 w 480"/>
                <a:gd name="T3" fmla="*/ 625 h 638"/>
                <a:gd name="T4" fmla="*/ 34 w 480"/>
                <a:gd name="T5" fmla="*/ 436 h 638"/>
                <a:gd name="T6" fmla="*/ 190 w 480"/>
                <a:gd name="T7" fmla="*/ 101 h 638"/>
                <a:gd name="T8" fmla="*/ 379 w 480"/>
                <a:gd name="T9" fmla="*/ 33 h 638"/>
                <a:gd name="T10" fmla="*/ 447 w 480"/>
                <a:gd name="T11" fmla="*/ 221 h 638"/>
                <a:gd name="T12" fmla="*/ 290 w 480"/>
                <a:gd name="T13" fmla="*/ 556 h 638"/>
                <a:gd name="T14" fmla="*/ 161 w 480"/>
                <a:gd name="T15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638">
                  <a:moveTo>
                    <a:pt x="161" y="638"/>
                  </a:moveTo>
                  <a:cubicBezTo>
                    <a:pt x="142" y="638"/>
                    <a:pt x="121" y="634"/>
                    <a:pt x="102" y="625"/>
                  </a:cubicBezTo>
                  <a:cubicBezTo>
                    <a:pt x="31" y="591"/>
                    <a:pt x="0" y="507"/>
                    <a:pt x="34" y="436"/>
                  </a:cubicBezTo>
                  <a:lnTo>
                    <a:pt x="190" y="101"/>
                  </a:lnTo>
                  <a:cubicBezTo>
                    <a:pt x="223" y="30"/>
                    <a:pt x="308" y="0"/>
                    <a:pt x="379" y="33"/>
                  </a:cubicBezTo>
                  <a:cubicBezTo>
                    <a:pt x="449" y="66"/>
                    <a:pt x="480" y="150"/>
                    <a:pt x="447" y="221"/>
                  </a:cubicBezTo>
                  <a:lnTo>
                    <a:pt x="290" y="556"/>
                  </a:lnTo>
                  <a:cubicBezTo>
                    <a:pt x="266" y="608"/>
                    <a:pt x="215" y="638"/>
                    <a:pt x="161" y="6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623">
              <a:extLst>
                <a:ext uri="{FF2B5EF4-FFF2-40B4-BE49-F238E27FC236}">
                  <a16:creationId xmlns:a16="http://schemas.microsoft.com/office/drawing/2014/main" id="{55C612C6-7067-EA7D-5EAB-A3538D92F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1338" y="6445250"/>
              <a:ext cx="25400" cy="28575"/>
            </a:xfrm>
            <a:custGeom>
              <a:avLst/>
              <a:gdLst>
                <a:gd name="T0" fmla="*/ 162 w 362"/>
                <a:gd name="T1" fmla="*/ 386 h 386"/>
                <a:gd name="T2" fmla="*/ 102 w 362"/>
                <a:gd name="T3" fmla="*/ 373 h 386"/>
                <a:gd name="T4" fmla="*/ 34 w 362"/>
                <a:gd name="T5" fmla="*/ 184 h 386"/>
                <a:gd name="T6" fmla="*/ 73 w 362"/>
                <a:gd name="T7" fmla="*/ 101 h 386"/>
                <a:gd name="T8" fmla="*/ 261 w 362"/>
                <a:gd name="T9" fmla="*/ 33 h 386"/>
                <a:gd name="T10" fmla="*/ 329 w 362"/>
                <a:gd name="T11" fmla="*/ 222 h 386"/>
                <a:gd name="T12" fmla="*/ 290 w 362"/>
                <a:gd name="T13" fmla="*/ 304 h 386"/>
                <a:gd name="T14" fmla="*/ 162 w 362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386">
                  <a:moveTo>
                    <a:pt x="162" y="386"/>
                  </a:moveTo>
                  <a:cubicBezTo>
                    <a:pt x="141" y="386"/>
                    <a:pt x="121" y="382"/>
                    <a:pt x="102" y="373"/>
                  </a:cubicBezTo>
                  <a:cubicBezTo>
                    <a:pt x="31" y="340"/>
                    <a:pt x="0" y="255"/>
                    <a:pt x="34" y="184"/>
                  </a:cubicBezTo>
                  <a:lnTo>
                    <a:pt x="73" y="101"/>
                  </a:lnTo>
                  <a:cubicBezTo>
                    <a:pt x="105" y="31"/>
                    <a:pt x="190" y="0"/>
                    <a:pt x="261" y="33"/>
                  </a:cubicBezTo>
                  <a:cubicBezTo>
                    <a:pt x="332" y="66"/>
                    <a:pt x="362" y="151"/>
                    <a:pt x="329" y="222"/>
                  </a:cubicBezTo>
                  <a:lnTo>
                    <a:pt x="290" y="304"/>
                  </a:lnTo>
                  <a:cubicBezTo>
                    <a:pt x="266" y="356"/>
                    <a:pt x="215" y="386"/>
                    <a:pt x="162" y="3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24">
              <a:extLst>
                <a:ext uri="{FF2B5EF4-FFF2-40B4-BE49-F238E27FC236}">
                  <a16:creationId xmlns:a16="http://schemas.microsoft.com/office/drawing/2014/main" id="{8B1776A6-3764-6769-3669-675D852B4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113" y="6480175"/>
              <a:ext cx="33338" cy="44450"/>
            </a:xfrm>
            <a:custGeom>
              <a:avLst/>
              <a:gdLst>
                <a:gd name="T0" fmla="*/ 161 w 480"/>
                <a:gd name="T1" fmla="*/ 638 h 638"/>
                <a:gd name="T2" fmla="*/ 101 w 480"/>
                <a:gd name="T3" fmla="*/ 624 h 638"/>
                <a:gd name="T4" fmla="*/ 33 w 480"/>
                <a:gd name="T5" fmla="*/ 436 h 638"/>
                <a:gd name="T6" fmla="*/ 190 w 480"/>
                <a:gd name="T7" fmla="*/ 101 h 638"/>
                <a:gd name="T8" fmla="*/ 378 w 480"/>
                <a:gd name="T9" fmla="*/ 33 h 638"/>
                <a:gd name="T10" fmla="*/ 446 w 480"/>
                <a:gd name="T11" fmla="*/ 221 h 638"/>
                <a:gd name="T12" fmla="*/ 290 w 480"/>
                <a:gd name="T13" fmla="*/ 556 h 638"/>
                <a:gd name="T14" fmla="*/ 161 w 480"/>
                <a:gd name="T15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638">
                  <a:moveTo>
                    <a:pt x="161" y="638"/>
                  </a:moveTo>
                  <a:cubicBezTo>
                    <a:pt x="141" y="638"/>
                    <a:pt x="121" y="633"/>
                    <a:pt x="101" y="624"/>
                  </a:cubicBezTo>
                  <a:cubicBezTo>
                    <a:pt x="31" y="591"/>
                    <a:pt x="0" y="507"/>
                    <a:pt x="33" y="436"/>
                  </a:cubicBezTo>
                  <a:lnTo>
                    <a:pt x="190" y="101"/>
                  </a:lnTo>
                  <a:cubicBezTo>
                    <a:pt x="223" y="30"/>
                    <a:pt x="307" y="0"/>
                    <a:pt x="378" y="33"/>
                  </a:cubicBezTo>
                  <a:cubicBezTo>
                    <a:pt x="449" y="66"/>
                    <a:pt x="480" y="150"/>
                    <a:pt x="446" y="221"/>
                  </a:cubicBezTo>
                  <a:lnTo>
                    <a:pt x="290" y="556"/>
                  </a:lnTo>
                  <a:cubicBezTo>
                    <a:pt x="265" y="608"/>
                    <a:pt x="215" y="638"/>
                    <a:pt x="161" y="63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625">
              <a:extLst>
                <a:ext uri="{FF2B5EF4-FFF2-40B4-BE49-F238E27FC236}">
                  <a16:creationId xmlns:a16="http://schemas.microsoft.com/office/drawing/2014/main" id="{5C079243-E4F8-AEB2-4515-2392135F6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2138" y="6445250"/>
              <a:ext cx="25400" cy="28575"/>
            </a:xfrm>
            <a:custGeom>
              <a:avLst/>
              <a:gdLst>
                <a:gd name="T0" fmla="*/ 161 w 361"/>
                <a:gd name="T1" fmla="*/ 386 h 386"/>
                <a:gd name="T2" fmla="*/ 101 w 361"/>
                <a:gd name="T3" fmla="*/ 373 h 386"/>
                <a:gd name="T4" fmla="*/ 33 w 361"/>
                <a:gd name="T5" fmla="*/ 184 h 386"/>
                <a:gd name="T6" fmla="*/ 72 w 361"/>
                <a:gd name="T7" fmla="*/ 102 h 386"/>
                <a:gd name="T8" fmla="*/ 260 w 361"/>
                <a:gd name="T9" fmla="*/ 33 h 386"/>
                <a:gd name="T10" fmla="*/ 328 w 361"/>
                <a:gd name="T11" fmla="*/ 222 h 386"/>
                <a:gd name="T12" fmla="*/ 290 w 361"/>
                <a:gd name="T13" fmla="*/ 304 h 386"/>
                <a:gd name="T14" fmla="*/ 161 w 361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1" h="386">
                  <a:moveTo>
                    <a:pt x="161" y="386"/>
                  </a:moveTo>
                  <a:cubicBezTo>
                    <a:pt x="141" y="386"/>
                    <a:pt x="121" y="382"/>
                    <a:pt x="101" y="373"/>
                  </a:cubicBezTo>
                  <a:cubicBezTo>
                    <a:pt x="30" y="340"/>
                    <a:pt x="0" y="255"/>
                    <a:pt x="33" y="184"/>
                  </a:cubicBezTo>
                  <a:lnTo>
                    <a:pt x="72" y="102"/>
                  </a:lnTo>
                  <a:cubicBezTo>
                    <a:pt x="105" y="31"/>
                    <a:pt x="189" y="0"/>
                    <a:pt x="260" y="33"/>
                  </a:cubicBezTo>
                  <a:cubicBezTo>
                    <a:pt x="331" y="66"/>
                    <a:pt x="361" y="151"/>
                    <a:pt x="328" y="222"/>
                  </a:cubicBezTo>
                  <a:lnTo>
                    <a:pt x="290" y="304"/>
                  </a:lnTo>
                  <a:cubicBezTo>
                    <a:pt x="265" y="356"/>
                    <a:pt x="215" y="386"/>
                    <a:pt x="161" y="3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626">
              <a:extLst>
                <a:ext uri="{FF2B5EF4-FFF2-40B4-BE49-F238E27FC236}">
                  <a16:creationId xmlns:a16="http://schemas.microsoft.com/office/drawing/2014/main" id="{94861F64-CE95-1249-4A22-E579F25EC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913" y="6480175"/>
              <a:ext cx="34925" cy="44450"/>
            </a:xfrm>
            <a:custGeom>
              <a:avLst/>
              <a:gdLst>
                <a:gd name="T0" fmla="*/ 161 w 479"/>
                <a:gd name="T1" fmla="*/ 638 h 638"/>
                <a:gd name="T2" fmla="*/ 101 w 479"/>
                <a:gd name="T3" fmla="*/ 624 h 638"/>
                <a:gd name="T4" fmla="*/ 32 w 479"/>
                <a:gd name="T5" fmla="*/ 436 h 638"/>
                <a:gd name="T6" fmla="*/ 189 w 479"/>
                <a:gd name="T7" fmla="*/ 101 h 638"/>
                <a:gd name="T8" fmla="*/ 378 w 479"/>
                <a:gd name="T9" fmla="*/ 33 h 638"/>
                <a:gd name="T10" fmla="*/ 446 w 479"/>
                <a:gd name="T11" fmla="*/ 221 h 638"/>
                <a:gd name="T12" fmla="*/ 289 w 479"/>
                <a:gd name="T13" fmla="*/ 556 h 638"/>
                <a:gd name="T14" fmla="*/ 161 w 479"/>
                <a:gd name="T15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38">
                  <a:moveTo>
                    <a:pt x="161" y="638"/>
                  </a:moveTo>
                  <a:cubicBezTo>
                    <a:pt x="141" y="638"/>
                    <a:pt x="120" y="633"/>
                    <a:pt x="101" y="624"/>
                  </a:cubicBezTo>
                  <a:cubicBezTo>
                    <a:pt x="30" y="591"/>
                    <a:pt x="0" y="507"/>
                    <a:pt x="32" y="436"/>
                  </a:cubicBezTo>
                  <a:lnTo>
                    <a:pt x="189" y="101"/>
                  </a:lnTo>
                  <a:cubicBezTo>
                    <a:pt x="223" y="30"/>
                    <a:pt x="307" y="0"/>
                    <a:pt x="378" y="33"/>
                  </a:cubicBezTo>
                  <a:cubicBezTo>
                    <a:pt x="449" y="66"/>
                    <a:pt x="479" y="150"/>
                    <a:pt x="446" y="221"/>
                  </a:cubicBezTo>
                  <a:lnTo>
                    <a:pt x="289" y="556"/>
                  </a:lnTo>
                  <a:cubicBezTo>
                    <a:pt x="265" y="608"/>
                    <a:pt x="214" y="638"/>
                    <a:pt x="161" y="6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627">
              <a:extLst>
                <a:ext uri="{FF2B5EF4-FFF2-40B4-BE49-F238E27FC236}">
                  <a16:creationId xmlns:a16="http://schemas.microsoft.com/office/drawing/2014/main" id="{EBB174C9-8A88-AE82-B75A-3FA9A825B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351" y="6445250"/>
              <a:ext cx="25400" cy="28575"/>
            </a:xfrm>
            <a:custGeom>
              <a:avLst/>
              <a:gdLst>
                <a:gd name="T0" fmla="*/ 161 w 361"/>
                <a:gd name="T1" fmla="*/ 386 h 386"/>
                <a:gd name="T2" fmla="*/ 101 w 361"/>
                <a:gd name="T3" fmla="*/ 373 h 386"/>
                <a:gd name="T4" fmla="*/ 33 w 361"/>
                <a:gd name="T5" fmla="*/ 185 h 386"/>
                <a:gd name="T6" fmla="*/ 72 w 361"/>
                <a:gd name="T7" fmla="*/ 102 h 386"/>
                <a:gd name="T8" fmla="*/ 260 w 361"/>
                <a:gd name="T9" fmla="*/ 33 h 386"/>
                <a:gd name="T10" fmla="*/ 328 w 361"/>
                <a:gd name="T11" fmla="*/ 222 h 386"/>
                <a:gd name="T12" fmla="*/ 289 w 361"/>
                <a:gd name="T13" fmla="*/ 304 h 386"/>
                <a:gd name="T14" fmla="*/ 161 w 361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1" h="386">
                  <a:moveTo>
                    <a:pt x="161" y="386"/>
                  </a:moveTo>
                  <a:cubicBezTo>
                    <a:pt x="141" y="386"/>
                    <a:pt x="121" y="382"/>
                    <a:pt x="101" y="373"/>
                  </a:cubicBezTo>
                  <a:cubicBezTo>
                    <a:pt x="30" y="340"/>
                    <a:pt x="0" y="255"/>
                    <a:pt x="33" y="185"/>
                  </a:cubicBezTo>
                  <a:lnTo>
                    <a:pt x="72" y="102"/>
                  </a:lnTo>
                  <a:cubicBezTo>
                    <a:pt x="105" y="31"/>
                    <a:pt x="189" y="0"/>
                    <a:pt x="260" y="33"/>
                  </a:cubicBezTo>
                  <a:cubicBezTo>
                    <a:pt x="331" y="66"/>
                    <a:pt x="361" y="151"/>
                    <a:pt x="328" y="222"/>
                  </a:cubicBezTo>
                  <a:lnTo>
                    <a:pt x="289" y="304"/>
                  </a:lnTo>
                  <a:cubicBezTo>
                    <a:pt x="266" y="356"/>
                    <a:pt x="214" y="386"/>
                    <a:pt x="161" y="3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628">
              <a:extLst>
                <a:ext uri="{FF2B5EF4-FFF2-40B4-BE49-F238E27FC236}">
                  <a16:creationId xmlns:a16="http://schemas.microsoft.com/office/drawing/2014/main" id="{587C4729-CA76-6716-AF86-3AA9F7DA1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26" y="6480175"/>
              <a:ext cx="33338" cy="44450"/>
            </a:xfrm>
            <a:custGeom>
              <a:avLst/>
              <a:gdLst>
                <a:gd name="T0" fmla="*/ 162 w 480"/>
                <a:gd name="T1" fmla="*/ 638 h 638"/>
                <a:gd name="T2" fmla="*/ 102 w 480"/>
                <a:gd name="T3" fmla="*/ 625 h 638"/>
                <a:gd name="T4" fmla="*/ 33 w 480"/>
                <a:gd name="T5" fmla="*/ 436 h 638"/>
                <a:gd name="T6" fmla="*/ 190 w 480"/>
                <a:gd name="T7" fmla="*/ 101 h 638"/>
                <a:gd name="T8" fmla="*/ 379 w 480"/>
                <a:gd name="T9" fmla="*/ 33 h 638"/>
                <a:gd name="T10" fmla="*/ 447 w 480"/>
                <a:gd name="T11" fmla="*/ 221 h 638"/>
                <a:gd name="T12" fmla="*/ 290 w 480"/>
                <a:gd name="T13" fmla="*/ 556 h 638"/>
                <a:gd name="T14" fmla="*/ 162 w 480"/>
                <a:gd name="T15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638">
                  <a:moveTo>
                    <a:pt x="162" y="638"/>
                  </a:moveTo>
                  <a:cubicBezTo>
                    <a:pt x="141" y="638"/>
                    <a:pt x="121" y="633"/>
                    <a:pt x="102" y="625"/>
                  </a:cubicBezTo>
                  <a:cubicBezTo>
                    <a:pt x="31" y="591"/>
                    <a:pt x="0" y="507"/>
                    <a:pt x="33" y="436"/>
                  </a:cubicBezTo>
                  <a:lnTo>
                    <a:pt x="190" y="101"/>
                  </a:lnTo>
                  <a:cubicBezTo>
                    <a:pt x="223" y="30"/>
                    <a:pt x="307" y="0"/>
                    <a:pt x="379" y="33"/>
                  </a:cubicBezTo>
                  <a:cubicBezTo>
                    <a:pt x="449" y="66"/>
                    <a:pt x="480" y="151"/>
                    <a:pt x="447" y="221"/>
                  </a:cubicBezTo>
                  <a:lnTo>
                    <a:pt x="290" y="556"/>
                  </a:lnTo>
                  <a:cubicBezTo>
                    <a:pt x="266" y="608"/>
                    <a:pt x="215" y="638"/>
                    <a:pt x="162" y="6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629">
              <a:extLst>
                <a:ext uri="{FF2B5EF4-FFF2-40B4-BE49-F238E27FC236}">
                  <a16:creationId xmlns:a16="http://schemas.microsoft.com/office/drawing/2014/main" id="{022C745A-3424-D21E-12EA-BC4DBB2F2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7551" y="6407150"/>
              <a:ext cx="25400" cy="26988"/>
            </a:xfrm>
            <a:custGeom>
              <a:avLst/>
              <a:gdLst>
                <a:gd name="T0" fmla="*/ 161 w 362"/>
                <a:gd name="T1" fmla="*/ 386 h 386"/>
                <a:gd name="T2" fmla="*/ 102 w 362"/>
                <a:gd name="T3" fmla="*/ 373 h 386"/>
                <a:gd name="T4" fmla="*/ 33 w 362"/>
                <a:gd name="T5" fmla="*/ 184 h 386"/>
                <a:gd name="T6" fmla="*/ 72 w 362"/>
                <a:gd name="T7" fmla="*/ 102 h 386"/>
                <a:gd name="T8" fmla="*/ 261 w 362"/>
                <a:gd name="T9" fmla="*/ 34 h 386"/>
                <a:gd name="T10" fmla="*/ 329 w 362"/>
                <a:gd name="T11" fmla="*/ 222 h 386"/>
                <a:gd name="T12" fmla="*/ 290 w 362"/>
                <a:gd name="T13" fmla="*/ 305 h 386"/>
                <a:gd name="T14" fmla="*/ 161 w 362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386">
                  <a:moveTo>
                    <a:pt x="161" y="386"/>
                  </a:moveTo>
                  <a:cubicBezTo>
                    <a:pt x="141" y="386"/>
                    <a:pt x="121" y="382"/>
                    <a:pt x="102" y="373"/>
                  </a:cubicBezTo>
                  <a:cubicBezTo>
                    <a:pt x="31" y="340"/>
                    <a:pt x="0" y="255"/>
                    <a:pt x="33" y="184"/>
                  </a:cubicBezTo>
                  <a:lnTo>
                    <a:pt x="72" y="102"/>
                  </a:lnTo>
                  <a:cubicBezTo>
                    <a:pt x="105" y="31"/>
                    <a:pt x="190" y="0"/>
                    <a:pt x="261" y="34"/>
                  </a:cubicBezTo>
                  <a:cubicBezTo>
                    <a:pt x="331" y="67"/>
                    <a:pt x="362" y="151"/>
                    <a:pt x="329" y="222"/>
                  </a:cubicBezTo>
                  <a:lnTo>
                    <a:pt x="290" y="305"/>
                  </a:lnTo>
                  <a:cubicBezTo>
                    <a:pt x="266" y="356"/>
                    <a:pt x="215" y="386"/>
                    <a:pt x="161" y="38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630">
              <a:extLst>
                <a:ext uri="{FF2B5EF4-FFF2-40B4-BE49-F238E27FC236}">
                  <a16:creationId xmlns:a16="http://schemas.microsoft.com/office/drawing/2014/main" id="{FFE18A5C-4678-AA88-8D4C-3945F741C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5326" y="6440488"/>
              <a:ext cx="33338" cy="44450"/>
            </a:xfrm>
            <a:custGeom>
              <a:avLst/>
              <a:gdLst>
                <a:gd name="T0" fmla="*/ 161 w 479"/>
                <a:gd name="T1" fmla="*/ 639 h 639"/>
                <a:gd name="T2" fmla="*/ 101 w 479"/>
                <a:gd name="T3" fmla="*/ 625 h 639"/>
                <a:gd name="T4" fmla="*/ 33 w 479"/>
                <a:gd name="T5" fmla="*/ 437 h 639"/>
                <a:gd name="T6" fmla="*/ 189 w 479"/>
                <a:gd name="T7" fmla="*/ 102 h 639"/>
                <a:gd name="T8" fmla="*/ 378 w 479"/>
                <a:gd name="T9" fmla="*/ 34 h 639"/>
                <a:gd name="T10" fmla="*/ 446 w 479"/>
                <a:gd name="T11" fmla="*/ 222 h 639"/>
                <a:gd name="T12" fmla="*/ 289 w 479"/>
                <a:gd name="T13" fmla="*/ 557 h 639"/>
                <a:gd name="T14" fmla="*/ 161 w 479"/>
                <a:gd name="T15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39">
                  <a:moveTo>
                    <a:pt x="161" y="639"/>
                  </a:moveTo>
                  <a:cubicBezTo>
                    <a:pt x="141" y="639"/>
                    <a:pt x="120" y="634"/>
                    <a:pt x="101" y="625"/>
                  </a:cubicBezTo>
                  <a:cubicBezTo>
                    <a:pt x="30" y="592"/>
                    <a:pt x="0" y="507"/>
                    <a:pt x="33" y="437"/>
                  </a:cubicBezTo>
                  <a:lnTo>
                    <a:pt x="189" y="102"/>
                  </a:lnTo>
                  <a:cubicBezTo>
                    <a:pt x="223" y="31"/>
                    <a:pt x="307" y="0"/>
                    <a:pt x="378" y="34"/>
                  </a:cubicBezTo>
                  <a:cubicBezTo>
                    <a:pt x="449" y="67"/>
                    <a:pt x="479" y="151"/>
                    <a:pt x="446" y="222"/>
                  </a:cubicBezTo>
                  <a:lnTo>
                    <a:pt x="289" y="557"/>
                  </a:lnTo>
                  <a:cubicBezTo>
                    <a:pt x="265" y="608"/>
                    <a:pt x="214" y="639"/>
                    <a:pt x="161" y="63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631">
              <a:extLst>
                <a:ext uri="{FF2B5EF4-FFF2-40B4-BE49-F238E27FC236}">
                  <a16:creationId xmlns:a16="http://schemas.microsoft.com/office/drawing/2014/main" id="{6CB252C2-2E50-E902-1BBF-C64AA5C1E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351" y="6407150"/>
              <a:ext cx="25400" cy="26988"/>
            </a:xfrm>
            <a:custGeom>
              <a:avLst/>
              <a:gdLst>
                <a:gd name="T0" fmla="*/ 161 w 361"/>
                <a:gd name="T1" fmla="*/ 386 h 386"/>
                <a:gd name="T2" fmla="*/ 101 w 361"/>
                <a:gd name="T3" fmla="*/ 373 h 386"/>
                <a:gd name="T4" fmla="*/ 33 w 361"/>
                <a:gd name="T5" fmla="*/ 184 h 386"/>
                <a:gd name="T6" fmla="*/ 72 w 361"/>
                <a:gd name="T7" fmla="*/ 102 h 386"/>
                <a:gd name="T8" fmla="*/ 260 w 361"/>
                <a:gd name="T9" fmla="*/ 34 h 386"/>
                <a:gd name="T10" fmla="*/ 328 w 361"/>
                <a:gd name="T11" fmla="*/ 222 h 386"/>
                <a:gd name="T12" fmla="*/ 289 w 361"/>
                <a:gd name="T13" fmla="*/ 305 h 386"/>
                <a:gd name="T14" fmla="*/ 161 w 361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1" h="386">
                  <a:moveTo>
                    <a:pt x="161" y="386"/>
                  </a:moveTo>
                  <a:cubicBezTo>
                    <a:pt x="141" y="386"/>
                    <a:pt x="120" y="382"/>
                    <a:pt x="101" y="373"/>
                  </a:cubicBezTo>
                  <a:cubicBezTo>
                    <a:pt x="30" y="340"/>
                    <a:pt x="0" y="256"/>
                    <a:pt x="33" y="184"/>
                  </a:cubicBezTo>
                  <a:lnTo>
                    <a:pt x="72" y="102"/>
                  </a:lnTo>
                  <a:cubicBezTo>
                    <a:pt x="105" y="31"/>
                    <a:pt x="189" y="0"/>
                    <a:pt x="260" y="34"/>
                  </a:cubicBezTo>
                  <a:cubicBezTo>
                    <a:pt x="331" y="67"/>
                    <a:pt x="361" y="151"/>
                    <a:pt x="328" y="222"/>
                  </a:cubicBezTo>
                  <a:lnTo>
                    <a:pt x="289" y="305"/>
                  </a:lnTo>
                  <a:cubicBezTo>
                    <a:pt x="265" y="356"/>
                    <a:pt x="214" y="386"/>
                    <a:pt x="161" y="38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632">
              <a:extLst>
                <a:ext uri="{FF2B5EF4-FFF2-40B4-BE49-F238E27FC236}">
                  <a16:creationId xmlns:a16="http://schemas.microsoft.com/office/drawing/2014/main" id="{2AA7FD63-1ED5-5FE0-C0FF-FC5B817D6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26" y="6440488"/>
              <a:ext cx="34925" cy="44450"/>
            </a:xfrm>
            <a:custGeom>
              <a:avLst/>
              <a:gdLst>
                <a:gd name="T0" fmla="*/ 162 w 480"/>
                <a:gd name="T1" fmla="*/ 639 h 639"/>
                <a:gd name="T2" fmla="*/ 102 w 480"/>
                <a:gd name="T3" fmla="*/ 625 h 639"/>
                <a:gd name="T4" fmla="*/ 33 w 480"/>
                <a:gd name="T5" fmla="*/ 437 h 639"/>
                <a:gd name="T6" fmla="*/ 190 w 480"/>
                <a:gd name="T7" fmla="*/ 102 h 639"/>
                <a:gd name="T8" fmla="*/ 378 w 480"/>
                <a:gd name="T9" fmla="*/ 34 h 639"/>
                <a:gd name="T10" fmla="*/ 447 w 480"/>
                <a:gd name="T11" fmla="*/ 222 h 639"/>
                <a:gd name="T12" fmla="*/ 290 w 480"/>
                <a:gd name="T13" fmla="*/ 557 h 639"/>
                <a:gd name="T14" fmla="*/ 162 w 480"/>
                <a:gd name="T15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639">
                  <a:moveTo>
                    <a:pt x="162" y="639"/>
                  </a:moveTo>
                  <a:cubicBezTo>
                    <a:pt x="141" y="639"/>
                    <a:pt x="121" y="634"/>
                    <a:pt x="102" y="625"/>
                  </a:cubicBezTo>
                  <a:cubicBezTo>
                    <a:pt x="30" y="592"/>
                    <a:pt x="0" y="508"/>
                    <a:pt x="33" y="437"/>
                  </a:cubicBezTo>
                  <a:lnTo>
                    <a:pt x="190" y="102"/>
                  </a:lnTo>
                  <a:cubicBezTo>
                    <a:pt x="223" y="31"/>
                    <a:pt x="308" y="0"/>
                    <a:pt x="378" y="34"/>
                  </a:cubicBezTo>
                  <a:cubicBezTo>
                    <a:pt x="449" y="67"/>
                    <a:pt x="480" y="151"/>
                    <a:pt x="447" y="222"/>
                  </a:cubicBezTo>
                  <a:lnTo>
                    <a:pt x="290" y="557"/>
                  </a:lnTo>
                  <a:cubicBezTo>
                    <a:pt x="266" y="608"/>
                    <a:pt x="215" y="639"/>
                    <a:pt x="162" y="63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633">
              <a:extLst>
                <a:ext uri="{FF2B5EF4-FFF2-40B4-BE49-F238E27FC236}">
                  <a16:creationId xmlns:a16="http://schemas.microsoft.com/office/drawing/2014/main" id="{1E5A3CAD-59D1-AEA8-F50E-9954B40E4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6407150"/>
              <a:ext cx="25400" cy="26988"/>
            </a:xfrm>
            <a:custGeom>
              <a:avLst/>
              <a:gdLst>
                <a:gd name="T0" fmla="*/ 161 w 362"/>
                <a:gd name="T1" fmla="*/ 386 h 386"/>
                <a:gd name="T2" fmla="*/ 101 w 362"/>
                <a:gd name="T3" fmla="*/ 373 h 386"/>
                <a:gd name="T4" fmla="*/ 33 w 362"/>
                <a:gd name="T5" fmla="*/ 185 h 386"/>
                <a:gd name="T6" fmla="*/ 72 w 362"/>
                <a:gd name="T7" fmla="*/ 102 h 386"/>
                <a:gd name="T8" fmla="*/ 260 w 362"/>
                <a:gd name="T9" fmla="*/ 33 h 386"/>
                <a:gd name="T10" fmla="*/ 328 w 362"/>
                <a:gd name="T11" fmla="*/ 222 h 386"/>
                <a:gd name="T12" fmla="*/ 290 w 362"/>
                <a:gd name="T13" fmla="*/ 305 h 386"/>
                <a:gd name="T14" fmla="*/ 161 w 362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386">
                  <a:moveTo>
                    <a:pt x="161" y="386"/>
                  </a:moveTo>
                  <a:cubicBezTo>
                    <a:pt x="141" y="386"/>
                    <a:pt x="121" y="382"/>
                    <a:pt x="101" y="373"/>
                  </a:cubicBezTo>
                  <a:cubicBezTo>
                    <a:pt x="31" y="340"/>
                    <a:pt x="0" y="256"/>
                    <a:pt x="33" y="185"/>
                  </a:cubicBezTo>
                  <a:lnTo>
                    <a:pt x="72" y="102"/>
                  </a:lnTo>
                  <a:cubicBezTo>
                    <a:pt x="105" y="31"/>
                    <a:pt x="190" y="0"/>
                    <a:pt x="260" y="33"/>
                  </a:cubicBezTo>
                  <a:cubicBezTo>
                    <a:pt x="331" y="67"/>
                    <a:pt x="362" y="151"/>
                    <a:pt x="328" y="222"/>
                  </a:cubicBezTo>
                  <a:lnTo>
                    <a:pt x="290" y="305"/>
                  </a:lnTo>
                  <a:cubicBezTo>
                    <a:pt x="266" y="356"/>
                    <a:pt x="215" y="386"/>
                    <a:pt x="161" y="3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34">
              <a:extLst>
                <a:ext uri="{FF2B5EF4-FFF2-40B4-BE49-F238E27FC236}">
                  <a16:creationId xmlns:a16="http://schemas.microsoft.com/office/drawing/2014/main" id="{89D1EEB4-6527-20D7-E1DD-62D35E09D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8513" y="6440488"/>
              <a:ext cx="33338" cy="44450"/>
            </a:xfrm>
            <a:custGeom>
              <a:avLst/>
              <a:gdLst>
                <a:gd name="T0" fmla="*/ 162 w 480"/>
                <a:gd name="T1" fmla="*/ 639 h 639"/>
                <a:gd name="T2" fmla="*/ 102 w 480"/>
                <a:gd name="T3" fmla="*/ 625 h 639"/>
                <a:gd name="T4" fmla="*/ 33 w 480"/>
                <a:gd name="T5" fmla="*/ 437 h 639"/>
                <a:gd name="T6" fmla="*/ 190 w 480"/>
                <a:gd name="T7" fmla="*/ 102 h 639"/>
                <a:gd name="T8" fmla="*/ 379 w 480"/>
                <a:gd name="T9" fmla="*/ 34 h 639"/>
                <a:gd name="T10" fmla="*/ 447 w 480"/>
                <a:gd name="T11" fmla="*/ 222 h 639"/>
                <a:gd name="T12" fmla="*/ 291 w 480"/>
                <a:gd name="T13" fmla="*/ 557 h 639"/>
                <a:gd name="T14" fmla="*/ 162 w 480"/>
                <a:gd name="T15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639">
                  <a:moveTo>
                    <a:pt x="162" y="639"/>
                  </a:moveTo>
                  <a:cubicBezTo>
                    <a:pt x="142" y="639"/>
                    <a:pt x="121" y="634"/>
                    <a:pt x="102" y="625"/>
                  </a:cubicBezTo>
                  <a:cubicBezTo>
                    <a:pt x="31" y="592"/>
                    <a:pt x="0" y="508"/>
                    <a:pt x="33" y="437"/>
                  </a:cubicBezTo>
                  <a:lnTo>
                    <a:pt x="190" y="102"/>
                  </a:lnTo>
                  <a:cubicBezTo>
                    <a:pt x="224" y="31"/>
                    <a:pt x="308" y="0"/>
                    <a:pt x="379" y="34"/>
                  </a:cubicBezTo>
                  <a:cubicBezTo>
                    <a:pt x="449" y="67"/>
                    <a:pt x="480" y="151"/>
                    <a:pt x="447" y="222"/>
                  </a:cubicBezTo>
                  <a:lnTo>
                    <a:pt x="291" y="557"/>
                  </a:lnTo>
                  <a:cubicBezTo>
                    <a:pt x="266" y="608"/>
                    <a:pt x="215" y="639"/>
                    <a:pt x="162" y="63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635">
              <a:extLst>
                <a:ext uri="{FF2B5EF4-FFF2-40B4-BE49-F238E27FC236}">
                  <a16:creationId xmlns:a16="http://schemas.microsoft.com/office/drawing/2014/main" id="{F7F0C115-949E-37CF-8015-2EB5EBA45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6407150"/>
              <a:ext cx="25400" cy="26988"/>
            </a:xfrm>
            <a:custGeom>
              <a:avLst/>
              <a:gdLst>
                <a:gd name="T0" fmla="*/ 161 w 362"/>
                <a:gd name="T1" fmla="*/ 386 h 386"/>
                <a:gd name="T2" fmla="*/ 101 w 362"/>
                <a:gd name="T3" fmla="*/ 373 h 386"/>
                <a:gd name="T4" fmla="*/ 33 w 362"/>
                <a:gd name="T5" fmla="*/ 184 h 386"/>
                <a:gd name="T6" fmla="*/ 72 w 362"/>
                <a:gd name="T7" fmla="*/ 102 h 386"/>
                <a:gd name="T8" fmla="*/ 260 w 362"/>
                <a:gd name="T9" fmla="*/ 33 h 386"/>
                <a:gd name="T10" fmla="*/ 328 w 362"/>
                <a:gd name="T11" fmla="*/ 222 h 386"/>
                <a:gd name="T12" fmla="*/ 289 w 362"/>
                <a:gd name="T13" fmla="*/ 305 h 386"/>
                <a:gd name="T14" fmla="*/ 161 w 362"/>
                <a:gd name="T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386">
                  <a:moveTo>
                    <a:pt x="161" y="386"/>
                  </a:moveTo>
                  <a:cubicBezTo>
                    <a:pt x="141" y="386"/>
                    <a:pt x="120" y="382"/>
                    <a:pt x="101" y="373"/>
                  </a:cubicBezTo>
                  <a:cubicBezTo>
                    <a:pt x="30" y="340"/>
                    <a:pt x="0" y="255"/>
                    <a:pt x="33" y="184"/>
                  </a:cubicBezTo>
                  <a:lnTo>
                    <a:pt x="72" y="102"/>
                  </a:lnTo>
                  <a:cubicBezTo>
                    <a:pt x="105" y="31"/>
                    <a:pt x="190" y="0"/>
                    <a:pt x="260" y="33"/>
                  </a:cubicBezTo>
                  <a:cubicBezTo>
                    <a:pt x="331" y="67"/>
                    <a:pt x="362" y="151"/>
                    <a:pt x="328" y="222"/>
                  </a:cubicBezTo>
                  <a:lnTo>
                    <a:pt x="289" y="305"/>
                  </a:lnTo>
                  <a:cubicBezTo>
                    <a:pt x="266" y="356"/>
                    <a:pt x="214" y="386"/>
                    <a:pt x="161" y="3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36">
              <a:extLst>
                <a:ext uri="{FF2B5EF4-FFF2-40B4-BE49-F238E27FC236}">
                  <a16:creationId xmlns:a16="http://schemas.microsoft.com/office/drawing/2014/main" id="{3999A133-A6DE-06E2-3FAB-EC727C6BA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6138" y="6440488"/>
              <a:ext cx="33338" cy="44450"/>
            </a:xfrm>
            <a:custGeom>
              <a:avLst/>
              <a:gdLst>
                <a:gd name="T0" fmla="*/ 162 w 480"/>
                <a:gd name="T1" fmla="*/ 638 h 638"/>
                <a:gd name="T2" fmla="*/ 102 w 480"/>
                <a:gd name="T3" fmla="*/ 625 h 638"/>
                <a:gd name="T4" fmla="*/ 33 w 480"/>
                <a:gd name="T5" fmla="*/ 437 h 638"/>
                <a:gd name="T6" fmla="*/ 191 w 480"/>
                <a:gd name="T7" fmla="*/ 102 h 638"/>
                <a:gd name="T8" fmla="*/ 379 w 480"/>
                <a:gd name="T9" fmla="*/ 34 h 638"/>
                <a:gd name="T10" fmla="*/ 447 w 480"/>
                <a:gd name="T11" fmla="*/ 222 h 638"/>
                <a:gd name="T12" fmla="*/ 290 w 480"/>
                <a:gd name="T13" fmla="*/ 557 h 638"/>
                <a:gd name="T14" fmla="*/ 162 w 480"/>
                <a:gd name="T15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638">
                  <a:moveTo>
                    <a:pt x="162" y="638"/>
                  </a:moveTo>
                  <a:cubicBezTo>
                    <a:pt x="142" y="638"/>
                    <a:pt x="121" y="634"/>
                    <a:pt x="102" y="625"/>
                  </a:cubicBezTo>
                  <a:cubicBezTo>
                    <a:pt x="31" y="592"/>
                    <a:pt x="0" y="508"/>
                    <a:pt x="33" y="437"/>
                  </a:cubicBezTo>
                  <a:lnTo>
                    <a:pt x="191" y="102"/>
                  </a:lnTo>
                  <a:cubicBezTo>
                    <a:pt x="223" y="31"/>
                    <a:pt x="308" y="0"/>
                    <a:pt x="379" y="34"/>
                  </a:cubicBezTo>
                  <a:cubicBezTo>
                    <a:pt x="450" y="67"/>
                    <a:pt x="480" y="151"/>
                    <a:pt x="447" y="222"/>
                  </a:cubicBezTo>
                  <a:lnTo>
                    <a:pt x="290" y="557"/>
                  </a:lnTo>
                  <a:cubicBezTo>
                    <a:pt x="266" y="608"/>
                    <a:pt x="215" y="638"/>
                    <a:pt x="162" y="6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637">
              <a:extLst>
                <a:ext uri="{FF2B5EF4-FFF2-40B4-BE49-F238E27FC236}">
                  <a16:creationId xmlns:a16="http://schemas.microsoft.com/office/drawing/2014/main" id="{E6952A21-CD0C-F9DE-1E21-BCF144EFF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76" y="6251575"/>
              <a:ext cx="134938" cy="79375"/>
            </a:xfrm>
            <a:custGeom>
              <a:avLst/>
              <a:gdLst>
                <a:gd name="T0" fmla="*/ 142 w 1919"/>
                <a:gd name="T1" fmla="*/ 1128 h 1128"/>
                <a:gd name="T2" fmla="*/ 0 w 1919"/>
                <a:gd name="T3" fmla="*/ 989 h 1128"/>
                <a:gd name="T4" fmla="*/ 0 w 1919"/>
                <a:gd name="T5" fmla="*/ 976 h 1128"/>
                <a:gd name="T6" fmla="*/ 976 w 1919"/>
                <a:gd name="T7" fmla="*/ 0 h 1128"/>
                <a:gd name="T8" fmla="*/ 1892 w 1919"/>
                <a:gd name="T9" fmla="*/ 639 h 1128"/>
                <a:gd name="T10" fmla="*/ 1808 w 1919"/>
                <a:gd name="T11" fmla="*/ 821 h 1128"/>
                <a:gd name="T12" fmla="*/ 1626 w 1919"/>
                <a:gd name="T13" fmla="*/ 737 h 1128"/>
                <a:gd name="T14" fmla="*/ 976 w 1919"/>
                <a:gd name="T15" fmla="*/ 283 h 1128"/>
                <a:gd name="T16" fmla="*/ 284 w 1919"/>
                <a:gd name="T17" fmla="*/ 976 h 1128"/>
                <a:gd name="T18" fmla="*/ 284 w 1919"/>
                <a:gd name="T19" fmla="*/ 983 h 1128"/>
                <a:gd name="T20" fmla="*/ 145 w 1919"/>
                <a:gd name="T21" fmla="*/ 1128 h 1128"/>
                <a:gd name="T22" fmla="*/ 142 w 1919"/>
                <a:gd name="T23" fmla="*/ 1128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9" h="1128">
                  <a:moveTo>
                    <a:pt x="142" y="1128"/>
                  </a:moveTo>
                  <a:cubicBezTo>
                    <a:pt x="65" y="1128"/>
                    <a:pt x="2" y="1066"/>
                    <a:pt x="0" y="989"/>
                  </a:cubicBezTo>
                  <a:lnTo>
                    <a:pt x="0" y="976"/>
                  </a:lnTo>
                  <a:cubicBezTo>
                    <a:pt x="0" y="438"/>
                    <a:pt x="438" y="0"/>
                    <a:pt x="976" y="0"/>
                  </a:cubicBezTo>
                  <a:cubicBezTo>
                    <a:pt x="1383" y="0"/>
                    <a:pt x="1751" y="257"/>
                    <a:pt x="1892" y="639"/>
                  </a:cubicBezTo>
                  <a:cubicBezTo>
                    <a:pt x="1919" y="712"/>
                    <a:pt x="1881" y="794"/>
                    <a:pt x="1808" y="821"/>
                  </a:cubicBezTo>
                  <a:cubicBezTo>
                    <a:pt x="1734" y="848"/>
                    <a:pt x="1653" y="810"/>
                    <a:pt x="1626" y="737"/>
                  </a:cubicBezTo>
                  <a:cubicBezTo>
                    <a:pt x="1526" y="466"/>
                    <a:pt x="1265" y="283"/>
                    <a:pt x="976" y="283"/>
                  </a:cubicBezTo>
                  <a:cubicBezTo>
                    <a:pt x="594" y="283"/>
                    <a:pt x="284" y="594"/>
                    <a:pt x="284" y="976"/>
                  </a:cubicBezTo>
                  <a:lnTo>
                    <a:pt x="284" y="983"/>
                  </a:lnTo>
                  <a:cubicBezTo>
                    <a:pt x="285" y="1061"/>
                    <a:pt x="223" y="1126"/>
                    <a:pt x="145" y="1128"/>
                  </a:cubicBezTo>
                  <a:lnTo>
                    <a:pt x="142" y="11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638">
              <a:extLst>
                <a:ext uri="{FF2B5EF4-FFF2-40B4-BE49-F238E27FC236}">
                  <a16:creationId xmlns:a16="http://schemas.microsoft.com/office/drawing/2014/main" id="{7EA39365-5FC4-3E4F-AE33-5426582DD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6291263"/>
              <a:ext cx="103188" cy="60325"/>
            </a:xfrm>
            <a:custGeom>
              <a:avLst/>
              <a:gdLst>
                <a:gd name="T0" fmla="*/ 1307 w 1460"/>
                <a:gd name="T1" fmla="*/ 864 h 864"/>
                <a:gd name="T2" fmla="*/ 1167 w 1460"/>
                <a:gd name="T3" fmla="*/ 747 h 864"/>
                <a:gd name="T4" fmla="*/ 615 w 1460"/>
                <a:gd name="T5" fmla="*/ 283 h 864"/>
                <a:gd name="T6" fmla="*/ 251 w 1460"/>
                <a:gd name="T7" fmla="*/ 418 h 864"/>
                <a:gd name="T8" fmla="*/ 51 w 1460"/>
                <a:gd name="T9" fmla="*/ 402 h 864"/>
                <a:gd name="T10" fmla="*/ 66 w 1460"/>
                <a:gd name="T11" fmla="*/ 202 h 864"/>
                <a:gd name="T12" fmla="*/ 615 w 1460"/>
                <a:gd name="T13" fmla="*/ 0 h 864"/>
                <a:gd name="T14" fmla="*/ 1446 w 1460"/>
                <a:gd name="T15" fmla="*/ 698 h 864"/>
                <a:gd name="T16" fmla="*/ 1331 w 1460"/>
                <a:gd name="T17" fmla="*/ 862 h 864"/>
                <a:gd name="T18" fmla="*/ 1307 w 1460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0" h="864">
                  <a:moveTo>
                    <a:pt x="1307" y="864"/>
                  </a:moveTo>
                  <a:cubicBezTo>
                    <a:pt x="1239" y="864"/>
                    <a:pt x="1179" y="815"/>
                    <a:pt x="1167" y="747"/>
                  </a:cubicBezTo>
                  <a:cubicBezTo>
                    <a:pt x="1121" y="478"/>
                    <a:pt x="888" y="283"/>
                    <a:pt x="615" y="283"/>
                  </a:cubicBezTo>
                  <a:cubicBezTo>
                    <a:pt x="481" y="283"/>
                    <a:pt x="352" y="331"/>
                    <a:pt x="251" y="418"/>
                  </a:cubicBezTo>
                  <a:cubicBezTo>
                    <a:pt x="191" y="468"/>
                    <a:pt x="102" y="461"/>
                    <a:pt x="51" y="402"/>
                  </a:cubicBezTo>
                  <a:cubicBezTo>
                    <a:pt x="0" y="342"/>
                    <a:pt x="7" y="253"/>
                    <a:pt x="66" y="202"/>
                  </a:cubicBezTo>
                  <a:cubicBezTo>
                    <a:pt x="219" y="72"/>
                    <a:pt x="414" y="0"/>
                    <a:pt x="615" y="0"/>
                  </a:cubicBezTo>
                  <a:cubicBezTo>
                    <a:pt x="1026" y="0"/>
                    <a:pt x="1376" y="293"/>
                    <a:pt x="1446" y="698"/>
                  </a:cubicBezTo>
                  <a:cubicBezTo>
                    <a:pt x="1460" y="775"/>
                    <a:pt x="1408" y="849"/>
                    <a:pt x="1331" y="862"/>
                  </a:cubicBezTo>
                  <a:cubicBezTo>
                    <a:pt x="1323" y="863"/>
                    <a:pt x="1315" y="864"/>
                    <a:pt x="1307" y="8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639">
              <a:extLst>
                <a:ext uri="{FF2B5EF4-FFF2-40B4-BE49-F238E27FC236}">
                  <a16:creationId xmlns:a16="http://schemas.microsoft.com/office/drawing/2014/main" id="{91868674-6E33-68F8-E6FD-0301E01DC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1" y="6316663"/>
              <a:ext cx="69850" cy="28575"/>
            </a:xfrm>
            <a:custGeom>
              <a:avLst/>
              <a:gdLst>
                <a:gd name="T0" fmla="*/ 162 w 989"/>
                <a:gd name="T1" fmla="*/ 401 h 401"/>
                <a:gd name="T2" fmla="*/ 44 w 989"/>
                <a:gd name="T3" fmla="*/ 337 h 401"/>
                <a:gd name="T4" fmla="*/ 84 w 989"/>
                <a:gd name="T5" fmla="*/ 141 h 401"/>
                <a:gd name="T6" fmla="*/ 556 w 989"/>
                <a:gd name="T7" fmla="*/ 0 h 401"/>
                <a:gd name="T8" fmla="*/ 882 w 989"/>
                <a:gd name="T9" fmla="*/ 64 h 401"/>
                <a:gd name="T10" fmla="*/ 960 w 989"/>
                <a:gd name="T11" fmla="*/ 249 h 401"/>
                <a:gd name="T12" fmla="*/ 775 w 989"/>
                <a:gd name="T13" fmla="*/ 326 h 401"/>
                <a:gd name="T14" fmla="*/ 556 w 989"/>
                <a:gd name="T15" fmla="*/ 283 h 401"/>
                <a:gd name="T16" fmla="*/ 240 w 989"/>
                <a:gd name="T17" fmla="*/ 378 h 401"/>
                <a:gd name="T18" fmla="*/ 162 w 989"/>
                <a:gd name="T19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9" h="401">
                  <a:moveTo>
                    <a:pt x="162" y="401"/>
                  </a:moveTo>
                  <a:cubicBezTo>
                    <a:pt x="116" y="401"/>
                    <a:pt x="71" y="379"/>
                    <a:pt x="44" y="337"/>
                  </a:cubicBezTo>
                  <a:cubicBezTo>
                    <a:pt x="0" y="272"/>
                    <a:pt x="19" y="184"/>
                    <a:pt x="84" y="141"/>
                  </a:cubicBezTo>
                  <a:cubicBezTo>
                    <a:pt x="224" y="49"/>
                    <a:pt x="388" y="0"/>
                    <a:pt x="556" y="0"/>
                  </a:cubicBezTo>
                  <a:cubicBezTo>
                    <a:pt x="669" y="0"/>
                    <a:pt x="778" y="22"/>
                    <a:pt x="882" y="64"/>
                  </a:cubicBezTo>
                  <a:cubicBezTo>
                    <a:pt x="954" y="94"/>
                    <a:pt x="989" y="176"/>
                    <a:pt x="960" y="249"/>
                  </a:cubicBezTo>
                  <a:cubicBezTo>
                    <a:pt x="930" y="321"/>
                    <a:pt x="847" y="356"/>
                    <a:pt x="775" y="326"/>
                  </a:cubicBezTo>
                  <a:cubicBezTo>
                    <a:pt x="705" y="298"/>
                    <a:pt x="632" y="283"/>
                    <a:pt x="556" y="283"/>
                  </a:cubicBezTo>
                  <a:cubicBezTo>
                    <a:pt x="443" y="283"/>
                    <a:pt x="334" y="316"/>
                    <a:pt x="240" y="378"/>
                  </a:cubicBezTo>
                  <a:cubicBezTo>
                    <a:pt x="216" y="393"/>
                    <a:pt x="189" y="401"/>
                    <a:pt x="162" y="4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640">
              <a:extLst>
                <a:ext uri="{FF2B5EF4-FFF2-40B4-BE49-F238E27FC236}">
                  <a16:creationId xmlns:a16="http://schemas.microsoft.com/office/drawing/2014/main" id="{3430B20D-5368-FE3C-6C39-52EFCAA7B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388" y="6326188"/>
              <a:ext cx="30163" cy="28575"/>
            </a:xfrm>
            <a:custGeom>
              <a:avLst/>
              <a:gdLst>
                <a:gd name="T0" fmla="*/ 158 w 414"/>
                <a:gd name="T1" fmla="*/ 394 h 394"/>
                <a:gd name="T2" fmla="*/ 66 w 414"/>
                <a:gd name="T3" fmla="*/ 360 h 394"/>
                <a:gd name="T4" fmla="*/ 51 w 414"/>
                <a:gd name="T5" fmla="*/ 160 h 394"/>
                <a:gd name="T6" fmla="*/ 167 w 414"/>
                <a:gd name="T7" fmla="*/ 49 h 394"/>
                <a:gd name="T8" fmla="*/ 366 w 414"/>
                <a:gd name="T9" fmla="*/ 71 h 394"/>
                <a:gd name="T10" fmla="*/ 344 w 414"/>
                <a:gd name="T11" fmla="*/ 270 h 394"/>
                <a:gd name="T12" fmla="*/ 266 w 414"/>
                <a:gd name="T13" fmla="*/ 345 h 394"/>
                <a:gd name="T14" fmla="*/ 158 w 414"/>
                <a:gd name="T15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4" h="394">
                  <a:moveTo>
                    <a:pt x="158" y="394"/>
                  </a:moveTo>
                  <a:cubicBezTo>
                    <a:pt x="126" y="394"/>
                    <a:pt x="92" y="383"/>
                    <a:pt x="66" y="360"/>
                  </a:cubicBezTo>
                  <a:cubicBezTo>
                    <a:pt x="7" y="309"/>
                    <a:pt x="0" y="219"/>
                    <a:pt x="51" y="160"/>
                  </a:cubicBezTo>
                  <a:cubicBezTo>
                    <a:pt x="86" y="120"/>
                    <a:pt x="125" y="82"/>
                    <a:pt x="167" y="49"/>
                  </a:cubicBezTo>
                  <a:cubicBezTo>
                    <a:pt x="228" y="0"/>
                    <a:pt x="317" y="10"/>
                    <a:pt x="366" y="71"/>
                  </a:cubicBezTo>
                  <a:cubicBezTo>
                    <a:pt x="414" y="132"/>
                    <a:pt x="404" y="221"/>
                    <a:pt x="344" y="270"/>
                  </a:cubicBezTo>
                  <a:cubicBezTo>
                    <a:pt x="315" y="293"/>
                    <a:pt x="289" y="318"/>
                    <a:pt x="266" y="345"/>
                  </a:cubicBezTo>
                  <a:cubicBezTo>
                    <a:pt x="238" y="377"/>
                    <a:pt x="198" y="394"/>
                    <a:pt x="158" y="39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641">
              <a:extLst>
                <a:ext uri="{FF2B5EF4-FFF2-40B4-BE49-F238E27FC236}">
                  <a16:creationId xmlns:a16="http://schemas.microsoft.com/office/drawing/2014/main" id="{40C4658D-B44D-7BA1-0569-9221B0AB7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101" y="6351588"/>
              <a:ext cx="22225" cy="22225"/>
            </a:xfrm>
            <a:custGeom>
              <a:avLst/>
              <a:gdLst>
                <a:gd name="T0" fmla="*/ 167 w 313"/>
                <a:gd name="T1" fmla="*/ 311 h 311"/>
                <a:gd name="T2" fmla="*/ 117 w 313"/>
                <a:gd name="T3" fmla="*/ 302 h 311"/>
                <a:gd name="T4" fmla="*/ 36 w 313"/>
                <a:gd name="T5" fmla="*/ 113 h 311"/>
                <a:gd name="T6" fmla="*/ 214 w 313"/>
                <a:gd name="T7" fmla="*/ 24 h 311"/>
                <a:gd name="T8" fmla="*/ 311 w 313"/>
                <a:gd name="T9" fmla="*/ 149 h 311"/>
                <a:gd name="T10" fmla="*/ 301 w 313"/>
                <a:gd name="T11" fmla="*/ 217 h 311"/>
                <a:gd name="T12" fmla="*/ 167 w 313"/>
                <a:gd name="T13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311">
                  <a:moveTo>
                    <a:pt x="167" y="311"/>
                  </a:moveTo>
                  <a:cubicBezTo>
                    <a:pt x="149" y="311"/>
                    <a:pt x="133" y="308"/>
                    <a:pt x="117" y="302"/>
                  </a:cubicBezTo>
                  <a:cubicBezTo>
                    <a:pt x="65" y="282"/>
                    <a:pt x="0" y="216"/>
                    <a:pt x="36" y="113"/>
                  </a:cubicBezTo>
                  <a:cubicBezTo>
                    <a:pt x="62" y="40"/>
                    <a:pt x="141" y="0"/>
                    <a:pt x="214" y="24"/>
                  </a:cubicBezTo>
                  <a:cubicBezTo>
                    <a:pt x="264" y="40"/>
                    <a:pt x="306" y="87"/>
                    <a:pt x="311" y="149"/>
                  </a:cubicBezTo>
                  <a:cubicBezTo>
                    <a:pt x="313" y="171"/>
                    <a:pt x="310" y="194"/>
                    <a:pt x="301" y="217"/>
                  </a:cubicBezTo>
                  <a:cubicBezTo>
                    <a:pt x="274" y="282"/>
                    <a:pt x="219" y="311"/>
                    <a:pt x="167" y="3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642">
              <a:extLst>
                <a:ext uri="{FF2B5EF4-FFF2-40B4-BE49-F238E27FC236}">
                  <a16:creationId xmlns:a16="http://schemas.microsoft.com/office/drawing/2014/main" id="{B1AB6EF5-C9C3-856A-52DC-0EEE91264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76" y="6376988"/>
              <a:ext cx="52388" cy="57150"/>
            </a:xfrm>
            <a:custGeom>
              <a:avLst/>
              <a:gdLst>
                <a:gd name="T0" fmla="*/ 566 w 727"/>
                <a:gd name="T1" fmla="*/ 810 h 810"/>
                <a:gd name="T2" fmla="*/ 509 w 727"/>
                <a:gd name="T3" fmla="*/ 798 h 810"/>
                <a:gd name="T4" fmla="*/ 16 w 727"/>
                <a:gd name="T5" fmla="*/ 182 h 810"/>
                <a:gd name="T6" fmla="*/ 126 w 727"/>
                <a:gd name="T7" fmla="*/ 15 h 810"/>
                <a:gd name="T8" fmla="*/ 293 w 727"/>
                <a:gd name="T9" fmla="*/ 126 h 810"/>
                <a:gd name="T10" fmla="*/ 624 w 727"/>
                <a:gd name="T11" fmla="*/ 539 h 810"/>
                <a:gd name="T12" fmla="*/ 696 w 727"/>
                <a:gd name="T13" fmla="*/ 726 h 810"/>
                <a:gd name="T14" fmla="*/ 566 w 727"/>
                <a:gd name="T15" fmla="*/ 81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7" h="810">
                  <a:moveTo>
                    <a:pt x="566" y="810"/>
                  </a:moveTo>
                  <a:cubicBezTo>
                    <a:pt x="547" y="810"/>
                    <a:pt x="527" y="806"/>
                    <a:pt x="509" y="798"/>
                  </a:cubicBezTo>
                  <a:cubicBezTo>
                    <a:pt x="255" y="684"/>
                    <a:pt x="70" y="454"/>
                    <a:pt x="16" y="182"/>
                  </a:cubicBezTo>
                  <a:cubicBezTo>
                    <a:pt x="0" y="105"/>
                    <a:pt x="50" y="31"/>
                    <a:pt x="126" y="15"/>
                  </a:cubicBezTo>
                  <a:cubicBezTo>
                    <a:pt x="203" y="0"/>
                    <a:pt x="278" y="50"/>
                    <a:pt x="293" y="126"/>
                  </a:cubicBezTo>
                  <a:cubicBezTo>
                    <a:pt x="330" y="308"/>
                    <a:pt x="454" y="463"/>
                    <a:pt x="624" y="539"/>
                  </a:cubicBezTo>
                  <a:cubicBezTo>
                    <a:pt x="695" y="571"/>
                    <a:pt x="727" y="655"/>
                    <a:pt x="696" y="726"/>
                  </a:cubicBezTo>
                  <a:cubicBezTo>
                    <a:pt x="672" y="779"/>
                    <a:pt x="620" y="810"/>
                    <a:pt x="566" y="8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643">
              <a:extLst>
                <a:ext uri="{FF2B5EF4-FFF2-40B4-BE49-F238E27FC236}">
                  <a16:creationId xmlns:a16="http://schemas.microsoft.com/office/drawing/2014/main" id="{AAC80368-E712-1FAA-6EA9-BC55FE63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076" y="6338888"/>
              <a:ext cx="250825" cy="100013"/>
            </a:xfrm>
            <a:custGeom>
              <a:avLst/>
              <a:gdLst>
                <a:gd name="T0" fmla="*/ 142 w 3531"/>
                <a:gd name="T1" fmla="*/ 1396 h 1396"/>
                <a:gd name="T2" fmla="*/ 0 w 3531"/>
                <a:gd name="T3" fmla="*/ 1254 h 1396"/>
                <a:gd name="T4" fmla="*/ 141 w 3531"/>
                <a:gd name="T5" fmla="*/ 1112 h 1396"/>
                <a:gd name="T6" fmla="*/ 2881 w 3531"/>
                <a:gd name="T7" fmla="*/ 1110 h 1396"/>
                <a:gd name="T8" fmla="*/ 3247 w 3531"/>
                <a:gd name="T9" fmla="*/ 698 h 1396"/>
                <a:gd name="T10" fmla="*/ 2833 w 3531"/>
                <a:gd name="T11" fmla="*/ 284 h 1396"/>
                <a:gd name="T12" fmla="*/ 2611 w 3531"/>
                <a:gd name="T13" fmla="*/ 348 h 1396"/>
                <a:gd name="T14" fmla="*/ 2415 w 3531"/>
                <a:gd name="T15" fmla="*/ 305 h 1396"/>
                <a:gd name="T16" fmla="*/ 2459 w 3531"/>
                <a:gd name="T17" fmla="*/ 109 h 1396"/>
                <a:gd name="T18" fmla="*/ 2833 w 3531"/>
                <a:gd name="T19" fmla="*/ 0 h 1396"/>
                <a:gd name="T20" fmla="*/ 3531 w 3531"/>
                <a:gd name="T21" fmla="*/ 698 h 1396"/>
                <a:gd name="T22" fmla="*/ 2903 w 3531"/>
                <a:gd name="T23" fmla="*/ 1392 h 1396"/>
                <a:gd name="T24" fmla="*/ 2889 w 3531"/>
                <a:gd name="T25" fmla="*/ 1393 h 1396"/>
                <a:gd name="T26" fmla="*/ 142 w 3531"/>
                <a:gd name="T27" fmla="*/ 1396 h 1396"/>
                <a:gd name="T28" fmla="*/ 142 w 3531"/>
                <a:gd name="T29" fmla="*/ 139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31" h="1396">
                  <a:moveTo>
                    <a:pt x="142" y="1396"/>
                  </a:moveTo>
                  <a:cubicBezTo>
                    <a:pt x="64" y="1396"/>
                    <a:pt x="0" y="1332"/>
                    <a:pt x="0" y="1254"/>
                  </a:cubicBezTo>
                  <a:cubicBezTo>
                    <a:pt x="0" y="1176"/>
                    <a:pt x="63" y="1112"/>
                    <a:pt x="141" y="1112"/>
                  </a:cubicBezTo>
                  <a:lnTo>
                    <a:pt x="2881" y="1110"/>
                  </a:lnTo>
                  <a:cubicBezTo>
                    <a:pt x="3090" y="1086"/>
                    <a:pt x="3247" y="910"/>
                    <a:pt x="3247" y="698"/>
                  </a:cubicBezTo>
                  <a:cubicBezTo>
                    <a:pt x="3247" y="470"/>
                    <a:pt x="3062" y="284"/>
                    <a:pt x="2833" y="284"/>
                  </a:cubicBezTo>
                  <a:cubicBezTo>
                    <a:pt x="2754" y="284"/>
                    <a:pt x="2677" y="306"/>
                    <a:pt x="2611" y="348"/>
                  </a:cubicBezTo>
                  <a:cubicBezTo>
                    <a:pt x="2545" y="390"/>
                    <a:pt x="2458" y="371"/>
                    <a:pt x="2415" y="305"/>
                  </a:cubicBezTo>
                  <a:cubicBezTo>
                    <a:pt x="2373" y="239"/>
                    <a:pt x="2393" y="151"/>
                    <a:pt x="2459" y="109"/>
                  </a:cubicBezTo>
                  <a:cubicBezTo>
                    <a:pt x="2571" y="38"/>
                    <a:pt x="2700" y="0"/>
                    <a:pt x="2833" y="0"/>
                  </a:cubicBezTo>
                  <a:cubicBezTo>
                    <a:pt x="3218" y="0"/>
                    <a:pt x="3531" y="313"/>
                    <a:pt x="3531" y="698"/>
                  </a:cubicBezTo>
                  <a:cubicBezTo>
                    <a:pt x="3531" y="1058"/>
                    <a:pt x="3260" y="1357"/>
                    <a:pt x="2903" y="1392"/>
                  </a:cubicBezTo>
                  <a:cubicBezTo>
                    <a:pt x="2898" y="1393"/>
                    <a:pt x="2893" y="1393"/>
                    <a:pt x="2889" y="1393"/>
                  </a:cubicBezTo>
                  <a:lnTo>
                    <a:pt x="142" y="1396"/>
                  </a:lnTo>
                  <a:lnTo>
                    <a:pt x="142" y="1396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644">
              <a:extLst>
                <a:ext uri="{FF2B5EF4-FFF2-40B4-BE49-F238E27FC236}">
                  <a16:creationId xmlns:a16="http://schemas.microsoft.com/office/drawing/2014/main" id="{BA4D31ED-4198-1470-AB8A-EADD27BA3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88" y="6170613"/>
              <a:ext cx="158750" cy="100013"/>
            </a:xfrm>
            <a:custGeom>
              <a:avLst/>
              <a:gdLst>
                <a:gd name="T0" fmla="*/ 150 w 2241"/>
                <a:gd name="T1" fmla="*/ 1412 h 1412"/>
                <a:gd name="T2" fmla="*/ 10 w 2241"/>
                <a:gd name="T3" fmla="*/ 1289 h 1412"/>
                <a:gd name="T4" fmla="*/ 0 w 2241"/>
                <a:gd name="T5" fmla="*/ 1142 h 1412"/>
                <a:gd name="T6" fmla="*/ 1142 w 2241"/>
                <a:gd name="T7" fmla="*/ 0 h 1412"/>
                <a:gd name="T8" fmla="*/ 2214 w 2241"/>
                <a:gd name="T9" fmla="*/ 748 h 1412"/>
                <a:gd name="T10" fmla="*/ 2130 w 2241"/>
                <a:gd name="T11" fmla="*/ 929 h 1412"/>
                <a:gd name="T12" fmla="*/ 1948 w 2241"/>
                <a:gd name="T13" fmla="*/ 845 h 1412"/>
                <a:gd name="T14" fmla="*/ 1142 w 2241"/>
                <a:gd name="T15" fmla="*/ 283 h 1412"/>
                <a:gd name="T16" fmla="*/ 284 w 2241"/>
                <a:gd name="T17" fmla="*/ 1142 h 1412"/>
                <a:gd name="T18" fmla="*/ 291 w 2241"/>
                <a:gd name="T19" fmla="*/ 1253 h 1412"/>
                <a:gd name="T20" fmla="*/ 168 w 2241"/>
                <a:gd name="T21" fmla="*/ 1411 h 1412"/>
                <a:gd name="T22" fmla="*/ 150 w 2241"/>
                <a:gd name="T23" fmla="*/ 1412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1" h="1412">
                  <a:moveTo>
                    <a:pt x="150" y="1412"/>
                  </a:moveTo>
                  <a:cubicBezTo>
                    <a:pt x="80" y="1412"/>
                    <a:pt x="19" y="1360"/>
                    <a:pt x="10" y="1289"/>
                  </a:cubicBezTo>
                  <a:cubicBezTo>
                    <a:pt x="3" y="1240"/>
                    <a:pt x="0" y="1191"/>
                    <a:pt x="0" y="1142"/>
                  </a:cubicBezTo>
                  <a:cubicBezTo>
                    <a:pt x="0" y="512"/>
                    <a:pt x="512" y="0"/>
                    <a:pt x="1142" y="0"/>
                  </a:cubicBezTo>
                  <a:cubicBezTo>
                    <a:pt x="1619" y="0"/>
                    <a:pt x="2049" y="301"/>
                    <a:pt x="2214" y="748"/>
                  </a:cubicBezTo>
                  <a:cubicBezTo>
                    <a:pt x="2241" y="821"/>
                    <a:pt x="2203" y="903"/>
                    <a:pt x="2130" y="929"/>
                  </a:cubicBezTo>
                  <a:cubicBezTo>
                    <a:pt x="2056" y="957"/>
                    <a:pt x="1975" y="919"/>
                    <a:pt x="1948" y="845"/>
                  </a:cubicBezTo>
                  <a:cubicBezTo>
                    <a:pt x="1824" y="509"/>
                    <a:pt x="1500" y="283"/>
                    <a:pt x="1142" y="283"/>
                  </a:cubicBezTo>
                  <a:cubicBezTo>
                    <a:pt x="669" y="283"/>
                    <a:pt x="284" y="668"/>
                    <a:pt x="284" y="1142"/>
                  </a:cubicBezTo>
                  <a:cubicBezTo>
                    <a:pt x="284" y="1179"/>
                    <a:pt x="286" y="1216"/>
                    <a:pt x="291" y="1253"/>
                  </a:cubicBezTo>
                  <a:cubicBezTo>
                    <a:pt x="301" y="1330"/>
                    <a:pt x="246" y="1401"/>
                    <a:pt x="168" y="1411"/>
                  </a:cubicBezTo>
                  <a:cubicBezTo>
                    <a:pt x="162" y="1412"/>
                    <a:pt x="156" y="1412"/>
                    <a:pt x="150" y="14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645">
              <a:extLst>
                <a:ext uri="{FF2B5EF4-FFF2-40B4-BE49-F238E27FC236}">
                  <a16:creationId xmlns:a16="http://schemas.microsoft.com/office/drawing/2014/main" id="{489FE789-6415-1286-90C8-F4723F393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001" y="6218238"/>
              <a:ext cx="119063" cy="69850"/>
            </a:xfrm>
            <a:custGeom>
              <a:avLst/>
              <a:gdLst>
                <a:gd name="T0" fmla="*/ 1535 w 1688"/>
                <a:gd name="T1" fmla="*/ 980 h 980"/>
                <a:gd name="T2" fmla="*/ 1396 w 1688"/>
                <a:gd name="T3" fmla="*/ 863 h 980"/>
                <a:gd name="T4" fmla="*/ 706 w 1688"/>
                <a:gd name="T5" fmla="*/ 283 h 980"/>
                <a:gd name="T6" fmla="*/ 251 w 1688"/>
                <a:gd name="T7" fmla="*/ 451 h 980"/>
                <a:gd name="T8" fmla="*/ 51 w 1688"/>
                <a:gd name="T9" fmla="*/ 436 h 980"/>
                <a:gd name="T10" fmla="*/ 67 w 1688"/>
                <a:gd name="T11" fmla="*/ 236 h 980"/>
                <a:gd name="T12" fmla="*/ 706 w 1688"/>
                <a:gd name="T13" fmla="*/ 0 h 980"/>
                <a:gd name="T14" fmla="*/ 1675 w 1688"/>
                <a:gd name="T15" fmla="*/ 814 h 980"/>
                <a:gd name="T16" fmla="*/ 1560 w 1688"/>
                <a:gd name="T17" fmla="*/ 978 h 980"/>
                <a:gd name="T18" fmla="*/ 1535 w 1688"/>
                <a:gd name="T19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8" h="980">
                  <a:moveTo>
                    <a:pt x="1535" y="980"/>
                  </a:moveTo>
                  <a:cubicBezTo>
                    <a:pt x="1468" y="980"/>
                    <a:pt x="1408" y="931"/>
                    <a:pt x="1396" y="863"/>
                  </a:cubicBezTo>
                  <a:cubicBezTo>
                    <a:pt x="1338" y="527"/>
                    <a:pt x="1047" y="283"/>
                    <a:pt x="706" y="283"/>
                  </a:cubicBezTo>
                  <a:cubicBezTo>
                    <a:pt x="539" y="283"/>
                    <a:pt x="377" y="343"/>
                    <a:pt x="251" y="451"/>
                  </a:cubicBezTo>
                  <a:cubicBezTo>
                    <a:pt x="191" y="502"/>
                    <a:pt x="102" y="495"/>
                    <a:pt x="51" y="436"/>
                  </a:cubicBezTo>
                  <a:cubicBezTo>
                    <a:pt x="0" y="376"/>
                    <a:pt x="7" y="287"/>
                    <a:pt x="67" y="236"/>
                  </a:cubicBezTo>
                  <a:cubicBezTo>
                    <a:pt x="244" y="84"/>
                    <a:pt x="471" y="0"/>
                    <a:pt x="706" y="0"/>
                  </a:cubicBezTo>
                  <a:cubicBezTo>
                    <a:pt x="1185" y="0"/>
                    <a:pt x="1593" y="342"/>
                    <a:pt x="1675" y="814"/>
                  </a:cubicBezTo>
                  <a:cubicBezTo>
                    <a:pt x="1688" y="891"/>
                    <a:pt x="1637" y="964"/>
                    <a:pt x="1560" y="978"/>
                  </a:cubicBezTo>
                  <a:cubicBezTo>
                    <a:pt x="1552" y="979"/>
                    <a:pt x="1544" y="980"/>
                    <a:pt x="1535" y="9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646">
              <a:extLst>
                <a:ext uri="{FF2B5EF4-FFF2-40B4-BE49-F238E27FC236}">
                  <a16:creationId xmlns:a16="http://schemas.microsoft.com/office/drawing/2014/main" id="{EEF1FABF-20F0-CD6A-8287-A32FA1A37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663" y="6248400"/>
              <a:ext cx="77788" cy="28575"/>
            </a:xfrm>
            <a:custGeom>
              <a:avLst/>
              <a:gdLst>
                <a:gd name="T0" fmla="*/ 162 w 1088"/>
                <a:gd name="T1" fmla="*/ 403 h 403"/>
                <a:gd name="T2" fmla="*/ 40 w 1088"/>
                <a:gd name="T3" fmla="*/ 334 h 403"/>
                <a:gd name="T4" fmla="*/ 90 w 1088"/>
                <a:gd name="T5" fmla="*/ 140 h 403"/>
                <a:gd name="T6" fmla="*/ 601 w 1088"/>
                <a:gd name="T7" fmla="*/ 0 h 403"/>
                <a:gd name="T8" fmla="*/ 981 w 1088"/>
                <a:gd name="T9" fmla="*/ 74 h 403"/>
                <a:gd name="T10" fmla="*/ 1059 w 1088"/>
                <a:gd name="T11" fmla="*/ 259 h 403"/>
                <a:gd name="T12" fmla="*/ 874 w 1088"/>
                <a:gd name="T13" fmla="*/ 336 h 403"/>
                <a:gd name="T14" fmla="*/ 601 w 1088"/>
                <a:gd name="T15" fmla="*/ 283 h 403"/>
                <a:gd name="T16" fmla="*/ 234 w 1088"/>
                <a:gd name="T17" fmla="*/ 383 h 403"/>
                <a:gd name="T18" fmla="*/ 162 w 1088"/>
                <a:gd name="T1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8" h="403">
                  <a:moveTo>
                    <a:pt x="162" y="403"/>
                  </a:moveTo>
                  <a:cubicBezTo>
                    <a:pt x="114" y="403"/>
                    <a:pt x="66" y="378"/>
                    <a:pt x="40" y="334"/>
                  </a:cubicBezTo>
                  <a:cubicBezTo>
                    <a:pt x="0" y="266"/>
                    <a:pt x="22" y="180"/>
                    <a:pt x="90" y="140"/>
                  </a:cubicBezTo>
                  <a:cubicBezTo>
                    <a:pt x="244" y="48"/>
                    <a:pt x="421" y="0"/>
                    <a:pt x="601" y="0"/>
                  </a:cubicBezTo>
                  <a:cubicBezTo>
                    <a:pt x="733" y="0"/>
                    <a:pt x="860" y="25"/>
                    <a:pt x="981" y="74"/>
                  </a:cubicBezTo>
                  <a:cubicBezTo>
                    <a:pt x="1054" y="104"/>
                    <a:pt x="1088" y="187"/>
                    <a:pt x="1059" y="259"/>
                  </a:cubicBezTo>
                  <a:cubicBezTo>
                    <a:pt x="1029" y="332"/>
                    <a:pt x="946" y="366"/>
                    <a:pt x="874" y="336"/>
                  </a:cubicBezTo>
                  <a:cubicBezTo>
                    <a:pt x="787" y="301"/>
                    <a:pt x="696" y="283"/>
                    <a:pt x="601" y="283"/>
                  </a:cubicBezTo>
                  <a:cubicBezTo>
                    <a:pt x="472" y="283"/>
                    <a:pt x="345" y="318"/>
                    <a:pt x="234" y="383"/>
                  </a:cubicBezTo>
                  <a:cubicBezTo>
                    <a:pt x="211" y="397"/>
                    <a:pt x="186" y="403"/>
                    <a:pt x="162" y="4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647">
              <a:extLst>
                <a:ext uri="{FF2B5EF4-FFF2-40B4-BE49-F238E27FC236}">
                  <a16:creationId xmlns:a16="http://schemas.microsoft.com/office/drawing/2014/main" id="{6C149D8C-0A99-7C9B-D28A-2A0DFAE88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3" y="6276975"/>
              <a:ext cx="76200" cy="28575"/>
            </a:xfrm>
            <a:custGeom>
              <a:avLst/>
              <a:gdLst>
                <a:gd name="T0" fmla="*/ 912 w 1072"/>
                <a:gd name="T1" fmla="*/ 411 h 411"/>
                <a:gd name="T2" fmla="*/ 828 w 1072"/>
                <a:gd name="T3" fmla="*/ 384 h 411"/>
                <a:gd name="T4" fmla="*/ 519 w 1072"/>
                <a:gd name="T5" fmla="*/ 283 h 411"/>
                <a:gd name="T6" fmla="*/ 238 w 1072"/>
                <a:gd name="T7" fmla="*/ 365 h 411"/>
                <a:gd name="T8" fmla="*/ 42 w 1072"/>
                <a:gd name="T9" fmla="*/ 322 h 411"/>
                <a:gd name="T10" fmla="*/ 85 w 1072"/>
                <a:gd name="T11" fmla="*/ 126 h 411"/>
                <a:gd name="T12" fmla="*/ 519 w 1072"/>
                <a:gd name="T13" fmla="*/ 0 h 411"/>
                <a:gd name="T14" fmla="*/ 995 w 1072"/>
                <a:gd name="T15" fmla="*/ 155 h 411"/>
                <a:gd name="T16" fmla="*/ 1026 w 1072"/>
                <a:gd name="T17" fmla="*/ 353 h 411"/>
                <a:gd name="T18" fmla="*/ 912 w 1072"/>
                <a:gd name="T1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2" h="411">
                  <a:moveTo>
                    <a:pt x="912" y="411"/>
                  </a:moveTo>
                  <a:cubicBezTo>
                    <a:pt x="883" y="411"/>
                    <a:pt x="854" y="402"/>
                    <a:pt x="828" y="384"/>
                  </a:cubicBezTo>
                  <a:cubicBezTo>
                    <a:pt x="738" y="318"/>
                    <a:pt x="631" y="283"/>
                    <a:pt x="519" y="283"/>
                  </a:cubicBezTo>
                  <a:cubicBezTo>
                    <a:pt x="419" y="283"/>
                    <a:pt x="322" y="311"/>
                    <a:pt x="238" y="365"/>
                  </a:cubicBezTo>
                  <a:cubicBezTo>
                    <a:pt x="172" y="407"/>
                    <a:pt x="84" y="388"/>
                    <a:pt x="42" y="322"/>
                  </a:cubicBezTo>
                  <a:cubicBezTo>
                    <a:pt x="0" y="256"/>
                    <a:pt x="19" y="168"/>
                    <a:pt x="85" y="126"/>
                  </a:cubicBezTo>
                  <a:cubicBezTo>
                    <a:pt x="215" y="43"/>
                    <a:pt x="365" y="0"/>
                    <a:pt x="519" y="0"/>
                  </a:cubicBezTo>
                  <a:cubicBezTo>
                    <a:pt x="691" y="0"/>
                    <a:pt x="856" y="53"/>
                    <a:pt x="995" y="155"/>
                  </a:cubicBezTo>
                  <a:cubicBezTo>
                    <a:pt x="1058" y="201"/>
                    <a:pt x="1072" y="290"/>
                    <a:pt x="1026" y="353"/>
                  </a:cubicBezTo>
                  <a:cubicBezTo>
                    <a:pt x="998" y="391"/>
                    <a:pt x="955" y="411"/>
                    <a:pt x="912" y="41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648">
              <a:extLst>
                <a:ext uri="{FF2B5EF4-FFF2-40B4-BE49-F238E27FC236}">
                  <a16:creationId xmlns:a16="http://schemas.microsoft.com/office/drawing/2014/main" id="{2D608379-1F54-FE7C-EAD1-4080A524F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6" y="6286500"/>
              <a:ext cx="30163" cy="28575"/>
            </a:xfrm>
            <a:custGeom>
              <a:avLst/>
              <a:gdLst>
                <a:gd name="T0" fmla="*/ 260 w 420"/>
                <a:gd name="T1" fmla="*/ 404 h 404"/>
                <a:gd name="T2" fmla="*/ 149 w 420"/>
                <a:gd name="T3" fmla="*/ 350 h 404"/>
                <a:gd name="T4" fmla="*/ 69 w 420"/>
                <a:gd name="T5" fmla="*/ 269 h 404"/>
                <a:gd name="T6" fmla="*/ 49 w 420"/>
                <a:gd name="T7" fmla="*/ 69 h 404"/>
                <a:gd name="T8" fmla="*/ 249 w 420"/>
                <a:gd name="T9" fmla="*/ 50 h 404"/>
                <a:gd name="T10" fmla="*/ 372 w 420"/>
                <a:gd name="T11" fmla="*/ 175 h 404"/>
                <a:gd name="T12" fmla="*/ 348 w 420"/>
                <a:gd name="T13" fmla="*/ 374 h 404"/>
                <a:gd name="T14" fmla="*/ 260 w 420"/>
                <a:gd name="T15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404">
                  <a:moveTo>
                    <a:pt x="260" y="404"/>
                  </a:moveTo>
                  <a:cubicBezTo>
                    <a:pt x="219" y="404"/>
                    <a:pt x="177" y="385"/>
                    <a:pt x="149" y="350"/>
                  </a:cubicBezTo>
                  <a:cubicBezTo>
                    <a:pt x="125" y="320"/>
                    <a:pt x="99" y="293"/>
                    <a:pt x="69" y="269"/>
                  </a:cubicBezTo>
                  <a:cubicBezTo>
                    <a:pt x="8" y="219"/>
                    <a:pt x="0" y="130"/>
                    <a:pt x="49" y="69"/>
                  </a:cubicBezTo>
                  <a:cubicBezTo>
                    <a:pt x="99" y="9"/>
                    <a:pt x="188" y="0"/>
                    <a:pt x="249" y="50"/>
                  </a:cubicBezTo>
                  <a:cubicBezTo>
                    <a:pt x="294" y="87"/>
                    <a:pt x="335" y="129"/>
                    <a:pt x="372" y="175"/>
                  </a:cubicBezTo>
                  <a:cubicBezTo>
                    <a:pt x="420" y="236"/>
                    <a:pt x="409" y="325"/>
                    <a:pt x="348" y="374"/>
                  </a:cubicBezTo>
                  <a:cubicBezTo>
                    <a:pt x="322" y="394"/>
                    <a:pt x="291" y="404"/>
                    <a:pt x="260" y="4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649">
              <a:extLst>
                <a:ext uri="{FF2B5EF4-FFF2-40B4-BE49-F238E27FC236}">
                  <a16:creationId xmlns:a16="http://schemas.microsoft.com/office/drawing/2014/main" id="{7991E75B-D648-588D-3D01-45AAA4B43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051" y="6316663"/>
              <a:ext cx="20638" cy="20638"/>
            </a:xfrm>
            <a:custGeom>
              <a:avLst/>
              <a:gdLst>
                <a:gd name="T0" fmla="*/ 144 w 286"/>
                <a:gd name="T1" fmla="*/ 300 h 300"/>
                <a:gd name="T2" fmla="*/ 3 w 286"/>
                <a:gd name="T3" fmla="*/ 174 h 300"/>
                <a:gd name="T4" fmla="*/ 0 w 286"/>
                <a:gd name="T5" fmla="*/ 142 h 300"/>
                <a:gd name="T6" fmla="*/ 141 w 286"/>
                <a:gd name="T7" fmla="*/ 0 h 300"/>
                <a:gd name="T8" fmla="*/ 286 w 286"/>
                <a:gd name="T9" fmla="*/ 158 h 300"/>
                <a:gd name="T10" fmla="*/ 286 w 286"/>
                <a:gd name="T11" fmla="*/ 158 h 300"/>
                <a:gd name="T12" fmla="*/ 286 w 286"/>
                <a:gd name="T13" fmla="*/ 158 h 300"/>
                <a:gd name="T14" fmla="*/ 286 w 286"/>
                <a:gd name="T15" fmla="*/ 158 h 300"/>
                <a:gd name="T16" fmla="*/ 272 w 286"/>
                <a:gd name="T17" fmla="*/ 218 h 300"/>
                <a:gd name="T18" fmla="*/ 244 w 286"/>
                <a:gd name="T19" fmla="*/ 258 h 300"/>
                <a:gd name="T20" fmla="*/ 144 w 28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00">
                  <a:moveTo>
                    <a:pt x="144" y="300"/>
                  </a:moveTo>
                  <a:cubicBezTo>
                    <a:pt x="71" y="300"/>
                    <a:pt x="12" y="245"/>
                    <a:pt x="3" y="174"/>
                  </a:cubicBezTo>
                  <a:cubicBezTo>
                    <a:pt x="1" y="164"/>
                    <a:pt x="0" y="153"/>
                    <a:pt x="0" y="142"/>
                  </a:cubicBezTo>
                  <a:cubicBezTo>
                    <a:pt x="0" y="64"/>
                    <a:pt x="63" y="0"/>
                    <a:pt x="141" y="0"/>
                  </a:cubicBezTo>
                  <a:cubicBezTo>
                    <a:pt x="212" y="0"/>
                    <a:pt x="286" y="56"/>
                    <a:pt x="286" y="158"/>
                  </a:cubicBezTo>
                  <a:lnTo>
                    <a:pt x="286" y="158"/>
                  </a:lnTo>
                  <a:lnTo>
                    <a:pt x="286" y="158"/>
                  </a:lnTo>
                  <a:lnTo>
                    <a:pt x="286" y="158"/>
                  </a:lnTo>
                  <a:cubicBezTo>
                    <a:pt x="286" y="180"/>
                    <a:pt x="281" y="200"/>
                    <a:pt x="272" y="218"/>
                  </a:cubicBezTo>
                  <a:cubicBezTo>
                    <a:pt x="266" y="233"/>
                    <a:pt x="256" y="247"/>
                    <a:pt x="244" y="258"/>
                  </a:cubicBezTo>
                  <a:cubicBezTo>
                    <a:pt x="218" y="285"/>
                    <a:pt x="181" y="300"/>
                    <a:pt x="144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650">
              <a:extLst>
                <a:ext uri="{FF2B5EF4-FFF2-40B4-BE49-F238E27FC236}">
                  <a16:creationId xmlns:a16="http://schemas.microsoft.com/office/drawing/2014/main" id="{DDD3D732-4B8E-A1BA-6AC8-BC01A8DD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6342063"/>
              <a:ext cx="20638" cy="20638"/>
            </a:xfrm>
            <a:custGeom>
              <a:avLst/>
              <a:gdLst>
                <a:gd name="T0" fmla="*/ 142 w 290"/>
                <a:gd name="T1" fmla="*/ 297 h 297"/>
                <a:gd name="T2" fmla="*/ 0 w 290"/>
                <a:gd name="T3" fmla="*/ 155 h 297"/>
                <a:gd name="T4" fmla="*/ 18 w 290"/>
                <a:gd name="T5" fmla="*/ 87 h 297"/>
                <a:gd name="T6" fmla="*/ 148 w 290"/>
                <a:gd name="T7" fmla="*/ 0 h 297"/>
                <a:gd name="T8" fmla="*/ 266 w 290"/>
                <a:gd name="T9" fmla="*/ 63 h 297"/>
                <a:gd name="T10" fmla="*/ 290 w 290"/>
                <a:gd name="T11" fmla="*/ 140 h 297"/>
                <a:gd name="T12" fmla="*/ 290 w 290"/>
                <a:gd name="T13" fmla="*/ 141 h 297"/>
                <a:gd name="T14" fmla="*/ 290 w 290"/>
                <a:gd name="T15" fmla="*/ 142 h 297"/>
                <a:gd name="T16" fmla="*/ 278 w 290"/>
                <a:gd name="T17" fmla="*/ 199 h 297"/>
                <a:gd name="T18" fmla="*/ 243 w 290"/>
                <a:gd name="T19" fmla="*/ 254 h 297"/>
                <a:gd name="T20" fmla="*/ 142 w 290"/>
                <a:gd name="T21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0" h="297">
                  <a:moveTo>
                    <a:pt x="142" y="297"/>
                  </a:moveTo>
                  <a:cubicBezTo>
                    <a:pt x="64" y="297"/>
                    <a:pt x="0" y="233"/>
                    <a:pt x="0" y="155"/>
                  </a:cubicBezTo>
                  <a:cubicBezTo>
                    <a:pt x="0" y="130"/>
                    <a:pt x="6" y="107"/>
                    <a:pt x="18" y="87"/>
                  </a:cubicBezTo>
                  <a:cubicBezTo>
                    <a:pt x="39" y="36"/>
                    <a:pt x="89" y="0"/>
                    <a:pt x="148" y="0"/>
                  </a:cubicBezTo>
                  <a:cubicBezTo>
                    <a:pt x="197" y="0"/>
                    <a:pt x="240" y="26"/>
                    <a:pt x="266" y="63"/>
                  </a:cubicBezTo>
                  <a:cubicBezTo>
                    <a:pt x="280" y="85"/>
                    <a:pt x="289" y="112"/>
                    <a:pt x="290" y="140"/>
                  </a:cubicBezTo>
                  <a:lnTo>
                    <a:pt x="290" y="141"/>
                  </a:lnTo>
                  <a:lnTo>
                    <a:pt x="290" y="142"/>
                  </a:lnTo>
                  <a:cubicBezTo>
                    <a:pt x="290" y="163"/>
                    <a:pt x="286" y="182"/>
                    <a:pt x="278" y="199"/>
                  </a:cubicBezTo>
                  <a:cubicBezTo>
                    <a:pt x="267" y="225"/>
                    <a:pt x="252" y="244"/>
                    <a:pt x="243" y="254"/>
                  </a:cubicBezTo>
                  <a:cubicBezTo>
                    <a:pt x="216" y="281"/>
                    <a:pt x="180" y="297"/>
                    <a:pt x="142" y="2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651">
              <a:extLst>
                <a:ext uri="{FF2B5EF4-FFF2-40B4-BE49-F238E27FC236}">
                  <a16:creationId xmlns:a16="http://schemas.microsoft.com/office/drawing/2014/main" id="{7EC69A3B-822A-B3B8-8360-8311D7BFF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063" y="6357938"/>
              <a:ext cx="34925" cy="28575"/>
            </a:xfrm>
            <a:custGeom>
              <a:avLst/>
              <a:gdLst>
                <a:gd name="T0" fmla="*/ 162 w 493"/>
                <a:gd name="T1" fmla="*/ 412 h 412"/>
                <a:gd name="T2" fmla="*/ 32 w 493"/>
                <a:gd name="T3" fmla="*/ 327 h 412"/>
                <a:gd name="T4" fmla="*/ 105 w 493"/>
                <a:gd name="T5" fmla="*/ 140 h 412"/>
                <a:gd name="T6" fmla="*/ 241 w 493"/>
                <a:gd name="T7" fmla="*/ 52 h 412"/>
                <a:gd name="T8" fmla="*/ 441 w 493"/>
                <a:gd name="T9" fmla="*/ 64 h 412"/>
                <a:gd name="T10" fmla="*/ 430 w 493"/>
                <a:gd name="T11" fmla="*/ 264 h 412"/>
                <a:gd name="T12" fmla="*/ 219 w 493"/>
                <a:gd name="T13" fmla="*/ 399 h 412"/>
                <a:gd name="T14" fmla="*/ 162 w 493"/>
                <a:gd name="T15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3" h="412">
                  <a:moveTo>
                    <a:pt x="162" y="412"/>
                  </a:moveTo>
                  <a:cubicBezTo>
                    <a:pt x="108" y="412"/>
                    <a:pt x="56" y="380"/>
                    <a:pt x="32" y="327"/>
                  </a:cubicBezTo>
                  <a:cubicBezTo>
                    <a:pt x="0" y="256"/>
                    <a:pt x="33" y="172"/>
                    <a:pt x="105" y="140"/>
                  </a:cubicBezTo>
                  <a:cubicBezTo>
                    <a:pt x="154" y="118"/>
                    <a:pt x="200" y="89"/>
                    <a:pt x="241" y="52"/>
                  </a:cubicBezTo>
                  <a:cubicBezTo>
                    <a:pt x="299" y="0"/>
                    <a:pt x="389" y="5"/>
                    <a:pt x="441" y="64"/>
                  </a:cubicBezTo>
                  <a:cubicBezTo>
                    <a:pt x="493" y="122"/>
                    <a:pt x="488" y="212"/>
                    <a:pt x="430" y="264"/>
                  </a:cubicBezTo>
                  <a:cubicBezTo>
                    <a:pt x="367" y="320"/>
                    <a:pt x="296" y="365"/>
                    <a:pt x="219" y="399"/>
                  </a:cubicBezTo>
                  <a:cubicBezTo>
                    <a:pt x="200" y="408"/>
                    <a:pt x="181" y="412"/>
                    <a:pt x="162" y="4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652">
              <a:extLst>
                <a:ext uri="{FF2B5EF4-FFF2-40B4-BE49-F238E27FC236}">
                  <a16:creationId xmlns:a16="http://schemas.microsoft.com/office/drawing/2014/main" id="{04856531-E48A-ECFB-CEBA-E8BE15CA8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6367463"/>
              <a:ext cx="171450" cy="23813"/>
            </a:xfrm>
            <a:custGeom>
              <a:avLst/>
              <a:gdLst>
                <a:gd name="T0" fmla="*/ 141 w 2420"/>
                <a:gd name="T1" fmla="*/ 335 h 335"/>
                <a:gd name="T2" fmla="*/ 0 w 2420"/>
                <a:gd name="T3" fmla="*/ 194 h 335"/>
                <a:gd name="T4" fmla="*/ 141 w 2420"/>
                <a:gd name="T5" fmla="*/ 52 h 335"/>
                <a:gd name="T6" fmla="*/ 2103 w 2420"/>
                <a:gd name="T7" fmla="*/ 50 h 335"/>
                <a:gd name="T8" fmla="*/ 2214 w 2420"/>
                <a:gd name="T9" fmla="*/ 25 h 335"/>
                <a:gd name="T10" fmla="*/ 2394 w 2420"/>
                <a:gd name="T11" fmla="*/ 113 h 335"/>
                <a:gd name="T12" fmla="*/ 2306 w 2420"/>
                <a:gd name="T13" fmla="*/ 293 h 335"/>
                <a:gd name="T14" fmla="*/ 2124 w 2420"/>
                <a:gd name="T15" fmla="*/ 332 h 335"/>
                <a:gd name="T16" fmla="*/ 2110 w 2420"/>
                <a:gd name="T17" fmla="*/ 333 h 335"/>
                <a:gd name="T18" fmla="*/ 141 w 2420"/>
                <a:gd name="T19" fmla="*/ 335 h 335"/>
                <a:gd name="T20" fmla="*/ 141 w 2420"/>
                <a:gd name="T2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0" h="335">
                  <a:moveTo>
                    <a:pt x="141" y="335"/>
                  </a:moveTo>
                  <a:cubicBezTo>
                    <a:pt x="63" y="335"/>
                    <a:pt x="0" y="272"/>
                    <a:pt x="0" y="194"/>
                  </a:cubicBezTo>
                  <a:cubicBezTo>
                    <a:pt x="0" y="115"/>
                    <a:pt x="63" y="52"/>
                    <a:pt x="141" y="52"/>
                  </a:cubicBezTo>
                  <a:cubicBezTo>
                    <a:pt x="1072" y="51"/>
                    <a:pt x="2011" y="50"/>
                    <a:pt x="2103" y="50"/>
                  </a:cubicBezTo>
                  <a:cubicBezTo>
                    <a:pt x="2141" y="45"/>
                    <a:pt x="2178" y="37"/>
                    <a:pt x="2214" y="25"/>
                  </a:cubicBezTo>
                  <a:cubicBezTo>
                    <a:pt x="2288" y="0"/>
                    <a:pt x="2369" y="39"/>
                    <a:pt x="2394" y="113"/>
                  </a:cubicBezTo>
                  <a:cubicBezTo>
                    <a:pt x="2420" y="187"/>
                    <a:pt x="2380" y="267"/>
                    <a:pt x="2306" y="293"/>
                  </a:cubicBezTo>
                  <a:cubicBezTo>
                    <a:pt x="2247" y="313"/>
                    <a:pt x="2186" y="326"/>
                    <a:pt x="2124" y="332"/>
                  </a:cubicBezTo>
                  <a:cubicBezTo>
                    <a:pt x="2120" y="333"/>
                    <a:pt x="2115" y="333"/>
                    <a:pt x="2110" y="333"/>
                  </a:cubicBezTo>
                  <a:cubicBezTo>
                    <a:pt x="2110" y="333"/>
                    <a:pt x="1122" y="334"/>
                    <a:pt x="141" y="335"/>
                  </a:cubicBezTo>
                  <a:lnTo>
                    <a:pt x="141" y="335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7695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ADB38E7-6F91-2C32-EB87-A7447E2E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SE" dirty="0" err="1"/>
              <a:t>ur</a:t>
            </a:r>
            <a:r>
              <a:rPr lang="en-SE" dirty="0"/>
              <a:t> path to industrialisation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E7F436DD-9464-7755-E095-99BE3235F9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/>
              <a:t>InnoSat</a:t>
            </a:r>
            <a:r>
              <a:rPr lang="sv-SE" dirty="0"/>
              <a:t>, Investment </a:t>
            </a:r>
            <a:r>
              <a:rPr lang="sv-SE" dirty="0" err="1"/>
              <a:t>Good</a:t>
            </a:r>
            <a:endParaRPr lang="en-SE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A882519-FC52-5677-232E-140F40AB65AA}"/>
              </a:ext>
            </a:extLst>
          </p:cNvPr>
          <p:cNvGrpSpPr/>
          <p:nvPr/>
        </p:nvGrpSpPr>
        <p:grpSpPr>
          <a:xfrm>
            <a:off x="2117764" y="1412776"/>
            <a:ext cx="9342832" cy="3889230"/>
            <a:chOff x="767408" y="1601191"/>
            <a:chExt cx="11556943" cy="478013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73B10C-BDC6-D946-0695-68DBC9F9E6C1}"/>
                </a:ext>
              </a:extLst>
            </p:cNvPr>
            <p:cNvGrpSpPr/>
            <p:nvPr/>
          </p:nvGrpSpPr>
          <p:grpSpPr>
            <a:xfrm>
              <a:off x="767408" y="5162829"/>
              <a:ext cx="10033630" cy="1218499"/>
              <a:chOff x="1202099" y="4580769"/>
              <a:chExt cx="10033630" cy="1440519"/>
            </a:xfrm>
          </p:grpSpPr>
          <p:sp>
            <p:nvSpPr>
              <p:cNvPr id="11" name="Rounded Rectangle 50">
                <a:extLst>
                  <a:ext uri="{FF2B5EF4-FFF2-40B4-BE49-F238E27FC236}">
                    <a16:creationId xmlns:a16="http://schemas.microsoft.com/office/drawing/2014/main" id="{84560991-C07F-20A6-427E-E0E756B8857C}"/>
                  </a:ext>
                </a:extLst>
              </p:cNvPr>
              <p:cNvSpPr/>
              <p:nvPr/>
            </p:nvSpPr>
            <p:spPr>
              <a:xfrm>
                <a:off x="1845917" y="4580769"/>
                <a:ext cx="9389812" cy="914400"/>
              </a:xfrm>
              <a:prstGeom prst="roundRect">
                <a:avLst>
                  <a:gd name="adj" fmla="val 47549"/>
                </a:avLst>
              </a:prstGeom>
              <a:solidFill>
                <a:srgbClr val="7F7F7F"/>
              </a:solidFill>
              <a:ln w="38100">
                <a:solidFill>
                  <a:srgbClr val="7F7F7F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Rounded Rectangle 39">
                <a:extLst>
                  <a:ext uri="{FF2B5EF4-FFF2-40B4-BE49-F238E27FC236}">
                    <a16:creationId xmlns:a16="http://schemas.microsoft.com/office/drawing/2014/main" id="{4AFB43DF-D16F-44D3-C6C7-04232A7715FC}"/>
                  </a:ext>
                </a:extLst>
              </p:cNvPr>
              <p:cNvSpPr/>
              <p:nvPr/>
            </p:nvSpPr>
            <p:spPr>
              <a:xfrm>
                <a:off x="1202099" y="5106888"/>
                <a:ext cx="9389812" cy="914400"/>
              </a:xfrm>
              <a:prstGeom prst="roundRect">
                <a:avLst>
                  <a:gd name="adj" fmla="val 47549"/>
                </a:avLst>
              </a:prstGeom>
              <a:solidFill>
                <a:srgbClr val="7F7F7F"/>
              </a:solidFill>
              <a:ln w="38100">
                <a:solidFill>
                  <a:srgbClr val="7F7F7F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Shape 4">
                <a:extLst>
                  <a:ext uri="{FF2B5EF4-FFF2-40B4-BE49-F238E27FC236}">
                    <a16:creationId xmlns:a16="http://schemas.microsoft.com/office/drawing/2014/main" id="{2F836C46-0D90-7CC7-EE14-F329009DCE3C}"/>
                  </a:ext>
                </a:extLst>
              </p:cNvPr>
              <p:cNvSpPr/>
              <p:nvPr/>
            </p:nvSpPr>
            <p:spPr>
              <a:xfrm>
                <a:off x="1387095" y="5311152"/>
                <a:ext cx="567780" cy="4881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1120" tIns="71120" rIns="71120" bIns="71120" numCol="1" spcCol="1270" anchor="ctr" anchorCtr="0">
                <a:noAutofit/>
              </a:bodyPr>
              <a:lstStyle/>
              <a:p>
                <a:pPr marL="0" marR="0" lvl="0" indent="0" algn="ctr" defTabSz="2489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sz="5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48278226-8681-CDC0-40F4-79A1E54FC42E}"/>
                  </a:ext>
                </a:extLst>
              </p:cNvPr>
              <p:cNvSpPr/>
              <p:nvPr/>
            </p:nvSpPr>
            <p:spPr>
              <a:xfrm>
                <a:off x="1283476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89A41714-9F4B-E886-6600-A0017E7391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81602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Freeform 92">
                <a:extLst>
                  <a:ext uri="{FF2B5EF4-FFF2-40B4-BE49-F238E27FC236}">
                    <a16:creationId xmlns:a16="http://schemas.microsoft.com/office/drawing/2014/main" id="{5EF45054-F0A8-1C62-B223-FE8BA7D19953}"/>
                  </a:ext>
                </a:extLst>
              </p:cNvPr>
              <p:cNvSpPr/>
              <p:nvPr/>
            </p:nvSpPr>
            <p:spPr>
              <a:xfrm>
                <a:off x="2220913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93">
                <a:extLst>
                  <a:ext uri="{FF2B5EF4-FFF2-40B4-BE49-F238E27FC236}">
                    <a16:creationId xmlns:a16="http://schemas.microsoft.com/office/drawing/2014/main" id="{D19649C0-1B06-D200-24DE-E889461332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19039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eform 95">
                <a:extLst>
                  <a:ext uri="{FF2B5EF4-FFF2-40B4-BE49-F238E27FC236}">
                    <a16:creationId xmlns:a16="http://schemas.microsoft.com/office/drawing/2014/main" id="{0FC7B49F-F36E-C585-269F-FCBEEF14CCE7}"/>
                  </a:ext>
                </a:extLst>
              </p:cNvPr>
              <p:cNvSpPr/>
              <p:nvPr/>
            </p:nvSpPr>
            <p:spPr>
              <a:xfrm>
                <a:off x="3158350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eform 96">
                <a:extLst>
                  <a:ext uri="{FF2B5EF4-FFF2-40B4-BE49-F238E27FC236}">
                    <a16:creationId xmlns:a16="http://schemas.microsoft.com/office/drawing/2014/main" id="{CC434479-F0DC-C652-AF0A-1E90D45B06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6476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Freeform 98">
                <a:extLst>
                  <a:ext uri="{FF2B5EF4-FFF2-40B4-BE49-F238E27FC236}">
                    <a16:creationId xmlns:a16="http://schemas.microsoft.com/office/drawing/2014/main" id="{93208D49-11E1-55C2-9633-DA5332DE0A71}"/>
                  </a:ext>
                </a:extLst>
              </p:cNvPr>
              <p:cNvSpPr/>
              <p:nvPr/>
            </p:nvSpPr>
            <p:spPr>
              <a:xfrm>
                <a:off x="4095787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Freeform 99">
                <a:extLst>
                  <a:ext uri="{FF2B5EF4-FFF2-40B4-BE49-F238E27FC236}">
                    <a16:creationId xmlns:a16="http://schemas.microsoft.com/office/drawing/2014/main" id="{0278573F-0EA6-3649-4E60-D99819253E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93913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101">
                <a:extLst>
                  <a:ext uri="{FF2B5EF4-FFF2-40B4-BE49-F238E27FC236}">
                    <a16:creationId xmlns:a16="http://schemas.microsoft.com/office/drawing/2014/main" id="{CF562236-0421-951D-F5DC-675E4E3C8C45}"/>
                  </a:ext>
                </a:extLst>
              </p:cNvPr>
              <p:cNvSpPr/>
              <p:nvPr/>
            </p:nvSpPr>
            <p:spPr>
              <a:xfrm>
                <a:off x="5033224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102">
                <a:extLst>
                  <a:ext uri="{FF2B5EF4-FFF2-40B4-BE49-F238E27FC236}">
                    <a16:creationId xmlns:a16="http://schemas.microsoft.com/office/drawing/2014/main" id="{5231A980-13BC-A0E0-1F40-FAC5257F1A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1350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04">
                <a:extLst>
                  <a:ext uri="{FF2B5EF4-FFF2-40B4-BE49-F238E27FC236}">
                    <a16:creationId xmlns:a16="http://schemas.microsoft.com/office/drawing/2014/main" id="{82062428-EAEA-B8F1-F94E-D65F51600EFA}"/>
                  </a:ext>
                </a:extLst>
              </p:cNvPr>
              <p:cNvSpPr/>
              <p:nvPr/>
            </p:nvSpPr>
            <p:spPr>
              <a:xfrm>
                <a:off x="5970661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 105">
                <a:extLst>
                  <a:ext uri="{FF2B5EF4-FFF2-40B4-BE49-F238E27FC236}">
                    <a16:creationId xmlns:a16="http://schemas.microsoft.com/office/drawing/2014/main" id="{89710CB3-FE6B-E0EE-0CF0-C27055E8F8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68787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107">
                <a:extLst>
                  <a:ext uri="{FF2B5EF4-FFF2-40B4-BE49-F238E27FC236}">
                    <a16:creationId xmlns:a16="http://schemas.microsoft.com/office/drawing/2014/main" id="{934008A2-45CF-071E-AE5F-887304493BD1}"/>
                  </a:ext>
                </a:extLst>
              </p:cNvPr>
              <p:cNvSpPr/>
              <p:nvPr/>
            </p:nvSpPr>
            <p:spPr>
              <a:xfrm>
                <a:off x="6908098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1CFDFE19-5E7C-A0CE-4405-8CEC9AAFFE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06224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110">
                <a:extLst>
                  <a:ext uri="{FF2B5EF4-FFF2-40B4-BE49-F238E27FC236}">
                    <a16:creationId xmlns:a16="http://schemas.microsoft.com/office/drawing/2014/main" id="{49344598-8642-CBB1-9D9B-C0DE714AD221}"/>
                  </a:ext>
                </a:extLst>
              </p:cNvPr>
              <p:cNvSpPr/>
              <p:nvPr/>
            </p:nvSpPr>
            <p:spPr>
              <a:xfrm>
                <a:off x="7845535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111">
                <a:extLst>
                  <a:ext uri="{FF2B5EF4-FFF2-40B4-BE49-F238E27FC236}">
                    <a16:creationId xmlns:a16="http://schemas.microsoft.com/office/drawing/2014/main" id="{F9D60BC2-7CA7-F56A-A3CE-724D185E3C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43661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113">
                <a:extLst>
                  <a:ext uri="{FF2B5EF4-FFF2-40B4-BE49-F238E27FC236}">
                    <a16:creationId xmlns:a16="http://schemas.microsoft.com/office/drawing/2014/main" id="{6E6A1A08-5CBA-046B-9048-05BB6BDD9488}"/>
                  </a:ext>
                </a:extLst>
              </p:cNvPr>
              <p:cNvSpPr/>
              <p:nvPr/>
            </p:nvSpPr>
            <p:spPr>
              <a:xfrm>
                <a:off x="8782972" y="5159941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114">
                <a:extLst>
                  <a:ext uri="{FF2B5EF4-FFF2-40B4-BE49-F238E27FC236}">
                    <a16:creationId xmlns:a16="http://schemas.microsoft.com/office/drawing/2014/main" id="{6D4DABF6-67D3-187D-8593-B54FBAB648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81098" y="5257677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116">
                <a:extLst>
                  <a:ext uri="{FF2B5EF4-FFF2-40B4-BE49-F238E27FC236}">
                    <a16:creationId xmlns:a16="http://schemas.microsoft.com/office/drawing/2014/main" id="{337C7E1E-B01C-A12F-3B22-3C73B9319300}"/>
                  </a:ext>
                </a:extLst>
              </p:cNvPr>
              <p:cNvSpPr/>
              <p:nvPr/>
            </p:nvSpPr>
            <p:spPr>
              <a:xfrm>
                <a:off x="10440232" y="4691041"/>
                <a:ext cx="704562" cy="693856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117">
                <a:extLst>
                  <a:ext uri="{FF2B5EF4-FFF2-40B4-BE49-F238E27FC236}">
                    <a16:creationId xmlns:a16="http://schemas.microsoft.com/office/drawing/2014/main" id="{4510E5C6-6D7F-6661-4F3E-A5489490A0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29438" y="4779891"/>
                <a:ext cx="516156" cy="516154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119">
                <a:extLst>
                  <a:ext uri="{FF2B5EF4-FFF2-40B4-BE49-F238E27FC236}">
                    <a16:creationId xmlns:a16="http://schemas.microsoft.com/office/drawing/2014/main" id="{6DC0373C-924E-ECE2-294D-2F2F11BA0628}"/>
                  </a:ext>
                </a:extLst>
              </p:cNvPr>
              <p:cNvSpPr/>
              <p:nvPr/>
            </p:nvSpPr>
            <p:spPr>
              <a:xfrm>
                <a:off x="9723262" y="5162089"/>
                <a:ext cx="775018" cy="763242"/>
              </a:xfrm>
              <a:custGeom>
                <a:avLst/>
                <a:gdLst>
                  <a:gd name="connsiteX0" fmla="*/ 1471562 w 2943124"/>
                  <a:gd name="connsiteY0" fmla="*/ 1018237 h 2898410"/>
                  <a:gd name="connsiteX1" fmla="*/ 1014362 w 2943124"/>
                  <a:gd name="connsiteY1" fmla="*/ 1475437 h 2898410"/>
                  <a:gd name="connsiteX2" fmla="*/ 1471562 w 2943124"/>
                  <a:gd name="connsiteY2" fmla="*/ 1932637 h 2898410"/>
                  <a:gd name="connsiteX3" fmla="*/ 1928762 w 2943124"/>
                  <a:gd name="connsiteY3" fmla="*/ 1475437 h 2898410"/>
                  <a:gd name="connsiteX4" fmla="*/ 1471562 w 2943124"/>
                  <a:gd name="connsiteY4" fmla="*/ 1018237 h 2898410"/>
                  <a:gd name="connsiteX5" fmla="*/ 1364798 w 2943124"/>
                  <a:gd name="connsiteY5" fmla="*/ 0 h 2898410"/>
                  <a:gd name="connsiteX6" fmla="*/ 1578326 w 2943124"/>
                  <a:gd name="connsiteY6" fmla="*/ 0 h 2898410"/>
                  <a:gd name="connsiteX7" fmla="*/ 1658167 w 2943124"/>
                  <a:gd name="connsiteY7" fmla="*/ 298026 h 2898410"/>
                  <a:gd name="connsiteX8" fmla="*/ 2085439 w 2943124"/>
                  <a:gd name="connsiteY8" fmla="*/ 453541 h 2898410"/>
                  <a:gd name="connsiteX9" fmla="*/ 2338169 w 2943124"/>
                  <a:gd name="connsiteY9" fmla="*/ 276560 h 2898410"/>
                  <a:gd name="connsiteX10" fmla="*/ 2501741 w 2943124"/>
                  <a:gd name="connsiteY10" fmla="*/ 413813 h 2898410"/>
                  <a:gd name="connsiteX11" fmla="*/ 2371335 w 2943124"/>
                  <a:gd name="connsiteY11" fmla="*/ 693435 h 2898410"/>
                  <a:gd name="connsiteX12" fmla="*/ 2598682 w 2943124"/>
                  <a:gd name="connsiteY12" fmla="*/ 1087211 h 2898410"/>
                  <a:gd name="connsiteX13" fmla="*/ 2906045 w 2943124"/>
                  <a:gd name="connsiteY13" fmla="*/ 1114088 h 2898410"/>
                  <a:gd name="connsiteX14" fmla="*/ 2943124 w 2943124"/>
                  <a:gd name="connsiteY14" fmla="*/ 1324372 h 2898410"/>
                  <a:gd name="connsiteX15" fmla="*/ 2663489 w 2943124"/>
                  <a:gd name="connsiteY15" fmla="*/ 1454752 h 2898410"/>
                  <a:gd name="connsiteX16" fmla="*/ 2584532 w 2943124"/>
                  <a:gd name="connsiteY16" fmla="*/ 1902538 h 2898410"/>
                  <a:gd name="connsiteX17" fmla="*/ 2802710 w 2943124"/>
                  <a:gd name="connsiteY17" fmla="*/ 2120696 h 2898410"/>
                  <a:gd name="connsiteX18" fmla="*/ 2695947 w 2943124"/>
                  <a:gd name="connsiteY18" fmla="*/ 2305616 h 2898410"/>
                  <a:gd name="connsiteX19" fmla="*/ 2397927 w 2943124"/>
                  <a:gd name="connsiteY19" fmla="*/ 2225747 h 2898410"/>
                  <a:gd name="connsiteX20" fmla="*/ 2049611 w 2943124"/>
                  <a:gd name="connsiteY20" fmla="*/ 2518019 h 2898410"/>
                  <a:gd name="connsiteX21" fmla="*/ 2076516 w 2943124"/>
                  <a:gd name="connsiteY21" fmla="*/ 2825379 h 2898410"/>
                  <a:gd name="connsiteX22" fmla="*/ 1875866 w 2943124"/>
                  <a:gd name="connsiteY22" fmla="*/ 2898410 h 2898410"/>
                  <a:gd name="connsiteX23" fmla="*/ 1698909 w 2943124"/>
                  <a:gd name="connsiteY23" fmla="*/ 2645664 h 2898410"/>
                  <a:gd name="connsiteX24" fmla="*/ 1244215 w 2943124"/>
                  <a:gd name="connsiteY24" fmla="*/ 2645664 h 2898410"/>
                  <a:gd name="connsiteX25" fmla="*/ 1067258 w 2943124"/>
                  <a:gd name="connsiteY25" fmla="*/ 2898410 h 2898410"/>
                  <a:gd name="connsiteX26" fmla="*/ 866608 w 2943124"/>
                  <a:gd name="connsiteY26" fmla="*/ 2825379 h 2898410"/>
                  <a:gd name="connsiteX27" fmla="*/ 893513 w 2943124"/>
                  <a:gd name="connsiteY27" fmla="*/ 2518019 h 2898410"/>
                  <a:gd name="connsiteX28" fmla="*/ 545197 w 2943124"/>
                  <a:gd name="connsiteY28" fmla="*/ 2225747 h 2898410"/>
                  <a:gd name="connsiteX29" fmla="*/ 247177 w 2943124"/>
                  <a:gd name="connsiteY29" fmla="*/ 2305616 h 2898410"/>
                  <a:gd name="connsiteX30" fmla="*/ 140414 w 2943124"/>
                  <a:gd name="connsiteY30" fmla="*/ 2120696 h 2898410"/>
                  <a:gd name="connsiteX31" fmla="*/ 358592 w 2943124"/>
                  <a:gd name="connsiteY31" fmla="*/ 1902538 h 2898410"/>
                  <a:gd name="connsiteX32" fmla="*/ 279635 w 2943124"/>
                  <a:gd name="connsiteY32" fmla="*/ 1454752 h 2898410"/>
                  <a:gd name="connsiteX33" fmla="*/ 0 w 2943124"/>
                  <a:gd name="connsiteY33" fmla="*/ 1324372 h 2898410"/>
                  <a:gd name="connsiteX34" fmla="*/ 37079 w 2943124"/>
                  <a:gd name="connsiteY34" fmla="*/ 1114088 h 2898410"/>
                  <a:gd name="connsiteX35" fmla="*/ 344442 w 2943124"/>
                  <a:gd name="connsiteY35" fmla="*/ 1087212 h 2898410"/>
                  <a:gd name="connsiteX36" fmla="*/ 571789 w 2943124"/>
                  <a:gd name="connsiteY36" fmla="*/ 693436 h 2898410"/>
                  <a:gd name="connsiteX37" fmla="*/ 441383 w 2943124"/>
                  <a:gd name="connsiteY37" fmla="*/ 413813 h 2898410"/>
                  <a:gd name="connsiteX38" fmla="*/ 604955 w 2943124"/>
                  <a:gd name="connsiteY38" fmla="*/ 276560 h 2898410"/>
                  <a:gd name="connsiteX39" fmla="*/ 857685 w 2943124"/>
                  <a:gd name="connsiteY39" fmla="*/ 453541 h 2898410"/>
                  <a:gd name="connsiteX40" fmla="*/ 1284958 w 2943124"/>
                  <a:gd name="connsiteY40" fmla="*/ 298027 h 289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43124" h="2898410">
                    <a:moveTo>
                      <a:pt x="1471562" y="1018237"/>
                    </a:moveTo>
                    <a:cubicBezTo>
                      <a:pt x="1219057" y="1018237"/>
                      <a:pt x="1014362" y="1222932"/>
                      <a:pt x="1014362" y="1475437"/>
                    </a:cubicBezTo>
                    <a:cubicBezTo>
                      <a:pt x="1014362" y="1727942"/>
                      <a:pt x="1219057" y="1932637"/>
                      <a:pt x="1471562" y="1932637"/>
                    </a:cubicBezTo>
                    <a:cubicBezTo>
                      <a:pt x="1724067" y="1932637"/>
                      <a:pt x="1928762" y="1727942"/>
                      <a:pt x="1928762" y="1475437"/>
                    </a:cubicBezTo>
                    <a:cubicBezTo>
                      <a:pt x="1928762" y="1222932"/>
                      <a:pt x="1724067" y="1018237"/>
                      <a:pt x="1471562" y="1018237"/>
                    </a:cubicBezTo>
                    <a:close/>
                    <a:moveTo>
                      <a:pt x="1364798" y="0"/>
                    </a:moveTo>
                    <a:lnTo>
                      <a:pt x="1578326" y="0"/>
                    </a:lnTo>
                    <a:lnTo>
                      <a:pt x="1658167" y="298026"/>
                    </a:lnTo>
                    <a:cubicBezTo>
                      <a:pt x="1809250" y="321971"/>
                      <a:pt x="1954312" y="374769"/>
                      <a:pt x="2085439" y="453541"/>
                    </a:cubicBezTo>
                    <a:lnTo>
                      <a:pt x="2338169" y="276560"/>
                    </a:lnTo>
                    <a:lnTo>
                      <a:pt x="2501741" y="413813"/>
                    </a:lnTo>
                    <a:lnTo>
                      <a:pt x="2371335" y="693435"/>
                    </a:lnTo>
                    <a:cubicBezTo>
                      <a:pt x="2471680" y="808892"/>
                      <a:pt x="2548866" y="942582"/>
                      <a:pt x="2598682" y="1087211"/>
                    </a:cubicBezTo>
                    <a:lnTo>
                      <a:pt x="2906045" y="1114088"/>
                    </a:lnTo>
                    <a:lnTo>
                      <a:pt x="2943124" y="1324372"/>
                    </a:lnTo>
                    <a:lnTo>
                      <a:pt x="2663489" y="1454752"/>
                    </a:lnTo>
                    <a:cubicBezTo>
                      <a:pt x="2666143" y="1607697"/>
                      <a:pt x="2639337" y="1759724"/>
                      <a:pt x="2584532" y="1902538"/>
                    </a:cubicBezTo>
                    <a:lnTo>
                      <a:pt x="2802710" y="2120696"/>
                    </a:lnTo>
                    <a:lnTo>
                      <a:pt x="2695947" y="2305616"/>
                    </a:lnTo>
                    <a:lnTo>
                      <a:pt x="2397927" y="2225747"/>
                    </a:lnTo>
                    <a:cubicBezTo>
                      <a:pt x="2301649" y="2344616"/>
                      <a:pt x="2183393" y="2443845"/>
                      <a:pt x="2049611" y="2518019"/>
                    </a:cubicBezTo>
                    <a:lnTo>
                      <a:pt x="2076516" y="2825379"/>
                    </a:lnTo>
                    <a:lnTo>
                      <a:pt x="1875866" y="2898410"/>
                    </a:lnTo>
                    <a:lnTo>
                      <a:pt x="1698909" y="2645664"/>
                    </a:lnTo>
                    <a:cubicBezTo>
                      <a:pt x="1548748" y="2674837"/>
                      <a:pt x="1394376" y="2674837"/>
                      <a:pt x="1244215" y="2645664"/>
                    </a:cubicBezTo>
                    <a:lnTo>
                      <a:pt x="1067258" y="2898410"/>
                    </a:lnTo>
                    <a:lnTo>
                      <a:pt x="866608" y="2825379"/>
                    </a:lnTo>
                    <a:lnTo>
                      <a:pt x="893513" y="2518019"/>
                    </a:lnTo>
                    <a:cubicBezTo>
                      <a:pt x="759731" y="2443845"/>
                      <a:pt x="641475" y="2344616"/>
                      <a:pt x="545197" y="2225747"/>
                    </a:cubicBezTo>
                    <a:lnTo>
                      <a:pt x="247177" y="2305616"/>
                    </a:lnTo>
                    <a:lnTo>
                      <a:pt x="140414" y="2120696"/>
                    </a:lnTo>
                    <a:lnTo>
                      <a:pt x="358592" y="1902538"/>
                    </a:lnTo>
                    <a:cubicBezTo>
                      <a:pt x="303787" y="1759724"/>
                      <a:pt x="276981" y="1607697"/>
                      <a:pt x="279635" y="1454752"/>
                    </a:cubicBezTo>
                    <a:lnTo>
                      <a:pt x="0" y="1324372"/>
                    </a:lnTo>
                    <a:lnTo>
                      <a:pt x="37079" y="1114088"/>
                    </a:lnTo>
                    <a:lnTo>
                      <a:pt x="344442" y="1087212"/>
                    </a:lnTo>
                    <a:cubicBezTo>
                      <a:pt x="394258" y="942583"/>
                      <a:pt x="471444" y="808892"/>
                      <a:pt x="571789" y="693436"/>
                    </a:cubicBezTo>
                    <a:lnTo>
                      <a:pt x="441383" y="413813"/>
                    </a:lnTo>
                    <a:lnTo>
                      <a:pt x="604955" y="276560"/>
                    </a:lnTo>
                    <a:lnTo>
                      <a:pt x="857685" y="453541"/>
                    </a:lnTo>
                    <a:cubicBezTo>
                      <a:pt x="988812" y="374770"/>
                      <a:pt x="1133875" y="321971"/>
                      <a:pt x="1284958" y="2980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120">
                <a:extLst>
                  <a:ext uri="{FF2B5EF4-FFF2-40B4-BE49-F238E27FC236}">
                    <a16:creationId xmlns:a16="http://schemas.microsoft.com/office/drawing/2014/main" id="{DF63AF3D-8F80-328D-0029-084ED2973F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21388" y="5259825"/>
                <a:ext cx="567772" cy="567770"/>
              </a:xfrm>
              <a:custGeom>
                <a:avLst/>
                <a:gdLst>
                  <a:gd name="connsiteX0" fmla="*/ 1078054 w 2156108"/>
                  <a:gd name="connsiteY0" fmla="*/ 524842 h 2156108"/>
                  <a:gd name="connsiteX1" fmla="*/ 524842 w 2156108"/>
                  <a:gd name="connsiteY1" fmla="*/ 1078054 h 2156108"/>
                  <a:gd name="connsiteX2" fmla="*/ 1078054 w 2156108"/>
                  <a:gd name="connsiteY2" fmla="*/ 1631266 h 2156108"/>
                  <a:gd name="connsiteX3" fmla="*/ 1631266 w 2156108"/>
                  <a:gd name="connsiteY3" fmla="*/ 1078054 h 2156108"/>
                  <a:gd name="connsiteX4" fmla="*/ 1078054 w 2156108"/>
                  <a:gd name="connsiteY4" fmla="*/ 524842 h 2156108"/>
                  <a:gd name="connsiteX5" fmla="*/ 1078054 w 2156108"/>
                  <a:gd name="connsiteY5" fmla="*/ 0 h 2156108"/>
                  <a:gd name="connsiteX6" fmla="*/ 2156108 w 2156108"/>
                  <a:gd name="connsiteY6" fmla="*/ 1078054 h 2156108"/>
                  <a:gd name="connsiteX7" fmla="*/ 1078054 w 2156108"/>
                  <a:gd name="connsiteY7" fmla="*/ 2156108 h 2156108"/>
                  <a:gd name="connsiteX8" fmla="*/ 0 w 2156108"/>
                  <a:gd name="connsiteY8" fmla="*/ 1078054 h 2156108"/>
                  <a:gd name="connsiteX9" fmla="*/ 1078054 w 2156108"/>
                  <a:gd name="connsiteY9" fmla="*/ 0 h 215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108" h="2156108">
                    <a:moveTo>
                      <a:pt x="1078054" y="524842"/>
                    </a:moveTo>
                    <a:cubicBezTo>
                      <a:pt x="772523" y="524842"/>
                      <a:pt x="524842" y="772523"/>
                      <a:pt x="524842" y="1078054"/>
                    </a:cubicBezTo>
                    <a:cubicBezTo>
                      <a:pt x="524842" y="1383585"/>
                      <a:pt x="772523" y="1631266"/>
                      <a:pt x="1078054" y="1631266"/>
                    </a:cubicBezTo>
                    <a:cubicBezTo>
                      <a:pt x="1383585" y="1631266"/>
                      <a:pt x="1631266" y="1383585"/>
                      <a:pt x="1631266" y="1078054"/>
                    </a:cubicBezTo>
                    <a:cubicBezTo>
                      <a:pt x="1631266" y="772523"/>
                      <a:pt x="1383585" y="524842"/>
                      <a:pt x="1078054" y="524842"/>
                    </a:cubicBezTo>
                    <a:close/>
                    <a:moveTo>
                      <a:pt x="1078054" y="0"/>
                    </a:moveTo>
                    <a:cubicBezTo>
                      <a:pt x="1673447" y="0"/>
                      <a:pt x="2156108" y="482661"/>
                      <a:pt x="2156108" y="1078054"/>
                    </a:cubicBezTo>
                    <a:cubicBezTo>
                      <a:pt x="2156108" y="1673447"/>
                      <a:pt x="1673447" y="2156108"/>
                      <a:pt x="1078054" y="2156108"/>
                    </a:cubicBezTo>
                    <a:cubicBezTo>
                      <a:pt x="482661" y="2156108"/>
                      <a:pt x="0" y="1673447"/>
                      <a:pt x="0" y="1078054"/>
                    </a:cubicBezTo>
                    <a:cubicBezTo>
                      <a:pt x="0" y="482661"/>
                      <a:pt x="482661" y="0"/>
                      <a:pt x="1078054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 w="31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Parallelogram 44">
                <a:extLst>
                  <a:ext uri="{FF2B5EF4-FFF2-40B4-BE49-F238E27FC236}">
                    <a16:creationId xmlns:a16="http://schemas.microsoft.com/office/drawing/2014/main" id="{345B43B4-3207-FAFD-6F0A-FD37DE326EE4}"/>
                  </a:ext>
                </a:extLst>
              </p:cNvPr>
              <p:cNvSpPr/>
              <p:nvPr/>
            </p:nvSpPr>
            <p:spPr>
              <a:xfrm>
                <a:off x="1910464" y="4633822"/>
                <a:ext cx="8691806" cy="455152"/>
              </a:xfrm>
              <a:prstGeom prst="parallelogram">
                <a:avLst>
                  <a:gd name="adj" fmla="val 100987"/>
                </a:avLst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D414B55-308C-CB26-88E6-F12520C85718}"/>
                  </a:ext>
                </a:extLst>
              </p:cNvPr>
              <p:cNvCxnSpPr/>
              <p:nvPr/>
            </p:nvCxnSpPr>
            <p:spPr>
              <a:xfrm flipV="1">
                <a:off x="10173281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9A6BDF6-FA24-7D80-93C6-57BFF5F9D6E1}"/>
                  </a:ext>
                </a:extLst>
              </p:cNvPr>
              <p:cNvCxnSpPr/>
              <p:nvPr/>
            </p:nvCxnSpPr>
            <p:spPr>
              <a:xfrm flipV="1">
                <a:off x="9752241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C675234-E212-3D48-E777-B9320CF17CE6}"/>
                  </a:ext>
                </a:extLst>
              </p:cNvPr>
              <p:cNvCxnSpPr/>
              <p:nvPr/>
            </p:nvCxnSpPr>
            <p:spPr>
              <a:xfrm flipV="1">
                <a:off x="9331203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7EB6E0C-3552-7237-0839-9A1B14A48A8E}"/>
                  </a:ext>
                </a:extLst>
              </p:cNvPr>
              <p:cNvCxnSpPr/>
              <p:nvPr/>
            </p:nvCxnSpPr>
            <p:spPr>
              <a:xfrm flipV="1">
                <a:off x="8910164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36E4D3B-6299-5C48-5DE7-A07103DFE81B}"/>
                  </a:ext>
                </a:extLst>
              </p:cNvPr>
              <p:cNvCxnSpPr/>
              <p:nvPr/>
            </p:nvCxnSpPr>
            <p:spPr>
              <a:xfrm flipV="1">
                <a:off x="8489125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95ECE79-D522-EB19-4039-B0FE8BFB14E7}"/>
                  </a:ext>
                </a:extLst>
              </p:cNvPr>
              <p:cNvCxnSpPr/>
              <p:nvPr/>
            </p:nvCxnSpPr>
            <p:spPr>
              <a:xfrm flipV="1">
                <a:off x="8068086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633D8EC-D178-E565-1831-D07654E9D359}"/>
                  </a:ext>
                </a:extLst>
              </p:cNvPr>
              <p:cNvCxnSpPr/>
              <p:nvPr/>
            </p:nvCxnSpPr>
            <p:spPr>
              <a:xfrm flipV="1">
                <a:off x="7647047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D0B9694-AC4E-1BB7-877B-2903F4C0C373}"/>
                  </a:ext>
                </a:extLst>
              </p:cNvPr>
              <p:cNvCxnSpPr/>
              <p:nvPr/>
            </p:nvCxnSpPr>
            <p:spPr>
              <a:xfrm flipV="1">
                <a:off x="7226008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28D4071-ABA7-8EAE-50DC-6BE3AD7FDE17}"/>
                  </a:ext>
                </a:extLst>
              </p:cNvPr>
              <p:cNvCxnSpPr/>
              <p:nvPr/>
            </p:nvCxnSpPr>
            <p:spPr>
              <a:xfrm flipV="1">
                <a:off x="6804969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9EC20A7-8D43-1CC7-34B1-79CA85384C58}"/>
                  </a:ext>
                </a:extLst>
              </p:cNvPr>
              <p:cNvCxnSpPr/>
              <p:nvPr/>
            </p:nvCxnSpPr>
            <p:spPr>
              <a:xfrm flipV="1">
                <a:off x="6383930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575387B-179B-3F47-92CE-D231891EEAF6}"/>
                  </a:ext>
                </a:extLst>
              </p:cNvPr>
              <p:cNvCxnSpPr/>
              <p:nvPr/>
            </p:nvCxnSpPr>
            <p:spPr>
              <a:xfrm flipV="1">
                <a:off x="5962891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B49194B-0377-B882-4E73-678B1237EB76}"/>
                  </a:ext>
                </a:extLst>
              </p:cNvPr>
              <p:cNvCxnSpPr/>
              <p:nvPr/>
            </p:nvCxnSpPr>
            <p:spPr>
              <a:xfrm flipV="1">
                <a:off x="5541852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82C3105-5747-97DD-128C-927AE05E4172}"/>
                  </a:ext>
                </a:extLst>
              </p:cNvPr>
              <p:cNvCxnSpPr/>
              <p:nvPr/>
            </p:nvCxnSpPr>
            <p:spPr>
              <a:xfrm flipV="1">
                <a:off x="5120813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20D25A4-E9C5-937C-C5DF-55BE0A7EB55C}"/>
                  </a:ext>
                </a:extLst>
              </p:cNvPr>
              <p:cNvCxnSpPr/>
              <p:nvPr/>
            </p:nvCxnSpPr>
            <p:spPr>
              <a:xfrm flipV="1">
                <a:off x="4699774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67497A3-B6DA-106F-3AC8-597D8238DA43}"/>
                  </a:ext>
                </a:extLst>
              </p:cNvPr>
              <p:cNvCxnSpPr/>
              <p:nvPr/>
            </p:nvCxnSpPr>
            <p:spPr>
              <a:xfrm flipV="1">
                <a:off x="4278735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788E6B0-8980-431B-6DB2-C8F848D2F7EF}"/>
                  </a:ext>
                </a:extLst>
              </p:cNvPr>
              <p:cNvCxnSpPr/>
              <p:nvPr/>
            </p:nvCxnSpPr>
            <p:spPr>
              <a:xfrm flipV="1">
                <a:off x="3857696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59E6A14-42C7-B587-BD97-483C74648EDE}"/>
                  </a:ext>
                </a:extLst>
              </p:cNvPr>
              <p:cNvCxnSpPr/>
              <p:nvPr/>
            </p:nvCxnSpPr>
            <p:spPr>
              <a:xfrm flipV="1">
                <a:off x="3436657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55ADC5C-140F-8C66-1F3A-397616F2DA4E}"/>
                  </a:ext>
                </a:extLst>
              </p:cNvPr>
              <p:cNvCxnSpPr/>
              <p:nvPr/>
            </p:nvCxnSpPr>
            <p:spPr>
              <a:xfrm flipV="1">
                <a:off x="3015618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F791122-D587-C1E1-B8B0-8162B8231B89}"/>
                  </a:ext>
                </a:extLst>
              </p:cNvPr>
              <p:cNvCxnSpPr/>
              <p:nvPr/>
            </p:nvCxnSpPr>
            <p:spPr>
              <a:xfrm flipV="1">
                <a:off x="2594579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1730AF8-E341-EE7C-810F-340E0A97707A}"/>
                  </a:ext>
                </a:extLst>
              </p:cNvPr>
              <p:cNvCxnSpPr/>
              <p:nvPr/>
            </p:nvCxnSpPr>
            <p:spPr>
              <a:xfrm flipV="1">
                <a:off x="2173540" y="4652246"/>
                <a:ext cx="428989" cy="427311"/>
              </a:xfrm>
              <a:prstGeom prst="line">
                <a:avLst/>
              </a:prstGeom>
              <a:ln w="381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59C3B011-CD75-E25F-AC70-AC767F55175F}"/>
                </a:ext>
              </a:extLst>
            </p:cNvPr>
            <p:cNvSpPr/>
            <p:nvPr/>
          </p:nvSpPr>
          <p:spPr>
            <a:xfrm>
              <a:off x="8175123" y="4307999"/>
              <a:ext cx="1633409" cy="1249723"/>
            </a:xfrm>
            <a:prstGeom prst="cube">
              <a:avLst>
                <a:gd name="adj" fmla="val 20408"/>
              </a:avLst>
            </a:prstGeom>
            <a:solidFill>
              <a:schemeClr val="accent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b="1" kern="0" dirty="0">
                  <a:solidFill>
                    <a:schemeClr val="lt1"/>
                  </a:solidFill>
                </a:rPr>
                <a:t>Station 4 </a:t>
              </a:r>
              <a:r>
                <a:rPr lang="en-SE" sz="1200" i="1" kern="0" dirty="0">
                  <a:solidFill>
                    <a:schemeClr val="lt1"/>
                  </a:solidFill>
                </a:rPr>
                <a:t>Cleanroom Processing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458F325-3D6A-E7AD-B318-97B74EEC4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5402" y="3035844"/>
              <a:ext cx="1134463" cy="1142568"/>
            </a:xfrm>
            <a:prstGeom prst="rect">
              <a:avLst/>
            </a:prstGeom>
          </p:spPr>
        </p:pic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84ADE8C8-150A-C103-F704-D852D1373249}"/>
                </a:ext>
              </a:extLst>
            </p:cNvPr>
            <p:cNvSpPr/>
            <p:nvPr/>
          </p:nvSpPr>
          <p:spPr>
            <a:xfrm>
              <a:off x="6065924" y="4307999"/>
              <a:ext cx="1633409" cy="1249723"/>
            </a:xfrm>
            <a:prstGeom prst="cube">
              <a:avLst>
                <a:gd name="adj" fmla="val 20408"/>
              </a:avLst>
            </a:prstGeom>
            <a:solidFill>
              <a:schemeClr val="accent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b="1" kern="0" dirty="0">
                  <a:solidFill>
                    <a:schemeClr val="lt1"/>
                  </a:solidFill>
                </a:rPr>
                <a:t>Station 3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i="1" kern="0" dirty="0">
                  <a:solidFill>
                    <a:schemeClr val="lt1"/>
                  </a:solidFill>
                </a:rPr>
                <a:t>System test and verification</a:t>
              </a:r>
              <a:endParaRPr lang="en-US" sz="1200" i="1" kern="0" dirty="0">
                <a:solidFill>
                  <a:schemeClr val="lt1"/>
                </a:solidFill>
              </a:endParaRPr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0D96CB14-6797-AC84-5CF7-87DFFBA719A3}"/>
                </a:ext>
              </a:extLst>
            </p:cNvPr>
            <p:cNvSpPr/>
            <p:nvPr/>
          </p:nvSpPr>
          <p:spPr>
            <a:xfrm>
              <a:off x="3956726" y="4307999"/>
              <a:ext cx="1633409" cy="1249723"/>
            </a:xfrm>
            <a:prstGeom prst="cube">
              <a:avLst>
                <a:gd name="adj" fmla="val 20408"/>
              </a:avLst>
            </a:prstGeom>
            <a:solidFill>
              <a:schemeClr val="accent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b="1" kern="0" dirty="0">
                  <a:solidFill>
                    <a:schemeClr val="lt1"/>
                  </a:solidFill>
                </a:rPr>
                <a:t>Station 2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i="1" kern="0" dirty="0">
                  <a:solidFill>
                    <a:schemeClr val="lt1"/>
                  </a:solidFill>
                </a:rPr>
                <a:t>Vertical </a:t>
              </a:r>
              <a:br>
                <a:rPr lang="en-SE" sz="1200" i="1" kern="0" dirty="0">
                  <a:solidFill>
                    <a:schemeClr val="lt1"/>
                  </a:solidFill>
                </a:rPr>
              </a:br>
              <a:r>
                <a:rPr lang="en-SE" sz="1200" i="1" kern="0" dirty="0">
                  <a:solidFill>
                    <a:schemeClr val="lt1"/>
                  </a:solidFill>
                </a:rPr>
                <a:t>Integration</a:t>
              </a:r>
              <a:endParaRPr lang="en-US" sz="1200" i="1" kern="0" dirty="0">
                <a:solidFill>
                  <a:schemeClr val="lt1"/>
                </a:solidFill>
              </a:endParaRPr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917C53C4-221D-CE4C-44C3-AD825011E4A3}"/>
                </a:ext>
              </a:extLst>
            </p:cNvPr>
            <p:cNvSpPr/>
            <p:nvPr/>
          </p:nvSpPr>
          <p:spPr>
            <a:xfrm>
              <a:off x="1847528" y="4307999"/>
              <a:ext cx="1633409" cy="1249723"/>
            </a:xfrm>
            <a:prstGeom prst="cube">
              <a:avLst>
                <a:gd name="adj" fmla="val 20408"/>
              </a:avLst>
            </a:prstGeom>
            <a:solidFill>
              <a:schemeClr val="accent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b="1" kern="0" dirty="0">
                  <a:solidFill>
                    <a:schemeClr val="lt1"/>
                  </a:solidFill>
                </a:rPr>
                <a:t>Station 1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i="1" kern="0" dirty="0">
                  <a:solidFill>
                    <a:schemeClr val="lt1"/>
                  </a:solidFill>
                </a:rPr>
                <a:t>Panel </a:t>
              </a:r>
              <a:br>
                <a:rPr lang="en-SE" sz="1200" i="1" kern="0" dirty="0">
                  <a:solidFill>
                    <a:schemeClr val="lt1"/>
                  </a:solidFill>
                </a:rPr>
              </a:br>
              <a:r>
                <a:rPr lang="en-SE" sz="1200" i="1" kern="0" dirty="0">
                  <a:solidFill>
                    <a:schemeClr val="lt1"/>
                  </a:solidFill>
                </a:rPr>
                <a:t>preparation</a:t>
              </a:r>
              <a:endParaRPr lang="en-US" sz="1200" i="1" kern="0" dirty="0">
                <a:solidFill>
                  <a:schemeClr val="lt1"/>
                </a:solidFill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150A497-E4F7-C2F1-D132-C5EFD8975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2352" y="2910019"/>
              <a:ext cx="1134463" cy="1268393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93FD180-4378-2317-552D-F3FA582E4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4847" y="3062291"/>
              <a:ext cx="1594123" cy="111199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D864EE5-7A83-7101-2B70-9FF125DC4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3044" y="3179132"/>
              <a:ext cx="2085695" cy="1056877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9085FBA-FD84-C99E-B009-BE9F5517A9AE}"/>
                </a:ext>
              </a:extLst>
            </p:cNvPr>
            <p:cNvGrpSpPr/>
            <p:nvPr/>
          </p:nvGrpSpPr>
          <p:grpSpPr>
            <a:xfrm>
              <a:off x="7357557" y="1601191"/>
              <a:ext cx="1720525" cy="2043833"/>
              <a:chOff x="7357557" y="1132959"/>
              <a:chExt cx="1720525" cy="2043833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674F942-B6D2-040C-F2A5-D919C34FB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52332" y="1132959"/>
                <a:ext cx="1225750" cy="1452361"/>
              </a:xfrm>
              <a:prstGeom prst="rect">
                <a:avLst/>
              </a:prstGeom>
            </p:spPr>
          </p:pic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386333D4-0A51-C532-65D9-DFA3B4CE7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7557" y="1556792"/>
                <a:ext cx="0" cy="16200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EFB69CD4-5C8E-8801-B55C-8DE463438D35}"/>
                </a:ext>
              </a:extLst>
            </p:cNvPr>
            <p:cNvSpPr/>
            <p:nvPr/>
          </p:nvSpPr>
          <p:spPr>
            <a:xfrm>
              <a:off x="6536829" y="1888601"/>
              <a:ext cx="1359372" cy="800368"/>
            </a:xfrm>
            <a:prstGeom prst="cube">
              <a:avLst>
                <a:gd name="adj" fmla="val 20408"/>
              </a:avLst>
            </a:pr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SE" sz="1200" b="1" i="0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Payload Integration</a:t>
              </a:r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3F8886FF-F105-768E-2F00-3063169128E3}"/>
                </a:ext>
              </a:extLst>
            </p:cNvPr>
            <p:cNvSpPr/>
            <p:nvPr/>
          </p:nvSpPr>
          <p:spPr>
            <a:xfrm>
              <a:off x="10959489" y="4300743"/>
              <a:ext cx="1364862" cy="922547"/>
            </a:xfrm>
            <a:prstGeom prst="cube">
              <a:avLst>
                <a:gd name="adj" fmla="val 15336"/>
              </a:avLst>
            </a:prstGeom>
            <a:solidFill>
              <a:schemeClr val="accent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SE" sz="1200" b="1" kern="0" dirty="0">
                  <a:solidFill>
                    <a:schemeClr val="lt1"/>
                  </a:solidFill>
                </a:rPr>
                <a:t>Optimised testing approach</a:t>
              </a:r>
              <a:endParaRPr lang="en-US" sz="1200" b="1" kern="0" dirty="0">
                <a:solidFill>
                  <a:schemeClr val="lt1"/>
                </a:solidFill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EACF609-B17F-81B0-E099-370C9C6039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6440" y="4717798"/>
              <a:ext cx="744598" cy="11603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F0FEF-0EAD-1273-FD7D-0BE7CAD16EA6}"/>
              </a:ext>
            </a:extLst>
          </p:cNvPr>
          <p:cNvSpPr txBox="1"/>
          <p:nvPr/>
        </p:nvSpPr>
        <p:spPr>
          <a:xfrm>
            <a:off x="2117764" y="5548548"/>
            <a:ext cx="7956473" cy="33855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SE" sz="1600" b="1" dirty="0"/>
              <a:t>Recognised PA approach tailored to smallsat </a:t>
            </a:r>
            <a:r>
              <a:rPr lang="sv-SE" sz="1600" b="1" dirty="0" err="1"/>
              <a:t>industrialisation</a:t>
            </a:r>
            <a:endParaRPr lang="en-SE" sz="1600" b="1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F33FA9C-1C4E-296F-2510-8E9CC19851E7}"/>
              </a:ext>
            </a:extLst>
          </p:cNvPr>
          <p:cNvSpPr/>
          <p:nvPr/>
        </p:nvSpPr>
        <p:spPr>
          <a:xfrm>
            <a:off x="111754" y="4688153"/>
            <a:ext cx="1682512" cy="586174"/>
          </a:xfrm>
          <a:prstGeom prst="homePlate">
            <a:avLst>
              <a:gd name="adj" fmla="val 30435"/>
            </a:avLst>
          </a:prstGeom>
          <a:solidFill>
            <a:schemeClr val="tx2">
              <a:lumMod val="25000"/>
              <a:lumOff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err="1">
                <a:solidFill>
                  <a:schemeClr val="tx1"/>
                </a:solidFill>
              </a:rPr>
              <a:t>Supply</a:t>
            </a:r>
            <a:r>
              <a:rPr lang="sv-SE" sz="1600" dirty="0">
                <a:solidFill>
                  <a:schemeClr val="tx1"/>
                </a:solidFill>
              </a:rPr>
              <a:t> </a:t>
            </a:r>
            <a:r>
              <a:rPr lang="sv-SE" sz="1600" dirty="0" err="1">
                <a:solidFill>
                  <a:schemeClr val="tx1"/>
                </a:solidFill>
              </a:rPr>
              <a:t>chain</a:t>
            </a: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9BEFD17-251E-E5D5-1F69-314A256C409C}"/>
              </a:ext>
            </a:extLst>
          </p:cNvPr>
          <p:cNvSpPr/>
          <p:nvPr/>
        </p:nvSpPr>
        <p:spPr>
          <a:xfrm>
            <a:off x="111754" y="3333441"/>
            <a:ext cx="1682512" cy="586174"/>
          </a:xfrm>
          <a:prstGeom prst="homePlate">
            <a:avLst>
              <a:gd name="adj" fmla="val 30435"/>
            </a:avLst>
          </a:prstGeom>
          <a:solidFill>
            <a:schemeClr val="tx2">
              <a:lumMod val="25000"/>
              <a:lumOff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err="1">
                <a:solidFill>
                  <a:schemeClr val="tx1"/>
                </a:solidFill>
              </a:rPr>
              <a:t>Production</a:t>
            </a:r>
            <a:r>
              <a:rPr lang="sv-SE" sz="1600" dirty="0">
                <a:solidFill>
                  <a:schemeClr val="tx1"/>
                </a:solidFill>
              </a:rPr>
              <a:t> </a:t>
            </a:r>
            <a:r>
              <a:rPr lang="sv-SE" sz="1600" dirty="0" err="1">
                <a:solidFill>
                  <a:schemeClr val="tx1"/>
                </a:solidFill>
              </a:rPr>
              <a:t>Engineering</a:t>
            </a: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571FB42-8319-2F6D-1BAA-EDCF7981767A}"/>
              </a:ext>
            </a:extLst>
          </p:cNvPr>
          <p:cNvSpPr/>
          <p:nvPr/>
        </p:nvSpPr>
        <p:spPr>
          <a:xfrm>
            <a:off x="115976" y="1978730"/>
            <a:ext cx="1682512" cy="586174"/>
          </a:xfrm>
          <a:prstGeom prst="homePlate">
            <a:avLst>
              <a:gd name="adj" fmla="val 30435"/>
            </a:avLst>
          </a:prstGeom>
          <a:solidFill>
            <a:schemeClr val="tx2">
              <a:lumMod val="25000"/>
              <a:lumOff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tx1"/>
                </a:solidFill>
              </a:rPr>
              <a:t>Design to AIT</a:t>
            </a: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BF1C36-128A-3C7C-6F04-26902A533C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2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D9C21F-0D90-155D-11A8-48798AF7A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D25045-39B0-BE07-819A-D624D4AF0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D66955-4B87-B2A7-414C-0B8910868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" name="OHB New Office (3 mbps)">
            <a:hlinkClick r:id="" action="ppaction://media"/>
            <a:extLst>
              <a:ext uri="{FF2B5EF4-FFF2-40B4-BE49-F238E27FC236}">
                <a16:creationId xmlns:a16="http://schemas.microsoft.com/office/drawing/2014/main" id="{D01D2414-B8B9-1E58-A65A-A031196D2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C2C1-2DC8-B70D-BB7F-D11BE0FD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Stimulating and enabling </a:t>
            </a:r>
            <a:r>
              <a:rPr lang="en-SE" dirty="0"/>
              <a:t>EO </a:t>
            </a:r>
            <a:r>
              <a:rPr lang="en-US" dirty="0"/>
              <a:t>constellations in Europe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9A6C3F-8857-CC15-5C6F-7279CB48CE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/>
              <a:t>Path</a:t>
            </a:r>
            <a:r>
              <a:rPr lang="sv-SE" dirty="0"/>
              <a:t> to </a:t>
            </a:r>
            <a:r>
              <a:rPr lang="sv-SE" dirty="0" err="1"/>
              <a:t>Commercialisation</a:t>
            </a:r>
            <a:endParaRPr lang="en-SE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9F76F68-F9D2-28DD-5B58-118553585235}"/>
              </a:ext>
            </a:extLst>
          </p:cNvPr>
          <p:cNvGrpSpPr/>
          <p:nvPr/>
        </p:nvGrpSpPr>
        <p:grpSpPr>
          <a:xfrm>
            <a:off x="312248" y="980728"/>
            <a:ext cx="9168128" cy="5417299"/>
            <a:chOff x="1399289" y="798901"/>
            <a:chExt cx="9168128" cy="5417299"/>
          </a:xfrm>
        </p:grpSpPr>
        <p:sp>
          <p:nvSpPr>
            <p:cNvPr id="44" name="Oval 9">
              <a:extLst>
                <a:ext uri="{FF2B5EF4-FFF2-40B4-BE49-F238E27FC236}">
                  <a16:creationId xmlns:a16="http://schemas.microsoft.com/office/drawing/2014/main" id="{53FC7F4D-E080-356D-6BB4-A20C7E6D71A1}"/>
                </a:ext>
              </a:extLst>
            </p:cNvPr>
            <p:cNvSpPr/>
            <p:nvPr/>
          </p:nvSpPr>
          <p:spPr>
            <a:xfrm>
              <a:off x="5031792" y="3429000"/>
              <a:ext cx="2128416" cy="2787200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scene3d>
              <a:camera prst="isometricOffAxis2Top">
                <a:rot lat="18075715" lon="3207254" rev="16941449"/>
              </a:camera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45" name="Oval 10">
              <a:extLst>
                <a:ext uri="{FF2B5EF4-FFF2-40B4-BE49-F238E27FC236}">
                  <a16:creationId xmlns:a16="http://schemas.microsoft.com/office/drawing/2014/main" id="{88ED420F-99EF-558B-A342-975A6A766487}"/>
                </a:ext>
              </a:extLst>
            </p:cNvPr>
            <p:cNvSpPr/>
            <p:nvPr/>
          </p:nvSpPr>
          <p:spPr>
            <a:xfrm>
              <a:off x="5031792" y="2684468"/>
              <a:ext cx="2128416" cy="27872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  <a:scene3d>
              <a:camera prst="isometricOffAxis2Top">
                <a:rot lat="18075715" lon="3207254" rev="18741448"/>
              </a:camera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46" name="Oval 11">
              <a:extLst>
                <a:ext uri="{FF2B5EF4-FFF2-40B4-BE49-F238E27FC236}">
                  <a16:creationId xmlns:a16="http://schemas.microsoft.com/office/drawing/2014/main" id="{4DE63678-FA83-7195-F10A-6D03C6070DAC}"/>
                </a:ext>
              </a:extLst>
            </p:cNvPr>
            <p:cNvSpPr/>
            <p:nvPr/>
          </p:nvSpPr>
          <p:spPr>
            <a:xfrm>
              <a:off x="5031792" y="2140243"/>
              <a:ext cx="2128416" cy="2787200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scene3d>
              <a:camera prst="isometricOffAxis2Top">
                <a:rot lat="18075715" lon="3207254" rev="16941449"/>
              </a:camera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47" name="Oval 12">
              <a:extLst>
                <a:ext uri="{FF2B5EF4-FFF2-40B4-BE49-F238E27FC236}">
                  <a16:creationId xmlns:a16="http://schemas.microsoft.com/office/drawing/2014/main" id="{98456111-F10A-A130-F626-9BD50A19401A}"/>
                </a:ext>
              </a:extLst>
            </p:cNvPr>
            <p:cNvSpPr/>
            <p:nvPr/>
          </p:nvSpPr>
          <p:spPr>
            <a:xfrm>
              <a:off x="5031792" y="1395711"/>
              <a:ext cx="2128416" cy="27872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80000"/>
              </a:schemeClr>
            </a:solidFill>
            <a:ln>
              <a:noFill/>
            </a:ln>
            <a:scene3d>
              <a:camera prst="isometricOffAxis2Top">
                <a:rot lat="18075715" lon="3207254" rev="18741448"/>
              </a:camera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48" name="Oval 13">
              <a:extLst>
                <a:ext uri="{FF2B5EF4-FFF2-40B4-BE49-F238E27FC236}">
                  <a16:creationId xmlns:a16="http://schemas.microsoft.com/office/drawing/2014/main" id="{74DE284E-274D-5739-AB15-8D8626196895}"/>
                </a:ext>
              </a:extLst>
            </p:cNvPr>
            <p:cNvSpPr/>
            <p:nvPr/>
          </p:nvSpPr>
          <p:spPr>
            <a:xfrm>
              <a:off x="5031792" y="798901"/>
              <a:ext cx="2128416" cy="2787200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  <a:scene3d>
              <a:camera prst="isometricOffAxis2Top">
                <a:rot lat="18075715" lon="3207254" rev="16941449"/>
              </a:camera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cxnSp>
          <p:nvCxnSpPr>
            <p:cNvPr id="49" name="Connecteur droit 20">
              <a:extLst>
                <a:ext uri="{FF2B5EF4-FFF2-40B4-BE49-F238E27FC236}">
                  <a16:creationId xmlns:a16="http://schemas.microsoft.com/office/drawing/2014/main" id="{6A3441E8-E9C8-E943-C8EA-974F67A75B15}"/>
                </a:ext>
              </a:extLst>
            </p:cNvPr>
            <p:cNvCxnSpPr>
              <a:cxnSpLocks/>
            </p:cNvCxnSpPr>
            <p:nvPr/>
          </p:nvCxnSpPr>
          <p:spPr>
            <a:xfrm>
              <a:off x="3945966" y="2240585"/>
              <a:ext cx="972000" cy="0"/>
            </a:xfrm>
            <a:prstGeom prst="line">
              <a:avLst/>
            </a:prstGeom>
            <a:ln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92AA51EF-AF9B-FCF4-BF16-FD82A6DFF3BE}"/>
                </a:ext>
              </a:extLst>
            </p:cNvPr>
            <p:cNvSpPr txBox="1"/>
            <p:nvPr/>
          </p:nvSpPr>
          <p:spPr>
            <a:xfrm>
              <a:off x="1399289" y="1858982"/>
              <a:ext cx="2516292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SE" sz="1600" b="1" dirty="0">
                  <a:solidFill>
                    <a:schemeClr val="accent4"/>
                  </a:solidFill>
                </a:rPr>
                <a:t>5. Consolidation</a:t>
              </a:r>
            </a:p>
            <a:p>
              <a:pPr algn="r"/>
              <a:r>
                <a:rPr lang="sv-SE" sz="1400" dirty="0">
                  <a:solidFill>
                    <a:schemeClr val="bg1"/>
                  </a:solidFill>
                </a:rPr>
                <a:t>S</a:t>
              </a:r>
              <a:r>
                <a:rPr lang="en-SE" sz="1400" dirty="0">
                  <a:solidFill>
                    <a:schemeClr val="bg1"/>
                  </a:solidFill>
                </a:rPr>
                <a:t>cale effect, cost optimisation</a:t>
              </a:r>
            </a:p>
          </p:txBody>
        </p:sp>
        <p:cxnSp>
          <p:nvCxnSpPr>
            <p:cNvPr id="51" name="Connecteur droit 23">
              <a:extLst>
                <a:ext uri="{FF2B5EF4-FFF2-40B4-BE49-F238E27FC236}">
                  <a16:creationId xmlns:a16="http://schemas.microsoft.com/office/drawing/2014/main" id="{6A0072B1-1D0C-A0F9-317A-37AE7C2CCC17}"/>
                </a:ext>
              </a:extLst>
            </p:cNvPr>
            <p:cNvCxnSpPr>
              <a:cxnSpLocks/>
            </p:cNvCxnSpPr>
            <p:nvPr/>
          </p:nvCxnSpPr>
          <p:spPr>
            <a:xfrm>
              <a:off x="3945966" y="3508791"/>
              <a:ext cx="972000" cy="0"/>
            </a:xfrm>
            <a:prstGeom prst="line">
              <a:avLst/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7">
              <a:extLst>
                <a:ext uri="{FF2B5EF4-FFF2-40B4-BE49-F238E27FC236}">
                  <a16:creationId xmlns:a16="http://schemas.microsoft.com/office/drawing/2014/main" id="{82BBB2F9-3096-7713-1761-E19020EAC600}"/>
                </a:ext>
              </a:extLst>
            </p:cNvPr>
            <p:cNvSpPr txBox="1"/>
            <p:nvPr/>
          </p:nvSpPr>
          <p:spPr>
            <a:xfrm>
              <a:off x="1399290" y="3000959"/>
              <a:ext cx="2516292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SE" sz="1600" b="1" dirty="0">
                  <a:solidFill>
                    <a:schemeClr val="accent2"/>
                  </a:solidFill>
                </a:rPr>
                <a:t>3. From demonstrating missions...</a:t>
              </a:r>
            </a:p>
            <a:p>
              <a:pPr algn="r"/>
              <a:r>
                <a:rPr lang="en-SE" sz="1400" dirty="0">
                  <a:solidFill>
                    <a:schemeClr val="bg1"/>
                  </a:solidFill>
                </a:rPr>
                <a:t>First smallsat deployments to start meeting end-user needs</a:t>
              </a:r>
            </a:p>
          </p:txBody>
        </p:sp>
        <p:cxnSp>
          <p:nvCxnSpPr>
            <p:cNvPr id="53" name="Connecteur droit 26">
              <a:extLst>
                <a:ext uri="{FF2B5EF4-FFF2-40B4-BE49-F238E27FC236}">
                  <a16:creationId xmlns:a16="http://schemas.microsoft.com/office/drawing/2014/main" id="{2D2CC78F-53D5-1F62-570F-F4AE2AB161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200" y="2942412"/>
              <a:ext cx="1431678" cy="0"/>
            </a:xfrm>
            <a:prstGeom prst="line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7">
              <a:extLst>
                <a:ext uri="{FF2B5EF4-FFF2-40B4-BE49-F238E27FC236}">
                  <a16:creationId xmlns:a16="http://schemas.microsoft.com/office/drawing/2014/main" id="{3C02690E-78C4-13B8-8DF4-24B1441051CB}"/>
                </a:ext>
              </a:extLst>
            </p:cNvPr>
            <p:cNvSpPr txBox="1"/>
            <p:nvPr/>
          </p:nvSpPr>
          <p:spPr>
            <a:xfrm>
              <a:off x="8047416" y="2444355"/>
              <a:ext cx="2520000" cy="984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SE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4</a:t>
              </a:r>
              <a:r>
                <a:rPr lang="en-GB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. ...to operational missions</a:t>
              </a:r>
            </a:p>
            <a:p>
              <a:r>
                <a:rPr lang="en-SE" sz="1400" dirty="0">
                  <a:solidFill>
                    <a:schemeClr val="bg1"/>
                  </a:solidFill>
                </a:rPr>
                <a:t>Constellations </a:t>
              </a:r>
              <a:r>
                <a:rPr lang="en-US" sz="1400" dirty="0">
                  <a:solidFill>
                    <a:schemeClr val="bg1"/>
                  </a:solidFill>
                </a:rPr>
                <a:t>going towards bigger </a:t>
              </a:r>
              <a:r>
                <a:rPr lang="en-SE" sz="1400" dirty="0">
                  <a:solidFill>
                    <a:schemeClr val="bg1"/>
                  </a:solidFill>
                </a:rPr>
                <a:t>smallsat </a:t>
              </a:r>
              <a:r>
                <a:rPr lang="en-US" sz="1400" dirty="0">
                  <a:solidFill>
                    <a:schemeClr val="bg1"/>
                  </a:solidFill>
                </a:rPr>
                <a:t>platforms for enhanced capabilities</a:t>
              </a:r>
            </a:p>
          </p:txBody>
        </p:sp>
        <p:cxnSp>
          <p:nvCxnSpPr>
            <p:cNvPr id="55" name="Connecteur droit 30">
              <a:extLst>
                <a:ext uri="{FF2B5EF4-FFF2-40B4-BE49-F238E27FC236}">
                  <a16:creationId xmlns:a16="http://schemas.microsoft.com/office/drawing/2014/main" id="{CADFD864-C4C5-CEB3-F607-69FBA187AD04}"/>
                </a:ext>
              </a:extLst>
            </p:cNvPr>
            <p:cNvCxnSpPr>
              <a:cxnSpLocks/>
            </p:cNvCxnSpPr>
            <p:nvPr/>
          </p:nvCxnSpPr>
          <p:spPr>
            <a:xfrm>
              <a:off x="3945966" y="4770763"/>
              <a:ext cx="972000" cy="0"/>
            </a:xfrm>
            <a:prstGeom prst="line">
              <a:avLst/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37">
              <a:extLst>
                <a:ext uri="{FF2B5EF4-FFF2-40B4-BE49-F238E27FC236}">
                  <a16:creationId xmlns:a16="http://schemas.microsoft.com/office/drawing/2014/main" id="{4469EB63-67E3-7131-20A2-1DD574AF3942}"/>
                </a:ext>
              </a:extLst>
            </p:cNvPr>
            <p:cNvSpPr txBox="1"/>
            <p:nvPr/>
          </p:nvSpPr>
          <p:spPr>
            <a:xfrm>
              <a:off x="1399289" y="4280614"/>
              <a:ext cx="2516292" cy="984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SE" sz="1600" b="1" dirty="0">
                  <a:solidFill>
                    <a:schemeClr val="accent2"/>
                  </a:solidFill>
                </a:rPr>
                <a:t>1. </a:t>
              </a:r>
              <a:r>
                <a:rPr lang="en-GB" sz="1600" b="1" dirty="0">
                  <a:solidFill>
                    <a:schemeClr val="accent2"/>
                  </a:solidFill>
                </a:rPr>
                <a:t>R&amp;D studies</a:t>
              </a:r>
              <a:endParaRPr lang="en-SE" sz="1600" b="1" dirty="0">
                <a:solidFill>
                  <a:schemeClr val="accent2"/>
                </a:solidFill>
              </a:endParaRPr>
            </a:p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Exploring new technologies (e.g., VLEO, </a:t>
              </a:r>
              <a:r>
                <a:rPr lang="en-SE" sz="1400" dirty="0">
                  <a:solidFill>
                    <a:schemeClr val="bg1"/>
                  </a:solidFill>
                </a:rPr>
                <a:t>edge computing, encryption</a:t>
              </a:r>
              <a:r>
                <a:rPr lang="en-GB" sz="1400" dirty="0">
                  <a:solidFill>
                    <a:schemeClr val="bg1"/>
                  </a:solidFill>
                </a:rPr>
                <a:t>)</a:t>
              </a:r>
            </a:p>
          </p:txBody>
        </p:sp>
        <p:cxnSp>
          <p:nvCxnSpPr>
            <p:cNvPr id="57" name="Connecteur droit 33">
              <a:extLst>
                <a:ext uri="{FF2B5EF4-FFF2-40B4-BE49-F238E27FC236}">
                  <a16:creationId xmlns:a16="http://schemas.microsoft.com/office/drawing/2014/main" id="{E5BC0905-203C-32DD-BF3B-F3FCAC6465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200" y="4281965"/>
              <a:ext cx="1431678" cy="0"/>
            </a:xfrm>
            <a:prstGeom prst="line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37">
              <a:extLst>
                <a:ext uri="{FF2B5EF4-FFF2-40B4-BE49-F238E27FC236}">
                  <a16:creationId xmlns:a16="http://schemas.microsoft.com/office/drawing/2014/main" id="{302E2000-AC5B-F4C6-C75A-E02E161C4288}"/>
                </a:ext>
              </a:extLst>
            </p:cNvPr>
            <p:cNvSpPr txBox="1"/>
            <p:nvPr/>
          </p:nvSpPr>
          <p:spPr>
            <a:xfrm>
              <a:off x="8047417" y="3789522"/>
              <a:ext cx="2520000" cy="984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SE" sz="1600" b="1" dirty="0">
                  <a:solidFill>
                    <a:schemeClr val="accent3"/>
                  </a:solidFill>
                </a:rPr>
                <a:t>2. </a:t>
              </a:r>
              <a:r>
                <a:rPr lang="en-GB" sz="1600" b="1" dirty="0">
                  <a:solidFill>
                    <a:schemeClr val="accent3"/>
                  </a:solidFill>
                </a:rPr>
                <a:t>IOD/IOV</a:t>
              </a:r>
              <a:endParaRPr lang="en-SE" sz="1600" b="1" dirty="0">
                <a:solidFill>
                  <a:schemeClr val="accent3"/>
                </a:solidFill>
              </a:endParaRPr>
            </a:p>
            <a:p>
              <a:r>
                <a:rPr lang="en-SE" sz="1400" dirty="0">
                  <a:solidFill>
                    <a:schemeClr val="bg1"/>
                  </a:solidFill>
                </a:rPr>
                <a:t>Testing new types of payloads, subsystems, concepts of operations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2AD431-34F1-075B-C835-2FA9E4289F93}"/>
              </a:ext>
            </a:extLst>
          </p:cNvPr>
          <p:cNvSpPr txBox="1"/>
          <p:nvPr/>
        </p:nvSpPr>
        <p:spPr>
          <a:xfrm>
            <a:off x="3929188" y="1161659"/>
            <a:ext cx="2022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600" b="1" dirty="0">
                <a:solidFill>
                  <a:schemeClr val="accent4"/>
                </a:solidFill>
              </a:rPr>
              <a:t>ESA/Institution as anchor customer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81A7C-BBE3-83FC-3F46-B5C2F0DC2466}"/>
              </a:ext>
            </a:extLst>
          </p:cNvPr>
          <p:cNvSpPr txBox="1"/>
          <p:nvPr/>
        </p:nvSpPr>
        <p:spPr>
          <a:xfrm>
            <a:off x="3598522" y="5868140"/>
            <a:ext cx="268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600" b="1" dirty="0">
                <a:solidFill>
                  <a:schemeClr val="accent5"/>
                </a:solidFill>
              </a:rPr>
              <a:t>ESA </a:t>
            </a:r>
            <a:r>
              <a:rPr lang="sv-SE" sz="1600" b="1" dirty="0" err="1">
                <a:solidFill>
                  <a:schemeClr val="accent5"/>
                </a:solidFill>
              </a:rPr>
              <a:t>promoting</a:t>
            </a:r>
            <a:r>
              <a:rPr lang="sv-SE" sz="1600" b="1" dirty="0">
                <a:solidFill>
                  <a:schemeClr val="accent5"/>
                </a:solidFill>
              </a:rPr>
              <a:t> &amp; </a:t>
            </a:r>
            <a:r>
              <a:rPr lang="en-SE" sz="1600" b="1" dirty="0">
                <a:solidFill>
                  <a:schemeClr val="accent5"/>
                </a:solidFill>
              </a:rPr>
              <a:t>funding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A7DA0-8B24-4207-BF4A-A008F74AC5A1}"/>
              </a:ext>
            </a:extLst>
          </p:cNvPr>
          <p:cNvSpPr txBox="1"/>
          <p:nvPr/>
        </p:nvSpPr>
        <p:spPr>
          <a:xfrm>
            <a:off x="10198894" y="2751899"/>
            <a:ext cx="1680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Throughput Time!</a:t>
            </a:r>
          </a:p>
          <a:p>
            <a:br>
              <a:rPr lang="en-SE" sz="1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SE" sz="1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Short procurement and program decision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9A9B44-8481-D8E5-E418-C6F1CBB3C9A5}"/>
              </a:ext>
            </a:extLst>
          </p:cNvPr>
          <p:cNvCxnSpPr>
            <a:cxnSpLocks/>
          </p:cNvCxnSpPr>
          <p:nvPr/>
        </p:nvCxnSpPr>
        <p:spPr>
          <a:xfrm flipV="1">
            <a:off x="9912424" y="1628800"/>
            <a:ext cx="0" cy="4536504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054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16199C55_195B_4105_87ED_9F780AC81A63&quot;,&quot;SourceFullName&quot;:&quot;\\\\l.ohb-sweden.se\\share\\Company\\Presentations\\Presentation archive\\240404_AWS_event\\input\\1470 PoC FC II_commercial-institutional.xlsx&quot;,&quot;LastUpdate&quot;:&quot;2024-11-20 11:53 AM&quot;,&quot;UpdatedBy&quot;:&quot;gce&quot;,&quot;IsLinked&quot;:false,&quot;IsBrokenLink&quot;:false,&quot;Type&quot;: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heme/theme1.xml><?xml version="1.0" encoding="utf-8"?>
<a:theme xmlns:a="http://schemas.openxmlformats.org/drawingml/2006/main" name="OHB Sweden - PPT">
  <a:themeElements>
    <a:clrScheme name="OHB_20110615">
      <a:dk1>
        <a:srgbClr val="646464"/>
      </a:dk1>
      <a:lt1>
        <a:sysClr val="window" lastClr="FFFFFF"/>
      </a:lt1>
      <a:dk2>
        <a:srgbClr val="003255"/>
      </a:dk2>
      <a:lt2>
        <a:srgbClr val="A0A0A0"/>
      </a:lt2>
      <a:accent1>
        <a:srgbClr val="124866"/>
      </a:accent1>
      <a:accent2>
        <a:srgbClr val="6E9BB4"/>
      </a:accent2>
      <a:accent3>
        <a:srgbClr val="B9D0DF"/>
      </a:accent3>
      <a:accent4>
        <a:srgbClr val="DC3C0A"/>
      </a:accent4>
      <a:accent5>
        <a:srgbClr val="E3EDF3"/>
      </a:accent5>
      <a:accent6>
        <a:srgbClr val="91CBF0"/>
      </a:accent6>
      <a:hlink>
        <a:srgbClr val="000000"/>
      </a:hlink>
      <a:folHlink>
        <a:srgbClr val="DDDDDD"/>
      </a:folHlink>
    </a:clrScheme>
    <a:fontScheme name="1_Vorlage_PP_OHB-System_201107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9050">
          <a:solidFill>
            <a:schemeClr val="bg1"/>
          </a:solidFill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HB Sweden - presentation template V0" id="{37DB385A-8920-47E1-B4E9-4F42F503FE97}" vid="{DA929E43-B5ED-4E9E-81C6-B13F21ED6BFB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10" ma:contentTypeDescription="Create a new document." ma:contentTypeScope="" ma:versionID="a62eaec4af676716ff1b0037391c7177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b966f32c4d313a47005035aea31f1e2a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3F28C6-F93B-462D-B04C-E1C76EEE92E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46825D-9838-41D7-81EF-09F2DF1E48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5686B-112B-4A1D-9FEE-E8C39D4B6A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1addcf-6fba-43a6-b7fa-b6e1965b398b"/>
    <ds:schemaRef ds:uri="848258b2-4be1-4f83-9d2e-7519d08570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OHB Sweden - presentation template V0</Template>
  <TotalTime>1382</TotalTime>
  <Words>503</Words>
  <Application>Microsoft Office PowerPoint</Application>
  <PresentationFormat>Widescreen</PresentationFormat>
  <Paragraphs>134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OHB Sweden - PPT</vt:lpstr>
      <vt:lpstr>InnoSat, on our path to industrialisation</vt:lpstr>
      <vt:lpstr>OHB Sweden in short</vt:lpstr>
      <vt:lpstr>Our heritage is our credibility</vt:lpstr>
      <vt:lpstr>Arctic Weather Satellite: a NewSpace success story</vt:lpstr>
      <vt:lpstr>From Arctic Weather Satellite to EPS-Sterna</vt:lpstr>
      <vt:lpstr>InnoSat – Technology at the service of our Customer’s business</vt:lpstr>
      <vt:lpstr>Our path to industrialisation</vt:lpstr>
      <vt:lpstr>PowerPoint Presentation</vt:lpstr>
      <vt:lpstr>Stimulating and enabling EO constellations in Europe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Bastiaan Lagaune</dc:creator>
  <cp:lastModifiedBy>Benoit Mathieu</cp:lastModifiedBy>
  <cp:revision>57</cp:revision>
  <dcterms:created xsi:type="dcterms:W3CDTF">2024-03-25T09:56:04Z</dcterms:created>
  <dcterms:modified xsi:type="dcterms:W3CDTF">2024-11-27T14:42:01Z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</Properties>
</file>