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82" r:id="rId6"/>
    <p:sldId id="257" r:id="rId7"/>
    <p:sldId id="260" r:id="rId8"/>
    <p:sldId id="267" r:id="rId9"/>
    <p:sldId id="269" r:id="rId10"/>
    <p:sldId id="270" r:id="rId11"/>
    <p:sldId id="272" r:id="rId12"/>
  </p:sldIdLst>
  <p:sldSz cx="9144000" cy="5143500" type="screen16x9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1385" userDrawn="1">
          <p15:clr>
            <a:srgbClr val="A4A3A4"/>
          </p15:clr>
        </p15:guide>
        <p15:guide id="2" pos="26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40" y="52"/>
      </p:cViewPr>
      <p:guideLst>
        <p:guide orient="horz" pos="1385"/>
        <p:guide pos="26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7"/>
            <a:ext cx="7772400" cy="2738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80" b="1" i="0">
                <a:solidFill>
                  <a:srgbClr val="047EA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60"/>
            <a:ext cx="6400800" cy="888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7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37" b="0" i="0">
                <a:solidFill>
                  <a:srgbClr val="17789B"/>
                </a:solidFill>
                <a:latin typeface="Calibri"/>
                <a:cs typeface="Calibri"/>
              </a:defRPr>
            </a:lvl1pPr>
          </a:lstStyle>
          <a:p>
            <a:pPr marL="6109">
              <a:spcBef>
                <a:spcPts val="26"/>
              </a:spcBef>
            </a:pPr>
            <a:r>
              <a:rPr lang="fr-FR" spc="26"/>
              <a:t>EARSC</a:t>
            </a:r>
            <a:r>
              <a:rPr lang="fr-FR" spc="22"/>
              <a:t> </a:t>
            </a:r>
            <a:r>
              <a:rPr lang="fr-FR" spc="10"/>
              <a:t>INDUSTRY</a:t>
            </a:r>
            <a:r>
              <a:rPr lang="fr-FR" spc="26"/>
              <a:t> </a:t>
            </a:r>
            <a:r>
              <a:rPr lang="fr-FR" spc="10"/>
              <a:t>SURVEY</a:t>
            </a:r>
            <a:r>
              <a:rPr lang="fr-FR" spc="29"/>
              <a:t> </a:t>
            </a:r>
            <a:r>
              <a:rPr lang="fr-FR" spc="-10"/>
              <a:t>2023</a:t>
            </a:r>
            <a:endParaRPr lang="fr-FR"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85" b="0" i="0">
                <a:solidFill>
                  <a:srgbClr val="17789B"/>
                </a:solidFill>
                <a:latin typeface="Calibri"/>
                <a:cs typeface="Calibri"/>
              </a:defRPr>
            </a:lvl1pPr>
          </a:lstStyle>
          <a:p>
            <a:pPr marL="18326">
              <a:spcBef>
                <a:spcPts val="24"/>
              </a:spcBef>
            </a:pPr>
            <a:fld id="{81D60167-4931-47E6-BA6A-407CBD079E47}" type="slidenum">
              <a:rPr lang="fr-FR" spc="-12" smtClean="0"/>
              <a:pPr marL="18326">
                <a:spcBef>
                  <a:spcPts val="24"/>
                </a:spcBef>
              </a:pPr>
              <a:t>‹#›</a:t>
            </a:fld>
            <a:endParaRPr lang="fr-FR" spc="-12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278863" y="4704897"/>
            <a:ext cx="8589213" cy="328646"/>
          </a:xfrm>
          <a:custGeom>
            <a:avLst/>
            <a:gdLst/>
            <a:ahLst/>
            <a:cxnLst/>
            <a:rect l="l" t="t" r="r" b="b"/>
            <a:pathLst>
              <a:path w="7098030" h="683259">
                <a:moveTo>
                  <a:pt x="7097450" y="0"/>
                </a:moveTo>
                <a:lnTo>
                  <a:pt x="0" y="0"/>
                </a:lnTo>
                <a:lnTo>
                  <a:pt x="0" y="683259"/>
                </a:lnTo>
                <a:lnTo>
                  <a:pt x="7097450" y="683259"/>
                </a:lnTo>
                <a:lnTo>
                  <a:pt x="7097450" y="0"/>
                </a:lnTo>
                <a:close/>
              </a:path>
            </a:pathLst>
          </a:custGeom>
          <a:solidFill>
            <a:srgbClr val="D1E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76638" y="4657109"/>
            <a:ext cx="8589213" cy="46120"/>
          </a:xfrm>
          <a:custGeom>
            <a:avLst/>
            <a:gdLst/>
            <a:ahLst/>
            <a:cxnLst/>
            <a:rect l="l" t="t" r="r" b="b"/>
            <a:pathLst>
              <a:path w="7098030" h="95884">
                <a:moveTo>
                  <a:pt x="7097450" y="0"/>
                </a:moveTo>
                <a:lnTo>
                  <a:pt x="0" y="0"/>
                </a:lnTo>
                <a:lnTo>
                  <a:pt x="0" y="95656"/>
                </a:lnTo>
                <a:lnTo>
                  <a:pt x="7097450" y="95656"/>
                </a:lnTo>
                <a:lnTo>
                  <a:pt x="7097450" y="0"/>
                </a:lnTo>
                <a:close/>
              </a:path>
            </a:pathLst>
          </a:custGeom>
          <a:solidFill>
            <a:srgbClr val="177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703" y="4733730"/>
            <a:ext cx="796297" cy="29908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6625" y="103849"/>
            <a:ext cx="8590750" cy="273921"/>
          </a:xfrm>
        </p:spPr>
        <p:txBody>
          <a:bodyPr lIns="0" tIns="0" rIns="0" bIns="0"/>
          <a:lstStyle>
            <a:lvl1pPr>
              <a:defRPr sz="1780" b="1" i="0">
                <a:solidFill>
                  <a:srgbClr val="047EA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0009" y="2030073"/>
            <a:ext cx="4391425" cy="88807"/>
          </a:xfrm>
        </p:spPr>
        <p:txBody>
          <a:bodyPr lIns="0" tIns="0" rIns="0" bIns="0"/>
          <a:lstStyle>
            <a:lvl1pPr>
              <a:defRPr sz="577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11901" y="4787186"/>
            <a:ext cx="1519900" cy="138499"/>
          </a:xfrm>
        </p:spPr>
        <p:txBody>
          <a:bodyPr lIns="0" tIns="0" rIns="0" bIns="0"/>
          <a:lstStyle>
            <a:lvl1pPr>
              <a:defRPr sz="900" b="0" i="0">
                <a:solidFill>
                  <a:srgbClr val="17789B"/>
                </a:solidFill>
                <a:latin typeface="Calibri"/>
                <a:cs typeface="Calibri"/>
              </a:defRPr>
            </a:lvl1pPr>
          </a:lstStyle>
          <a:p>
            <a:pPr marL="6109">
              <a:spcBef>
                <a:spcPts val="26"/>
              </a:spcBef>
            </a:pPr>
            <a:r>
              <a:rPr lang="fr-FR" spc="26"/>
              <a:t>EARSC</a:t>
            </a:r>
            <a:r>
              <a:rPr lang="fr-FR" spc="22"/>
              <a:t> </a:t>
            </a:r>
            <a:r>
              <a:rPr lang="fr-FR" spc="10"/>
              <a:t>INDUSTRY</a:t>
            </a:r>
            <a:r>
              <a:rPr lang="fr-FR" spc="26"/>
              <a:t> </a:t>
            </a:r>
            <a:r>
              <a:rPr lang="fr-FR" spc="10"/>
              <a:t>SURVEY</a:t>
            </a:r>
            <a:r>
              <a:rPr lang="fr-FR" spc="29"/>
              <a:t> </a:t>
            </a:r>
            <a:r>
              <a:rPr lang="fr-FR" spc="-10"/>
              <a:t>2023</a:t>
            </a:r>
            <a:endParaRPr lang="fr-FR"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879942" y="4837166"/>
            <a:ext cx="242814" cy="138499"/>
          </a:xfrm>
        </p:spPr>
        <p:txBody>
          <a:bodyPr lIns="0" tIns="0" rIns="0" bIns="0"/>
          <a:lstStyle>
            <a:lvl1pPr>
              <a:defRPr sz="900" b="0" i="0">
                <a:solidFill>
                  <a:srgbClr val="17789B"/>
                </a:solidFill>
                <a:latin typeface="Calibri"/>
                <a:cs typeface="Calibri"/>
              </a:defRPr>
            </a:lvl1pPr>
          </a:lstStyle>
          <a:p>
            <a:pPr marL="18326">
              <a:spcBef>
                <a:spcPts val="24"/>
              </a:spcBef>
            </a:pPr>
            <a:fld id="{81D60167-4931-47E6-BA6A-407CBD079E47}" type="slidenum">
              <a:rPr lang="fr-FR" spc="-12" smtClean="0"/>
              <a:pPr marL="18326">
                <a:spcBef>
                  <a:spcPts val="24"/>
                </a:spcBef>
              </a:pPr>
              <a:t>‹#›</a:t>
            </a:fld>
            <a:endParaRPr lang="fr-FR" spc="-12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78863" y="4704897"/>
            <a:ext cx="8589213" cy="328646"/>
          </a:xfrm>
          <a:custGeom>
            <a:avLst/>
            <a:gdLst/>
            <a:ahLst/>
            <a:cxnLst/>
            <a:rect l="l" t="t" r="r" b="b"/>
            <a:pathLst>
              <a:path w="7098030" h="683259">
                <a:moveTo>
                  <a:pt x="7097450" y="0"/>
                </a:moveTo>
                <a:lnTo>
                  <a:pt x="0" y="0"/>
                </a:lnTo>
                <a:lnTo>
                  <a:pt x="0" y="683259"/>
                </a:lnTo>
                <a:lnTo>
                  <a:pt x="7097450" y="683259"/>
                </a:lnTo>
                <a:lnTo>
                  <a:pt x="7097450" y="0"/>
                </a:lnTo>
                <a:close/>
              </a:path>
            </a:pathLst>
          </a:custGeom>
          <a:solidFill>
            <a:srgbClr val="D1E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76638" y="4657109"/>
            <a:ext cx="8589213" cy="46120"/>
          </a:xfrm>
          <a:custGeom>
            <a:avLst/>
            <a:gdLst/>
            <a:ahLst/>
            <a:cxnLst/>
            <a:rect l="l" t="t" r="r" b="b"/>
            <a:pathLst>
              <a:path w="7098030" h="95884">
                <a:moveTo>
                  <a:pt x="7097450" y="0"/>
                </a:moveTo>
                <a:lnTo>
                  <a:pt x="0" y="0"/>
                </a:lnTo>
                <a:lnTo>
                  <a:pt x="0" y="95656"/>
                </a:lnTo>
                <a:lnTo>
                  <a:pt x="7097450" y="95656"/>
                </a:lnTo>
                <a:lnTo>
                  <a:pt x="7097450" y="0"/>
                </a:lnTo>
                <a:close/>
              </a:path>
            </a:pathLst>
          </a:custGeom>
          <a:solidFill>
            <a:srgbClr val="177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703" y="4733730"/>
            <a:ext cx="1239281" cy="29908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6625" y="103849"/>
            <a:ext cx="8590750" cy="273921"/>
          </a:xfrm>
        </p:spPr>
        <p:txBody>
          <a:bodyPr lIns="0" tIns="0" rIns="0" bIns="0"/>
          <a:lstStyle>
            <a:lvl1pPr>
              <a:defRPr sz="1780" b="1" i="0">
                <a:solidFill>
                  <a:srgbClr val="047EA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5"/>
            <a:ext cx="397763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3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37" b="0" i="0">
                <a:solidFill>
                  <a:srgbClr val="17789B"/>
                </a:solidFill>
                <a:latin typeface="Calibri"/>
                <a:cs typeface="Calibri"/>
              </a:defRPr>
            </a:lvl1pPr>
          </a:lstStyle>
          <a:p>
            <a:pPr marL="6109">
              <a:spcBef>
                <a:spcPts val="26"/>
              </a:spcBef>
            </a:pPr>
            <a:r>
              <a:rPr lang="fr-FR" spc="26"/>
              <a:t>EARSC</a:t>
            </a:r>
            <a:r>
              <a:rPr lang="fr-FR" spc="22"/>
              <a:t> </a:t>
            </a:r>
            <a:r>
              <a:rPr lang="fr-FR" spc="10"/>
              <a:t>INDUSTRY</a:t>
            </a:r>
            <a:r>
              <a:rPr lang="fr-FR" spc="26"/>
              <a:t> </a:t>
            </a:r>
            <a:r>
              <a:rPr lang="fr-FR" spc="10"/>
              <a:t>SURVEY</a:t>
            </a:r>
            <a:r>
              <a:rPr lang="fr-FR" spc="29"/>
              <a:t> </a:t>
            </a:r>
            <a:r>
              <a:rPr lang="fr-FR" spc="-10"/>
              <a:t>2023</a:t>
            </a:r>
            <a:endParaRPr lang="fr-FR" spc="-1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85" b="0" i="0">
                <a:solidFill>
                  <a:srgbClr val="17789B"/>
                </a:solidFill>
                <a:latin typeface="Calibri"/>
                <a:cs typeface="Calibri"/>
              </a:defRPr>
            </a:lvl1pPr>
          </a:lstStyle>
          <a:p>
            <a:pPr marL="18326">
              <a:spcBef>
                <a:spcPts val="24"/>
              </a:spcBef>
            </a:pPr>
            <a:fld id="{81D60167-4931-47E6-BA6A-407CBD079E47}" type="slidenum">
              <a:rPr lang="fr-FR" spc="-12" smtClean="0"/>
              <a:pPr marL="18326">
                <a:spcBef>
                  <a:spcPts val="24"/>
                </a:spcBef>
              </a:pPr>
              <a:t>‹#›</a:t>
            </a:fld>
            <a:endParaRPr lang="fr-FR" spc="-12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6625" y="103849"/>
            <a:ext cx="8590750" cy="273921"/>
          </a:xfrm>
        </p:spPr>
        <p:txBody>
          <a:bodyPr lIns="0" tIns="0" rIns="0" bIns="0"/>
          <a:lstStyle>
            <a:lvl1pPr>
              <a:defRPr sz="1780" b="1" i="0">
                <a:solidFill>
                  <a:srgbClr val="047EA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37" b="0" i="0">
                <a:solidFill>
                  <a:srgbClr val="17789B"/>
                </a:solidFill>
                <a:latin typeface="Calibri"/>
                <a:cs typeface="Calibri"/>
              </a:defRPr>
            </a:lvl1pPr>
          </a:lstStyle>
          <a:p>
            <a:pPr marL="6109">
              <a:spcBef>
                <a:spcPts val="26"/>
              </a:spcBef>
            </a:pPr>
            <a:r>
              <a:rPr lang="fr-FR" spc="26"/>
              <a:t>EARSC</a:t>
            </a:r>
            <a:r>
              <a:rPr lang="fr-FR" spc="22"/>
              <a:t> </a:t>
            </a:r>
            <a:r>
              <a:rPr lang="fr-FR" spc="10"/>
              <a:t>INDUSTRY</a:t>
            </a:r>
            <a:r>
              <a:rPr lang="fr-FR" spc="26"/>
              <a:t> </a:t>
            </a:r>
            <a:r>
              <a:rPr lang="fr-FR" spc="10"/>
              <a:t>SURVEY</a:t>
            </a:r>
            <a:r>
              <a:rPr lang="fr-FR" spc="29"/>
              <a:t> </a:t>
            </a:r>
            <a:r>
              <a:rPr lang="fr-FR" spc="-10"/>
              <a:t>2023</a:t>
            </a:r>
            <a:endParaRPr lang="fr-FR" spc="-1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85" b="0" i="0">
                <a:solidFill>
                  <a:srgbClr val="17789B"/>
                </a:solidFill>
                <a:latin typeface="Calibri"/>
                <a:cs typeface="Calibri"/>
              </a:defRPr>
            </a:lvl1pPr>
          </a:lstStyle>
          <a:p>
            <a:pPr marL="18326">
              <a:spcBef>
                <a:spcPts val="24"/>
              </a:spcBef>
            </a:pPr>
            <a:fld id="{81D60167-4931-47E6-BA6A-407CBD079E47}" type="slidenum">
              <a:rPr lang="fr-FR" spc="-12" smtClean="0"/>
              <a:pPr marL="18326">
                <a:spcBef>
                  <a:spcPts val="24"/>
                </a:spcBef>
              </a:pPr>
              <a:t>‹#›</a:t>
            </a:fld>
            <a:endParaRPr lang="fr-FR" spc="-12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337" b="0" i="0">
                <a:solidFill>
                  <a:srgbClr val="17789B"/>
                </a:solidFill>
                <a:latin typeface="Calibri"/>
                <a:cs typeface="Calibri"/>
              </a:defRPr>
            </a:lvl1pPr>
          </a:lstStyle>
          <a:p>
            <a:pPr marL="6109">
              <a:spcBef>
                <a:spcPts val="26"/>
              </a:spcBef>
            </a:pPr>
            <a:r>
              <a:rPr lang="fr-FR" spc="26"/>
              <a:t>EARSC</a:t>
            </a:r>
            <a:r>
              <a:rPr lang="fr-FR" spc="22"/>
              <a:t> </a:t>
            </a:r>
            <a:r>
              <a:rPr lang="fr-FR" spc="10"/>
              <a:t>INDUSTRY</a:t>
            </a:r>
            <a:r>
              <a:rPr lang="fr-FR" spc="26"/>
              <a:t> </a:t>
            </a:r>
            <a:r>
              <a:rPr lang="fr-FR" spc="10"/>
              <a:t>SURVEY</a:t>
            </a:r>
            <a:r>
              <a:rPr lang="fr-FR" spc="29"/>
              <a:t> </a:t>
            </a:r>
            <a:r>
              <a:rPr lang="fr-FR" spc="-10"/>
              <a:t>2023</a:t>
            </a:r>
            <a:endParaRPr lang="fr-FR" spc="-1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85" b="0" i="0">
                <a:solidFill>
                  <a:srgbClr val="17789B"/>
                </a:solidFill>
                <a:latin typeface="Calibri"/>
                <a:cs typeface="Calibri"/>
              </a:defRPr>
            </a:lvl1pPr>
          </a:lstStyle>
          <a:p>
            <a:pPr marL="18326">
              <a:spcBef>
                <a:spcPts val="24"/>
              </a:spcBef>
            </a:pPr>
            <a:fld id="{81D60167-4931-47E6-BA6A-407CBD079E47}" type="slidenum">
              <a:rPr lang="fr-FR" spc="-12" smtClean="0"/>
              <a:pPr marL="18326">
                <a:spcBef>
                  <a:spcPts val="24"/>
                </a:spcBef>
              </a:pPr>
              <a:t>‹#›</a:t>
            </a:fld>
            <a:endParaRPr lang="fr-FR" spc="-12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78863" y="4704897"/>
            <a:ext cx="8589213" cy="328646"/>
          </a:xfrm>
          <a:custGeom>
            <a:avLst/>
            <a:gdLst/>
            <a:ahLst/>
            <a:cxnLst/>
            <a:rect l="l" t="t" r="r" b="b"/>
            <a:pathLst>
              <a:path w="7098030" h="683259">
                <a:moveTo>
                  <a:pt x="7097450" y="0"/>
                </a:moveTo>
                <a:lnTo>
                  <a:pt x="0" y="0"/>
                </a:lnTo>
                <a:lnTo>
                  <a:pt x="0" y="683259"/>
                </a:lnTo>
                <a:lnTo>
                  <a:pt x="7097450" y="683259"/>
                </a:lnTo>
                <a:lnTo>
                  <a:pt x="7097450" y="0"/>
                </a:lnTo>
                <a:close/>
              </a:path>
            </a:pathLst>
          </a:custGeom>
          <a:solidFill>
            <a:srgbClr val="D1E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76638" y="4657109"/>
            <a:ext cx="8589213" cy="46120"/>
          </a:xfrm>
          <a:custGeom>
            <a:avLst/>
            <a:gdLst/>
            <a:ahLst/>
            <a:cxnLst/>
            <a:rect l="l" t="t" r="r" b="b"/>
            <a:pathLst>
              <a:path w="7098030" h="95884">
                <a:moveTo>
                  <a:pt x="7097450" y="0"/>
                </a:moveTo>
                <a:lnTo>
                  <a:pt x="0" y="0"/>
                </a:lnTo>
                <a:lnTo>
                  <a:pt x="0" y="95656"/>
                </a:lnTo>
                <a:lnTo>
                  <a:pt x="7097450" y="95656"/>
                </a:lnTo>
                <a:lnTo>
                  <a:pt x="7097450" y="0"/>
                </a:lnTo>
                <a:close/>
              </a:path>
            </a:pathLst>
          </a:custGeom>
          <a:solidFill>
            <a:srgbClr val="177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6625" y="103849"/>
            <a:ext cx="8590750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rgbClr val="047EA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0009" y="2030073"/>
            <a:ext cx="439142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11901" y="4787186"/>
            <a:ext cx="1519900" cy="518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7" b="0" i="0">
                <a:solidFill>
                  <a:srgbClr val="17789B"/>
                </a:solidFill>
                <a:latin typeface="Calibri"/>
                <a:cs typeface="Calibri"/>
              </a:defRPr>
            </a:lvl1pPr>
          </a:lstStyle>
          <a:p>
            <a:pPr marL="6109">
              <a:spcBef>
                <a:spcPts val="26"/>
              </a:spcBef>
            </a:pPr>
            <a:r>
              <a:rPr lang="fr-FR" spc="26"/>
              <a:t>EARSC</a:t>
            </a:r>
            <a:r>
              <a:rPr lang="fr-FR" spc="22"/>
              <a:t> </a:t>
            </a:r>
            <a:r>
              <a:rPr lang="fr-FR" spc="10"/>
              <a:t>INDUSTRY</a:t>
            </a:r>
            <a:r>
              <a:rPr lang="fr-FR" spc="26"/>
              <a:t> </a:t>
            </a:r>
            <a:r>
              <a:rPr lang="fr-FR" spc="10"/>
              <a:t>SURVEY</a:t>
            </a:r>
            <a:r>
              <a:rPr lang="fr-FR" spc="29"/>
              <a:t> </a:t>
            </a:r>
            <a:r>
              <a:rPr lang="fr-FR" spc="-10"/>
              <a:t>2023</a:t>
            </a:r>
            <a:endParaRPr lang="fr-FR" spc="-1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2" y="4783456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879942" y="4837166"/>
            <a:ext cx="242814" cy="592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" b="0" i="0">
                <a:solidFill>
                  <a:srgbClr val="17789B"/>
                </a:solidFill>
                <a:latin typeface="Calibri"/>
                <a:cs typeface="Calibri"/>
              </a:defRPr>
            </a:lvl1pPr>
          </a:lstStyle>
          <a:p>
            <a:pPr marL="18326">
              <a:spcBef>
                <a:spcPts val="24"/>
              </a:spcBef>
            </a:pPr>
            <a:fld id="{81D60167-4931-47E6-BA6A-407CBD079E47}" type="slidenum">
              <a:rPr lang="fr-FR" spc="-12" smtClean="0"/>
              <a:pPr marL="18326">
                <a:spcBef>
                  <a:spcPts val="24"/>
                </a:spcBef>
              </a:pPr>
              <a:t>‹#›</a:t>
            </a:fld>
            <a:endParaRPr lang="fr-FR" spc="-12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19913">
        <a:defRPr>
          <a:latin typeface="+mn-lt"/>
          <a:ea typeface="+mn-ea"/>
          <a:cs typeface="+mn-cs"/>
        </a:defRPr>
      </a:lvl2pPr>
      <a:lvl3pPr marL="439826">
        <a:defRPr>
          <a:latin typeface="+mn-lt"/>
          <a:ea typeface="+mn-ea"/>
          <a:cs typeface="+mn-cs"/>
        </a:defRPr>
      </a:lvl3pPr>
      <a:lvl4pPr marL="659740">
        <a:defRPr>
          <a:latin typeface="+mn-lt"/>
          <a:ea typeface="+mn-ea"/>
          <a:cs typeface="+mn-cs"/>
        </a:defRPr>
      </a:lvl4pPr>
      <a:lvl5pPr marL="879653">
        <a:defRPr>
          <a:latin typeface="+mn-lt"/>
          <a:ea typeface="+mn-ea"/>
          <a:cs typeface="+mn-cs"/>
        </a:defRPr>
      </a:lvl5pPr>
      <a:lvl6pPr marL="1099566">
        <a:defRPr>
          <a:latin typeface="+mn-lt"/>
          <a:ea typeface="+mn-ea"/>
          <a:cs typeface="+mn-cs"/>
        </a:defRPr>
      </a:lvl6pPr>
      <a:lvl7pPr marL="1319479">
        <a:defRPr>
          <a:latin typeface="+mn-lt"/>
          <a:ea typeface="+mn-ea"/>
          <a:cs typeface="+mn-cs"/>
        </a:defRPr>
      </a:lvl7pPr>
      <a:lvl8pPr marL="1539392">
        <a:defRPr>
          <a:latin typeface="+mn-lt"/>
          <a:ea typeface="+mn-ea"/>
          <a:cs typeface="+mn-cs"/>
        </a:defRPr>
      </a:lvl8pPr>
      <a:lvl9pPr marL="175930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19913">
        <a:defRPr>
          <a:latin typeface="+mn-lt"/>
          <a:ea typeface="+mn-ea"/>
          <a:cs typeface="+mn-cs"/>
        </a:defRPr>
      </a:lvl2pPr>
      <a:lvl3pPr marL="439826">
        <a:defRPr>
          <a:latin typeface="+mn-lt"/>
          <a:ea typeface="+mn-ea"/>
          <a:cs typeface="+mn-cs"/>
        </a:defRPr>
      </a:lvl3pPr>
      <a:lvl4pPr marL="659740">
        <a:defRPr>
          <a:latin typeface="+mn-lt"/>
          <a:ea typeface="+mn-ea"/>
          <a:cs typeface="+mn-cs"/>
        </a:defRPr>
      </a:lvl4pPr>
      <a:lvl5pPr marL="879653">
        <a:defRPr>
          <a:latin typeface="+mn-lt"/>
          <a:ea typeface="+mn-ea"/>
          <a:cs typeface="+mn-cs"/>
        </a:defRPr>
      </a:lvl5pPr>
      <a:lvl6pPr marL="1099566">
        <a:defRPr>
          <a:latin typeface="+mn-lt"/>
          <a:ea typeface="+mn-ea"/>
          <a:cs typeface="+mn-cs"/>
        </a:defRPr>
      </a:lvl6pPr>
      <a:lvl7pPr marL="1319479">
        <a:defRPr>
          <a:latin typeface="+mn-lt"/>
          <a:ea typeface="+mn-ea"/>
          <a:cs typeface="+mn-cs"/>
        </a:defRPr>
      </a:lvl7pPr>
      <a:lvl8pPr marL="1539392">
        <a:defRPr>
          <a:latin typeface="+mn-lt"/>
          <a:ea typeface="+mn-ea"/>
          <a:cs typeface="+mn-cs"/>
        </a:defRPr>
      </a:lvl8pPr>
      <a:lvl9pPr marL="175930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0.png"/><Relationship Id="rId21" Type="http://schemas.openxmlformats.org/officeDocument/2006/relationships/image" Target="../media/image24.png"/><Relationship Id="rId42" Type="http://schemas.openxmlformats.org/officeDocument/2006/relationships/image" Target="../media/image45.png"/><Relationship Id="rId63" Type="http://schemas.openxmlformats.org/officeDocument/2006/relationships/image" Target="../media/image66.jpg"/><Relationship Id="rId84" Type="http://schemas.openxmlformats.org/officeDocument/2006/relationships/image" Target="../media/image87.png"/><Relationship Id="rId16" Type="http://schemas.openxmlformats.org/officeDocument/2006/relationships/image" Target="../media/image19.jpg"/><Relationship Id="rId107" Type="http://schemas.openxmlformats.org/officeDocument/2006/relationships/image" Target="../media/image110.png"/><Relationship Id="rId11" Type="http://schemas.openxmlformats.org/officeDocument/2006/relationships/image" Target="../media/image14.jpg"/><Relationship Id="rId32" Type="http://schemas.openxmlformats.org/officeDocument/2006/relationships/image" Target="../media/image35.jpg"/><Relationship Id="rId37" Type="http://schemas.openxmlformats.org/officeDocument/2006/relationships/image" Target="../media/image40.jpg"/><Relationship Id="rId53" Type="http://schemas.openxmlformats.org/officeDocument/2006/relationships/image" Target="../media/image56.png"/><Relationship Id="rId58" Type="http://schemas.openxmlformats.org/officeDocument/2006/relationships/image" Target="../media/image61.png"/><Relationship Id="rId74" Type="http://schemas.openxmlformats.org/officeDocument/2006/relationships/image" Target="../media/image77.png"/><Relationship Id="rId79" Type="http://schemas.openxmlformats.org/officeDocument/2006/relationships/image" Target="../media/image82.jpg"/><Relationship Id="rId102" Type="http://schemas.openxmlformats.org/officeDocument/2006/relationships/image" Target="../media/image105.jpg"/><Relationship Id="rId123" Type="http://schemas.openxmlformats.org/officeDocument/2006/relationships/image" Target="../media/image126.jpg"/><Relationship Id="rId128" Type="http://schemas.openxmlformats.org/officeDocument/2006/relationships/image" Target="../media/image131.jpg"/><Relationship Id="rId5" Type="http://schemas.openxmlformats.org/officeDocument/2006/relationships/image" Target="../media/image8.png"/><Relationship Id="rId90" Type="http://schemas.openxmlformats.org/officeDocument/2006/relationships/image" Target="../media/image93.png"/><Relationship Id="rId95" Type="http://schemas.openxmlformats.org/officeDocument/2006/relationships/image" Target="../media/image98.jpg"/><Relationship Id="rId22" Type="http://schemas.openxmlformats.org/officeDocument/2006/relationships/image" Target="../media/image25.png"/><Relationship Id="rId27" Type="http://schemas.openxmlformats.org/officeDocument/2006/relationships/image" Target="../media/image30.jpg"/><Relationship Id="rId43" Type="http://schemas.openxmlformats.org/officeDocument/2006/relationships/image" Target="../media/image46.jpg"/><Relationship Id="rId48" Type="http://schemas.openxmlformats.org/officeDocument/2006/relationships/image" Target="../media/image51.jpg"/><Relationship Id="rId64" Type="http://schemas.openxmlformats.org/officeDocument/2006/relationships/image" Target="../media/image67.png"/><Relationship Id="rId69" Type="http://schemas.openxmlformats.org/officeDocument/2006/relationships/image" Target="../media/image72.png"/><Relationship Id="rId113" Type="http://schemas.openxmlformats.org/officeDocument/2006/relationships/image" Target="../media/image116.png"/><Relationship Id="rId118" Type="http://schemas.openxmlformats.org/officeDocument/2006/relationships/image" Target="../media/image121.png"/><Relationship Id="rId134" Type="http://schemas.openxmlformats.org/officeDocument/2006/relationships/image" Target="../media/image137.png"/><Relationship Id="rId80" Type="http://schemas.openxmlformats.org/officeDocument/2006/relationships/image" Target="../media/image83.jpg"/><Relationship Id="rId85" Type="http://schemas.openxmlformats.org/officeDocument/2006/relationships/image" Target="../media/image88.png"/><Relationship Id="rId12" Type="http://schemas.openxmlformats.org/officeDocument/2006/relationships/image" Target="../media/image15.png"/><Relationship Id="rId17" Type="http://schemas.openxmlformats.org/officeDocument/2006/relationships/image" Target="../media/image20.jpg"/><Relationship Id="rId33" Type="http://schemas.openxmlformats.org/officeDocument/2006/relationships/image" Target="../media/image36.png"/><Relationship Id="rId38" Type="http://schemas.openxmlformats.org/officeDocument/2006/relationships/image" Target="../media/image41.jpg"/><Relationship Id="rId59" Type="http://schemas.openxmlformats.org/officeDocument/2006/relationships/image" Target="../media/image62.jpg"/><Relationship Id="rId103" Type="http://schemas.openxmlformats.org/officeDocument/2006/relationships/image" Target="../media/image106.png"/><Relationship Id="rId108" Type="http://schemas.openxmlformats.org/officeDocument/2006/relationships/image" Target="../media/image111.jpg"/><Relationship Id="rId124" Type="http://schemas.openxmlformats.org/officeDocument/2006/relationships/image" Target="../media/image127.png"/><Relationship Id="rId129" Type="http://schemas.openxmlformats.org/officeDocument/2006/relationships/image" Target="../media/image132.png"/><Relationship Id="rId54" Type="http://schemas.openxmlformats.org/officeDocument/2006/relationships/image" Target="../media/image57.png"/><Relationship Id="rId70" Type="http://schemas.openxmlformats.org/officeDocument/2006/relationships/image" Target="../media/image73.png"/><Relationship Id="rId75" Type="http://schemas.openxmlformats.org/officeDocument/2006/relationships/image" Target="../media/image78.png"/><Relationship Id="rId91" Type="http://schemas.openxmlformats.org/officeDocument/2006/relationships/image" Target="../media/image94.jpg"/><Relationship Id="rId96" Type="http://schemas.openxmlformats.org/officeDocument/2006/relationships/image" Target="../media/image9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23" Type="http://schemas.openxmlformats.org/officeDocument/2006/relationships/image" Target="../media/image26.jpg"/><Relationship Id="rId28" Type="http://schemas.openxmlformats.org/officeDocument/2006/relationships/image" Target="../media/image31.png"/><Relationship Id="rId49" Type="http://schemas.openxmlformats.org/officeDocument/2006/relationships/image" Target="../media/image52.png"/><Relationship Id="rId114" Type="http://schemas.openxmlformats.org/officeDocument/2006/relationships/image" Target="../media/image117.png"/><Relationship Id="rId119" Type="http://schemas.openxmlformats.org/officeDocument/2006/relationships/image" Target="../media/image122.png"/><Relationship Id="rId44" Type="http://schemas.openxmlformats.org/officeDocument/2006/relationships/image" Target="../media/image47.png"/><Relationship Id="rId60" Type="http://schemas.openxmlformats.org/officeDocument/2006/relationships/image" Target="../media/image63.png"/><Relationship Id="rId65" Type="http://schemas.openxmlformats.org/officeDocument/2006/relationships/image" Target="../media/image68.jpg"/><Relationship Id="rId81" Type="http://schemas.openxmlformats.org/officeDocument/2006/relationships/image" Target="../media/image84.jpg"/><Relationship Id="rId86" Type="http://schemas.openxmlformats.org/officeDocument/2006/relationships/image" Target="../media/image89.png"/><Relationship Id="rId130" Type="http://schemas.openxmlformats.org/officeDocument/2006/relationships/image" Target="../media/image133.jpg"/><Relationship Id="rId135" Type="http://schemas.openxmlformats.org/officeDocument/2006/relationships/image" Target="../media/image1.png"/><Relationship Id="rId13" Type="http://schemas.openxmlformats.org/officeDocument/2006/relationships/image" Target="../media/image16.jpg"/><Relationship Id="rId18" Type="http://schemas.openxmlformats.org/officeDocument/2006/relationships/image" Target="../media/image21.png"/><Relationship Id="rId39" Type="http://schemas.openxmlformats.org/officeDocument/2006/relationships/image" Target="../media/image42.jpg"/><Relationship Id="rId109" Type="http://schemas.openxmlformats.org/officeDocument/2006/relationships/image" Target="../media/image112.png"/><Relationship Id="rId34" Type="http://schemas.openxmlformats.org/officeDocument/2006/relationships/image" Target="../media/image37.jpg"/><Relationship Id="rId50" Type="http://schemas.openxmlformats.org/officeDocument/2006/relationships/image" Target="../media/image53.png"/><Relationship Id="rId55" Type="http://schemas.openxmlformats.org/officeDocument/2006/relationships/image" Target="../media/image58.jpg"/><Relationship Id="rId76" Type="http://schemas.openxmlformats.org/officeDocument/2006/relationships/image" Target="../media/image79.jpg"/><Relationship Id="rId97" Type="http://schemas.openxmlformats.org/officeDocument/2006/relationships/image" Target="../media/image100.png"/><Relationship Id="rId104" Type="http://schemas.openxmlformats.org/officeDocument/2006/relationships/image" Target="../media/image107.png"/><Relationship Id="rId120" Type="http://schemas.openxmlformats.org/officeDocument/2006/relationships/image" Target="../media/image123.jpg"/><Relationship Id="rId125" Type="http://schemas.openxmlformats.org/officeDocument/2006/relationships/image" Target="../media/image128.png"/><Relationship Id="rId7" Type="http://schemas.openxmlformats.org/officeDocument/2006/relationships/image" Target="../media/image10.png"/><Relationship Id="rId71" Type="http://schemas.openxmlformats.org/officeDocument/2006/relationships/image" Target="../media/image74.png"/><Relationship Id="rId92" Type="http://schemas.openxmlformats.org/officeDocument/2006/relationships/image" Target="../media/image95.png"/><Relationship Id="rId2" Type="http://schemas.openxmlformats.org/officeDocument/2006/relationships/image" Target="../media/image5.png"/><Relationship Id="rId29" Type="http://schemas.openxmlformats.org/officeDocument/2006/relationships/image" Target="../media/image32.png"/><Relationship Id="rId24" Type="http://schemas.openxmlformats.org/officeDocument/2006/relationships/image" Target="../media/image27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66" Type="http://schemas.openxmlformats.org/officeDocument/2006/relationships/image" Target="../media/image69.png"/><Relationship Id="rId87" Type="http://schemas.openxmlformats.org/officeDocument/2006/relationships/image" Target="../media/image90.png"/><Relationship Id="rId110" Type="http://schemas.openxmlformats.org/officeDocument/2006/relationships/image" Target="../media/image113.jpg"/><Relationship Id="rId115" Type="http://schemas.openxmlformats.org/officeDocument/2006/relationships/image" Target="../media/image118.jpg"/><Relationship Id="rId131" Type="http://schemas.openxmlformats.org/officeDocument/2006/relationships/image" Target="../media/image134.jpg"/><Relationship Id="rId61" Type="http://schemas.openxmlformats.org/officeDocument/2006/relationships/image" Target="../media/image64.jpg"/><Relationship Id="rId82" Type="http://schemas.openxmlformats.org/officeDocument/2006/relationships/image" Target="../media/image85.jpg"/><Relationship Id="rId19" Type="http://schemas.openxmlformats.org/officeDocument/2006/relationships/image" Target="../media/image22.png"/><Relationship Id="rId14" Type="http://schemas.openxmlformats.org/officeDocument/2006/relationships/image" Target="../media/image17.jpg"/><Relationship Id="rId30" Type="http://schemas.openxmlformats.org/officeDocument/2006/relationships/image" Target="../media/image33.jpg"/><Relationship Id="rId35" Type="http://schemas.openxmlformats.org/officeDocument/2006/relationships/image" Target="../media/image38.jpg"/><Relationship Id="rId56" Type="http://schemas.openxmlformats.org/officeDocument/2006/relationships/image" Target="../media/image59.png"/><Relationship Id="rId77" Type="http://schemas.openxmlformats.org/officeDocument/2006/relationships/image" Target="../media/image80.jpg"/><Relationship Id="rId100" Type="http://schemas.openxmlformats.org/officeDocument/2006/relationships/image" Target="../media/image103.jpg"/><Relationship Id="rId105" Type="http://schemas.openxmlformats.org/officeDocument/2006/relationships/image" Target="../media/image108.jpg"/><Relationship Id="rId126" Type="http://schemas.openxmlformats.org/officeDocument/2006/relationships/image" Target="../media/image129.png"/><Relationship Id="rId8" Type="http://schemas.openxmlformats.org/officeDocument/2006/relationships/image" Target="../media/image11.jpg"/><Relationship Id="rId51" Type="http://schemas.openxmlformats.org/officeDocument/2006/relationships/image" Target="../media/image54.jpg"/><Relationship Id="rId72" Type="http://schemas.openxmlformats.org/officeDocument/2006/relationships/image" Target="../media/image75.jpg"/><Relationship Id="rId93" Type="http://schemas.openxmlformats.org/officeDocument/2006/relationships/image" Target="../media/image96.jpg"/><Relationship Id="rId98" Type="http://schemas.openxmlformats.org/officeDocument/2006/relationships/image" Target="../media/image101.jpg"/><Relationship Id="rId121" Type="http://schemas.openxmlformats.org/officeDocument/2006/relationships/image" Target="../media/image124.jpg"/><Relationship Id="rId3" Type="http://schemas.openxmlformats.org/officeDocument/2006/relationships/image" Target="../media/image6.png"/><Relationship Id="rId25" Type="http://schemas.openxmlformats.org/officeDocument/2006/relationships/image" Target="../media/image28.jpg"/><Relationship Id="rId46" Type="http://schemas.openxmlformats.org/officeDocument/2006/relationships/image" Target="../media/image49.png"/><Relationship Id="rId67" Type="http://schemas.openxmlformats.org/officeDocument/2006/relationships/image" Target="../media/image70.png"/><Relationship Id="rId116" Type="http://schemas.openxmlformats.org/officeDocument/2006/relationships/image" Target="../media/image119.png"/><Relationship Id="rId20" Type="http://schemas.openxmlformats.org/officeDocument/2006/relationships/image" Target="../media/image23.png"/><Relationship Id="rId41" Type="http://schemas.openxmlformats.org/officeDocument/2006/relationships/image" Target="../media/image44.jpg"/><Relationship Id="rId62" Type="http://schemas.openxmlformats.org/officeDocument/2006/relationships/image" Target="../media/image65.jpg"/><Relationship Id="rId83" Type="http://schemas.openxmlformats.org/officeDocument/2006/relationships/image" Target="../media/image86.png"/><Relationship Id="rId88" Type="http://schemas.openxmlformats.org/officeDocument/2006/relationships/image" Target="../media/image91.png"/><Relationship Id="rId111" Type="http://schemas.openxmlformats.org/officeDocument/2006/relationships/image" Target="../media/image114.jpg"/><Relationship Id="rId132" Type="http://schemas.openxmlformats.org/officeDocument/2006/relationships/image" Target="../media/image135.jpg"/><Relationship Id="rId15" Type="http://schemas.openxmlformats.org/officeDocument/2006/relationships/image" Target="../media/image18.png"/><Relationship Id="rId36" Type="http://schemas.openxmlformats.org/officeDocument/2006/relationships/image" Target="../media/image39.png"/><Relationship Id="rId57" Type="http://schemas.openxmlformats.org/officeDocument/2006/relationships/image" Target="../media/image60.jpg"/><Relationship Id="rId106" Type="http://schemas.openxmlformats.org/officeDocument/2006/relationships/image" Target="../media/image109.png"/><Relationship Id="rId127" Type="http://schemas.openxmlformats.org/officeDocument/2006/relationships/image" Target="../media/image130.png"/><Relationship Id="rId10" Type="http://schemas.openxmlformats.org/officeDocument/2006/relationships/image" Target="../media/image13.jpg"/><Relationship Id="rId31" Type="http://schemas.openxmlformats.org/officeDocument/2006/relationships/image" Target="../media/image34.png"/><Relationship Id="rId52" Type="http://schemas.openxmlformats.org/officeDocument/2006/relationships/image" Target="../media/image55.png"/><Relationship Id="rId73" Type="http://schemas.openxmlformats.org/officeDocument/2006/relationships/image" Target="../media/image76.jpg"/><Relationship Id="rId78" Type="http://schemas.openxmlformats.org/officeDocument/2006/relationships/image" Target="../media/image81.jpg"/><Relationship Id="rId94" Type="http://schemas.openxmlformats.org/officeDocument/2006/relationships/image" Target="../media/image97.png"/><Relationship Id="rId99" Type="http://schemas.openxmlformats.org/officeDocument/2006/relationships/image" Target="../media/image102.jpg"/><Relationship Id="rId101" Type="http://schemas.openxmlformats.org/officeDocument/2006/relationships/image" Target="../media/image104.jpg"/><Relationship Id="rId122" Type="http://schemas.openxmlformats.org/officeDocument/2006/relationships/image" Target="../media/image125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26" Type="http://schemas.openxmlformats.org/officeDocument/2006/relationships/image" Target="../media/image29.jpg"/><Relationship Id="rId47" Type="http://schemas.openxmlformats.org/officeDocument/2006/relationships/image" Target="../media/image50.png"/><Relationship Id="rId68" Type="http://schemas.openxmlformats.org/officeDocument/2006/relationships/image" Target="../media/image71.jpg"/><Relationship Id="rId89" Type="http://schemas.openxmlformats.org/officeDocument/2006/relationships/image" Target="../media/image92.png"/><Relationship Id="rId112" Type="http://schemas.openxmlformats.org/officeDocument/2006/relationships/image" Target="../media/image115.png"/><Relationship Id="rId133" Type="http://schemas.openxmlformats.org/officeDocument/2006/relationships/image" Target="../media/image13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5815" y="0"/>
            <a:ext cx="7272371" cy="5143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93596" y="3732407"/>
            <a:ext cx="2297877" cy="823463"/>
          </a:xfrm>
          <a:prstGeom prst="rect">
            <a:avLst/>
          </a:prstGeom>
        </p:spPr>
        <p:txBody>
          <a:bodyPr vert="horz" wrap="square" lIns="0" tIns="28099" rIns="0" bIns="0" rtlCol="0">
            <a:spAutoFit/>
          </a:bodyPr>
          <a:lstStyle/>
          <a:p>
            <a:pPr marL="6109" marR="2443" algn="just">
              <a:lnSpc>
                <a:spcPts val="1491"/>
              </a:lnSpc>
              <a:spcBef>
                <a:spcPts val="221"/>
              </a:spcBef>
            </a:pPr>
            <a:r>
              <a:rPr sz="1371" dirty="0">
                <a:solidFill>
                  <a:srgbClr val="047EAC"/>
                </a:solidFill>
                <a:latin typeface="Calibri"/>
                <a:cs typeface="Calibri"/>
              </a:rPr>
              <a:t>A</a:t>
            </a:r>
            <a:r>
              <a:rPr sz="1371" spc="284" dirty="0">
                <a:solidFill>
                  <a:srgbClr val="047EAC"/>
                </a:solidFill>
                <a:latin typeface="Calibri"/>
                <a:cs typeface="Calibri"/>
              </a:rPr>
              <a:t> </a:t>
            </a:r>
            <a:r>
              <a:rPr sz="1371" spc="46" dirty="0">
                <a:solidFill>
                  <a:srgbClr val="047EAC"/>
                </a:solidFill>
                <a:latin typeface="Calibri"/>
                <a:cs typeface="Calibri"/>
              </a:rPr>
              <a:t>Survey</a:t>
            </a:r>
            <a:r>
              <a:rPr sz="1371" spc="281" dirty="0">
                <a:solidFill>
                  <a:srgbClr val="047EAC"/>
                </a:solidFill>
                <a:latin typeface="Calibri"/>
                <a:cs typeface="Calibri"/>
              </a:rPr>
              <a:t> </a:t>
            </a:r>
            <a:r>
              <a:rPr sz="1371" dirty="0">
                <a:solidFill>
                  <a:srgbClr val="047EAC"/>
                </a:solidFill>
                <a:latin typeface="Calibri"/>
                <a:cs typeface="Calibri"/>
              </a:rPr>
              <a:t>into</a:t>
            </a:r>
            <a:r>
              <a:rPr sz="1371" spc="289" dirty="0">
                <a:solidFill>
                  <a:srgbClr val="047EAC"/>
                </a:solidFill>
                <a:latin typeface="Calibri"/>
                <a:cs typeface="Calibri"/>
              </a:rPr>
              <a:t> </a:t>
            </a:r>
            <a:r>
              <a:rPr sz="1371" spc="24" dirty="0">
                <a:solidFill>
                  <a:srgbClr val="047EAC"/>
                </a:solidFill>
                <a:latin typeface="Calibri"/>
                <a:cs typeface="Calibri"/>
              </a:rPr>
              <a:t>the</a:t>
            </a:r>
            <a:r>
              <a:rPr sz="1371" spc="284" dirty="0">
                <a:solidFill>
                  <a:srgbClr val="047EAC"/>
                </a:solidFill>
                <a:latin typeface="Calibri"/>
                <a:cs typeface="Calibri"/>
              </a:rPr>
              <a:t> </a:t>
            </a:r>
            <a:r>
              <a:rPr sz="1371" spc="48" dirty="0">
                <a:solidFill>
                  <a:srgbClr val="047EAC"/>
                </a:solidFill>
                <a:latin typeface="Calibri"/>
                <a:cs typeface="Calibri"/>
              </a:rPr>
              <a:t>State</a:t>
            </a:r>
            <a:r>
              <a:rPr sz="1371" spc="284" dirty="0">
                <a:solidFill>
                  <a:srgbClr val="047EAC"/>
                </a:solidFill>
                <a:latin typeface="Calibri"/>
                <a:cs typeface="Calibri"/>
              </a:rPr>
              <a:t> </a:t>
            </a:r>
            <a:r>
              <a:rPr sz="1371" spc="-24" dirty="0">
                <a:solidFill>
                  <a:srgbClr val="047EAC"/>
                </a:solidFill>
                <a:latin typeface="Calibri"/>
                <a:cs typeface="Calibri"/>
              </a:rPr>
              <a:t>&amp; </a:t>
            </a:r>
            <a:r>
              <a:rPr sz="1371" spc="55" dirty="0">
                <a:solidFill>
                  <a:srgbClr val="047EAC"/>
                </a:solidFill>
                <a:latin typeface="Calibri"/>
                <a:cs typeface="Calibri"/>
              </a:rPr>
              <a:t>Health</a:t>
            </a:r>
            <a:r>
              <a:rPr sz="1371" spc="185" dirty="0">
                <a:solidFill>
                  <a:srgbClr val="047EAC"/>
                </a:solidFill>
                <a:latin typeface="Calibri"/>
                <a:cs typeface="Calibri"/>
              </a:rPr>
              <a:t>  </a:t>
            </a:r>
            <a:r>
              <a:rPr sz="1371" dirty="0">
                <a:solidFill>
                  <a:srgbClr val="047EAC"/>
                </a:solidFill>
                <a:latin typeface="Calibri"/>
                <a:cs typeface="Calibri"/>
              </a:rPr>
              <a:t>of</a:t>
            </a:r>
            <a:r>
              <a:rPr sz="1371" spc="190" dirty="0">
                <a:solidFill>
                  <a:srgbClr val="047EAC"/>
                </a:solidFill>
                <a:latin typeface="Calibri"/>
                <a:cs typeface="Calibri"/>
              </a:rPr>
              <a:t>  </a:t>
            </a:r>
            <a:r>
              <a:rPr sz="1371" spc="24" dirty="0">
                <a:solidFill>
                  <a:srgbClr val="047EAC"/>
                </a:solidFill>
                <a:latin typeface="Calibri"/>
                <a:cs typeface="Calibri"/>
              </a:rPr>
              <a:t>the</a:t>
            </a:r>
            <a:r>
              <a:rPr sz="1371" spc="190" dirty="0">
                <a:solidFill>
                  <a:srgbClr val="047EAC"/>
                </a:solidFill>
                <a:latin typeface="Calibri"/>
                <a:cs typeface="Calibri"/>
              </a:rPr>
              <a:t>  </a:t>
            </a:r>
            <a:r>
              <a:rPr sz="1371" spc="53" dirty="0">
                <a:solidFill>
                  <a:srgbClr val="047EAC"/>
                </a:solidFill>
                <a:latin typeface="Calibri"/>
                <a:cs typeface="Calibri"/>
              </a:rPr>
              <a:t>European </a:t>
            </a:r>
            <a:r>
              <a:rPr sz="1371" spc="108" dirty="0">
                <a:solidFill>
                  <a:srgbClr val="047EAC"/>
                </a:solidFill>
                <a:latin typeface="Calibri"/>
                <a:cs typeface="Calibri"/>
              </a:rPr>
              <a:t>EO</a:t>
            </a:r>
            <a:r>
              <a:rPr sz="1371" spc="5" dirty="0">
                <a:solidFill>
                  <a:srgbClr val="047EAC"/>
                </a:solidFill>
                <a:latin typeface="Calibri"/>
                <a:cs typeface="Calibri"/>
              </a:rPr>
              <a:t> </a:t>
            </a:r>
            <a:r>
              <a:rPr sz="1371" spc="75" dirty="0">
                <a:solidFill>
                  <a:srgbClr val="047EAC"/>
                </a:solidFill>
                <a:latin typeface="Calibri"/>
                <a:cs typeface="Calibri"/>
              </a:rPr>
              <a:t>Services</a:t>
            </a:r>
            <a:r>
              <a:rPr sz="1371" spc="7" dirty="0">
                <a:solidFill>
                  <a:srgbClr val="047EAC"/>
                </a:solidFill>
                <a:latin typeface="Calibri"/>
                <a:cs typeface="Calibri"/>
              </a:rPr>
              <a:t> </a:t>
            </a:r>
            <a:r>
              <a:rPr sz="1371" spc="41" dirty="0">
                <a:solidFill>
                  <a:srgbClr val="047EAC"/>
                </a:solidFill>
                <a:latin typeface="Calibri"/>
                <a:cs typeface="Calibri"/>
              </a:rPr>
              <a:t>Industry</a:t>
            </a:r>
            <a:r>
              <a:rPr sz="1371" spc="7" dirty="0">
                <a:solidFill>
                  <a:srgbClr val="047EAC"/>
                </a:solidFill>
                <a:latin typeface="Calibri"/>
                <a:cs typeface="Calibri"/>
              </a:rPr>
              <a:t> </a:t>
            </a:r>
            <a:r>
              <a:rPr sz="1371" spc="58" dirty="0">
                <a:solidFill>
                  <a:srgbClr val="047EAC"/>
                </a:solidFill>
                <a:latin typeface="Calibri"/>
                <a:cs typeface="Calibri"/>
              </a:rPr>
              <a:t>2023</a:t>
            </a:r>
            <a:r>
              <a:rPr lang="fr-FR" sz="1371" spc="58" dirty="0">
                <a:solidFill>
                  <a:srgbClr val="047EAC"/>
                </a:solidFill>
                <a:latin typeface="Calibri"/>
                <a:cs typeface="Calibri"/>
              </a:rPr>
              <a:t>.</a:t>
            </a:r>
          </a:p>
          <a:p>
            <a:pPr marL="6109" marR="2443" algn="just">
              <a:lnSpc>
                <a:spcPts val="1491"/>
              </a:lnSpc>
              <a:spcBef>
                <a:spcPts val="221"/>
              </a:spcBef>
            </a:pPr>
            <a:r>
              <a:rPr lang="fr-FR" sz="1371" dirty="0">
                <a:latin typeface="Calibri"/>
                <a:cs typeface="Calibri"/>
              </a:rPr>
              <a:t>SYNTHETIC PRESENTATION</a:t>
            </a:r>
            <a:endParaRPr sz="1371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86470" y="4726600"/>
            <a:ext cx="1863450" cy="132037"/>
          </a:xfrm>
          <a:prstGeom prst="rect">
            <a:avLst/>
          </a:prstGeom>
        </p:spPr>
        <p:txBody>
          <a:bodyPr vert="horz" wrap="square" lIns="0" tIns="6109" rIns="0" bIns="0" rtlCol="0">
            <a:spAutoFit/>
          </a:bodyPr>
          <a:lstStyle/>
          <a:p>
            <a:pPr marL="6109">
              <a:spcBef>
                <a:spcPts val="48"/>
              </a:spcBef>
            </a:pPr>
            <a:r>
              <a:rPr sz="818" dirty="0">
                <a:solidFill>
                  <a:srgbClr val="047EAC"/>
                </a:solidFill>
                <a:latin typeface="Calibri"/>
                <a:cs typeface="Calibri"/>
              </a:rPr>
              <a:t>Prepared</a:t>
            </a:r>
            <a:r>
              <a:rPr sz="818" spc="-29" dirty="0">
                <a:solidFill>
                  <a:srgbClr val="047EAC"/>
                </a:solidFill>
                <a:latin typeface="Calibri"/>
                <a:cs typeface="Calibri"/>
              </a:rPr>
              <a:t> </a:t>
            </a:r>
            <a:r>
              <a:rPr sz="818" dirty="0">
                <a:solidFill>
                  <a:srgbClr val="047EAC"/>
                </a:solidFill>
                <a:latin typeface="Calibri"/>
                <a:cs typeface="Calibri"/>
              </a:rPr>
              <a:t>by</a:t>
            </a:r>
            <a:r>
              <a:rPr sz="818" spc="-26" dirty="0">
                <a:solidFill>
                  <a:srgbClr val="047EAC"/>
                </a:solidFill>
                <a:latin typeface="Calibri"/>
                <a:cs typeface="Calibri"/>
              </a:rPr>
              <a:t> </a:t>
            </a:r>
            <a:r>
              <a:rPr sz="818" spc="46" dirty="0">
                <a:solidFill>
                  <a:srgbClr val="047EAC"/>
                </a:solidFill>
                <a:latin typeface="Calibri"/>
                <a:cs typeface="Calibri"/>
              </a:rPr>
              <a:t>EARSC</a:t>
            </a:r>
            <a:r>
              <a:rPr sz="818" spc="-29" dirty="0">
                <a:solidFill>
                  <a:srgbClr val="047EAC"/>
                </a:solidFill>
                <a:latin typeface="Calibri"/>
                <a:cs typeface="Calibri"/>
              </a:rPr>
              <a:t> </a:t>
            </a:r>
            <a:r>
              <a:rPr sz="818" spc="-12" dirty="0">
                <a:solidFill>
                  <a:srgbClr val="047EAC"/>
                </a:solidFill>
                <a:latin typeface="Calibri"/>
                <a:cs typeface="Calibri"/>
              </a:rPr>
              <a:t>with</a:t>
            </a:r>
            <a:r>
              <a:rPr sz="818" spc="-29" dirty="0">
                <a:solidFill>
                  <a:srgbClr val="047EAC"/>
                </a:solidFill>
                <a:latin typeface="Calibri"/>
                <a:cs typeface="Calibri"/>
              </a:rPr>
              <a:t> </a:t>
            </a:r>
            <a:r>
              <a:rPr sz="818" dirty="0">
                <a:solidFill>
                  <a:srgbClr val="047EAC"/>
                </a:solidFill>
                <a:latin typeface="Calibri"/>
                <a:cs typeface="Calibri"/>
              </a:rPr>
              <a:t>the</a:t>
            </a:r>
            <a:r>
              <a:rPr sz="818" spc="-24" dirty="0">
                <a:solidFill>
                  <a:srgbClr val="047EAC"/>
                </a:solidFill>
                <a:latin typeface="Calibri"/>
                <a:cs typeface="Calibri"/>
              </a:rPr>
              <a:t> </a:t>
            </a:r>
            <a:r>
              <a:rPr sz="818" dirty="0">
                <a:solidFill>
                  <a:srgbClr val="047EAC"/>
                </a:solidFill>
                <a:latin typeface="Calibri"/>
                <a:cs typeface="Calibri"/>
              </a:rPr>
              <a:t>support</a:t>
            </a:r>
            <a:r>
              <a:rPr sz="818" spc="-24" dirty="0">
                <a:solidFill>
                  <a:srgbClr val="047EAC"/>
                </a:solidFill>
                <a:latin typeface="Calibri"/>
                <a:cs typeface="Calibri"/>
              </a:rPr>
              <a:t> </a:t>
            </a:r>
            <a:r>
              <a:rPr sz="818" dirty="0">
                <a:solidFill>
                  <a:srgbClr val="047EAC"/>
                </a:solidFill>
                <a:latin typeface="Calibri"/>
                <a:cs typeface="Calibri"/>
              </a:rPr>
              <a:t>of</a:t>
            </a:r>
            <a:r>
              <a:rPr sz="818" spc="-26" dirty="0">
                <a:solidFill>
                  <a:srgbClr val="047EAC"/>
                </a:solidFill>
                <a:latin typeface="Calibri"/>
                <a:cs typeface="Calibri"/>
              </a:rPr>
              <a:t> </a:t>
            </a:r>
            <a:r>
              <a:rPr sz="818" spc="19" dirty="0">
                <a:solidFill>
                  <a:srgbClr val="047EAC"/>
                </a:solidFill>
                <a:latin typeface="Calibri"/>
                <a:cs typeface="Calibri"/>
              </a:rPr>
              <a:t>ESA</a:t>
            </a:r>
            <a:endParaRPr sz="818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864627" y="685883"/>
            <a:ext cx="3414746" cy="3929707"/>
            <a:chOff x="228600" y="1425955"/>
            <a:chExt cx="7099300" cy="8169909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3561694"/>
              <a:ext cx="7099299" cy="33573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9568" y="1425955"/>
              <a:ext cx="2837687" cy="17251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72667" y="7513196"/>
              <a:ext cx="0" cy="2082164"/>
            </a:xfrm>
            <a:custGeom>
              <a:avLst/>
              <a:gdLst/>
              <a:ahLst/>
              <a:cxnLst/>
              <a:rect l="l" t="t" r="r" b="b"/>
              <a:pathLst>
                <a:path h="2082165">
                  <a:moveTo>
                    <a:pt x="0" y="0"/>
                  </a:moveTo>
                  <a:lnTo>
                    <a:pt x="1" y="2082135"/>
                  </a:lnTo>
                </a:path>
              </a:pathLst>
            </a:custGeom>
            <a:ln w="16433">
              <a:solidFill>
                <a:srgbClr val="1778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e 149">
            <a:extLst>
              <a:ext uri="{FF2B5EF4-FFF2-40B4-BE49-F238E27FC236}">
                <a16:creationId xmlns:a16="http://schemas.microsoft.com/office/drawing/2014/main" id="{08AF907D-A2AC-502A-401A-460A192495BD}"/>
              </a:ext>
            </a:extLst>
          </p:cNvPr>
          <p:cNvGrpSpPr/>
          <p:nvPr/>
        </p:nvGrpSpPr>
        <p:grpSpPr>
          <a:xfrm>
            <a:off x="4713494" y="1635981"/>
            <a:ext cx="4067560" cy="2475090"/>
            <a:chOff x="9785634" y="5274972"/>
            <a:chExt cx="6660135" cy="4052660"/>
          </a:xfrm>
        </p:grpSpPr>
        <p:pic>
          <p:nvPicPr>
            <p:cNvPr id="71" name="object 7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54357" y="5375188"/>
              <a:ext cx="856764" cy="353020"/>
            </a:xfrm>
            <a:prstGeom prst="rect">
              <a:avLst/>
            </a:prstGeom>
          </p:spPr>
        </p:pic>
        <p:grpSp>
          <p:nvGrpSpPr>
            <p:cNvPr id="147" name="Groupe 146">
              <a:extLst>
                <a:ext uri="{FF2B5EF4-FFF2-40B4-BE49-F238E27FC236}">
                  <a16:creationId xmlns:a16="http://schemas.microsoft.com/office/drawing/2014/main" id="{051F7EA8-FE5B-308F-7439-89036C07AEF6}"/>
                </a:ext>
              </a:extLst>
            </p:cNvPr>
            <p:cNvGrpSpPr/>
            <p:nvPr/>
          </p:nvGrpSpPr>
          <p:grpSpPr>
            <a:xfrm>
              <a:off x="9785634" y="5274972"/>
              <a:ext cx="6660135" cy="4052660"/>
              <a:chOff x="4256662" y="5338968"/>
              <a:chExt cx="6660135" cy="4052660"/>
            </a:xfrm>
          </p:grpSpPr>
          <p:grpSp>
            <p:nvGrpSpPr>
              <p:cNvPr id="55" name="object 55"/>
              <p:cNvGrpSpPr/>
              <p:nvPr/>
            </p:nvGrpSpPr>
            <p:grpSpPr>
              <a:xfrm>
                <a:off x="10016564" y="6201437"/>
                <a:ext cx="706120" cy="834390"/>
                <a:chOff x="6235139" y="6201437"/>
                <a:chExt cx="706120" cy="834390"/>
              </a:xfrm>
            </p:grpSpPr>
            <p:pic>
              <p:nvPicPr>
                <p:cNvPr id="56" name="object 56"/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6544600" y="6733613"/>
                  <a:ext cx="39640" cy="38192"/>
                </a:xfrm>
                <a:prstGeom prst="rect">
                  <a:avLst/>
                </a:prstGeom>
              </p:spPr>
            </p:pic>
            <p:pic>
              <p:nvPicPr>
                <p:cNvPr id="57" name="object 57"/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6235139" y="6201437"/>
                  <a:ext cx="705988" cy="363278"/>
                </a:xfrm>
                <a:prstGeom prst="rect">
                  <a:avLst/>
                </a:prstGeom>
              </p:spPr>
            </p:pic>
            <p:pic>
              <p:nvPicPr>
                <p:cNvPr id="58" name="object 58"/>
                <p:cNvPicPr/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333421" y="6543564"/>
                  <a:ext cx="492422" cy="492150"/>
                </a:xfrm>
                <a:prstGeom prst="rect">
                  <a:avLst/>
                </a:prstGeom>
              </p:spPr>
            </p:pic>
          </p:grpSp>
          <p:pic>
            <p:nvPicPr>
              <p:cNvPr id="75" name="object 75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242673" y="5341696"/>
                <a:ext cx="403533" cy="261606"/>
              </a:xfrm>
              <a:prstGeom prst="rect">
                <a:avLst/>
              </a:prstGeom>
            </p:spPr>
          </p:pic>
          <p:pic>
            <p:nvPicPr>
              <p:cNvPr id="76" name="object 76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928537" y="5409101"/>
                <a:ext cx="865042" cy="167220"/>
              </a:xfrm>
              <a:prstGeom prst="rect">
                <a:avLst/>
              </a:prstGeom>
            </p:spPr>
          </p:pic>
          <p:pic>
            <p:nvPicPr>
              <p:cNvPr id="77" name="object 77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296678" y="6249760"/>
                <a:ext cx="678293" cy="334440"/>
              </a:xfrm>
              <a:prstGeom prst="rect">
                <a:avLst/>
              </a:prstGeom>
            </p:spPr>
          </p:pic>
          <p:pic>
            <p:nvPicPr>
              <p:cNvPr id="78" name="object 78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303160" y="6267814"/>
                <a:ext cx="722712" cy="353019"/>
              </a:xfrm>
              <a:prstGeom prst="rect">
                <a:avLst/>
              </a:prstGeom>
            </p:spPr>
          </p:pic>
          <p:pic>
            <p:nvPicPr>
              <p:cNvPr id="79" name="object 79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291664" y="6232916"/>
                <a:ext cx="635786" cy="334440"/>
              </a:xfrm>
              <a:prstGeom prst="rect">
                <a:avLst/>
              </a:prstGeom>
            </p:spPr>
          </p:pic>
          <p:pic>
            <p:nvPicPr>
              <p:cNvPr id="80" name="object 80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8109496" y="5880334"/>
                <a:ext cx="781763" cy="191667"/>
              </a:xfrm>
              <a:prstGeom prst="rect">
                <a:avLst/>
              </a:prstGeom>
            </p:spPr>
          </p:pic>
          <p:pic>
            <p:nvPicPr>
              <p:cNvPr id="81" name="object 81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8279851" y="6143998"/>
                <a:ext cx="476765" cy="360431"/>
              </a:xfrm>
              <a:prstGeom prst="rect">
                <a:avLst/>
              </a:prstGeom>
            </p:spPr>
          </p:pic>
          <p:pic>
            <p:nvPicPr>
              <p:cNvPr id="82" name="object 82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9026738" y="5839262"/>
                <a:ext cx="882431" cy="222961"/>
              </a:xfrm>
              <a:prstGeom prst="rect">
                <a:avLst/>
              </a:prstGeom>
            </p:spPr>
          </p:pic>
          <p:pic>
            <p:nvPicPr>
              <p:cNvPr id="83" name="object 83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359202" y="6357745"/>
                <a:ext cx="783491" cy="173309"/>
              </a:xfrm>
              <a:prstGeom prst="rect">
                <a:avLst/>
              </a:prstGeom>
            </p:spPr>
          </p:pic>
          <p:pic>
            <p:nvPicPr>
              <p:cNvPr id="84" name="object 84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7182992" y="5848608"/>
                <a:ext cx="804672" cy="243839"/>
              </a:xfrm>
              <a:prstGeom prst="rect">
                <a:avLst/>
              </a:prstGeom>
            </p:spPr>
          </p:pic>
          <p:pic>
            <p:nvPicPr>
              <p:cNvPr id="86" name="object 86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5140351" y="5846945"/>
                <a:ext cx="871898" cy="297280"/>
              </a:xfrm>
              <a:prstGeom prst="rect">
                <a:avLst/>
              </a:prstGeom>
            </p:spPr>
          </p:pic>
          <p:pic>
            <p:nvPicPr>
              <p:cNvPr id="87" name="object 87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6150553" y="5849310"/>
                <a:ext cx="846935" cy="241540"/>
              </a:xfrm>
              <a:prstGeom prst="rect">
                <a:avLst/>
              </a:prstGeom>
            </p:spPr>
          </p:pic>
          <p:pic>
            <p:nvPicPr>
              <p:cNvPr id="88" name="object 88"/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4456226" y="5338968"/>
                <a:ext cx="392471" cy="390180"/>
              </a:xfrm>
              <a:prstGeom prst="rect">
                <a:avLst/>
              </a:prstGeom>
            </p:spPr>
          </p:pic>
          <p:pic>
            <p:nvPicPr>
              <p:cNvPr id="89" name="object 89"/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4418849" y="5825129"/>
                <a:ext cx="552458" cy="390180"/>
              </a:xfrm>
              <a:prstGeom prst="rect">
                <a:avLst/>
              </a:prstGeom>
            </p:spPr>
          </p:pic>
          <p:pic>
            <p:nvPicPr>
              <p:cNvPr id="90" name="object 90"/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7118710" y="5453936"/>
                <a:ext cx="877562" cy="164015"/>
              </a:xfrm>
              <a:prstGeom prst="rect">
                <a:avLst/>
              </a:prstGeom>
            </p:spPr>
          </p:pic>
          <p:pic>
            <p:nvPicPr>
              <p:cNvPr id="91" name="object 91"/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8156112" y="5453706"/>
                <a:ext cx="809873" cy="204380"/>
              </a:xfrm>
              <a:prstGeom prst="rect">
                <a:avLst/>
              </a:prstGeom>
            </p:spPr>
          </p:pic>
          <p:pic>
            <p:nvPicPr>
              <p:cNvPr id="92" name="object 92"/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9989135" y="5832241"/>
                <a:ext cx="809876" cy="155660"/>
              </a:xfrm>
              <a:prstGeom prst="rect">
                <a:avLst/>
              </a:prstGeom>
            </p:spPr>
          </p:pic>
          <p:pic>
            <p:nvPicPr>
              <p:cNvPr id="93" name="object 93"/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6220867" y="5464385"/>
                <a:ext cx="735143" cy="166509"/>
              </a:xfrm>
              <a:prstGeom prst="rect">
                <a:avLst/>
              </a:prstGeom>
            </p:spPr>
          </p:pic>
          <p:pic>
            <p:nvPicPr>
              <p:cNvPr id="101" name="object 101"/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8030555" y="7154838"/>
                <a:ext cx="852441" cy="210319"/>
              </a:xfrm>
              <a:prstGeom prst="rect">
                <a:avLst/>
              </a:prstGeom>
            </p:spPr>
          </p:pic>
          <p:pic>
            <p:nvPicPr>
              <p:cNvPr id="102" name="object 102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6305602" y="8668430"/>
                <a:ext cx="875221" cy="86039"/>
              </a:xfrm>
              <a:prstGeom prst="rect">
                <a:avLst/>
              </a:prstGeom>
            </p:spPr>
          </p:pic>
          <p:pic>
            <p:nvPicPr>
              <p:cNvPr id="103" name="object 103"/>
              <p:cNvPicPr/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6301783" y="6686788"/>
                <a:ext cx="613554" cy="382398"/>
              </a:xfrm>
              <a:prstGeom prst="rect">
                <a:avLst/>
              </a:prstGeom>
            </p:spPr>
          </p:pic>
          <p:pic>
            <p:nvPicPr>
              <p:cNvPr id="104" name="object 104"/>
              <p:cNvPicPr/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9037587" y="6700497"/>
                <a:ext cx="737392" cy="222486"/>
              </a:xfrm>
              <a:prstGeom prst="rect">
                <a:avLst/>
              </a:prstGeom>
            </p:spPr>
          </p:pic>
          <p:pic>
            <p:nvPicPr>
              <p:cNvPr id="105" name="object 105"/>
              <p:cNvPicPr/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4256662" y="7157489"/>
                <a:ext cx="918263" cy="229439"/>
              </a:xfrm>
              <a:prstGeom prst="rect">
                <a:avLst/>
              </a:prstGeom>
            </p:spPr>
          </p:pic>
          <p:pic>
            <p:nvPicPr>
              <p:cNvPr id="106" name="object 106"/>
              <p:cNvPicPr/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7116447" y="7179886"/>
                <a:ext cx="831998" cy="210319"/>
              </a:xfrm>
              <a:prstGeom prst="rect">
                <a:avLst/>
              </a:prstGeom>
            </p:spPr>
          </p:pic>
          <p:grpSp>
            <p:nvGrpSpPr>
              <p:cNvPr id="107" name="object 107"/>
              <p:cNvGrpSpPr/>
              <p:nvPr/>
            </p:nvGrpSpPr>
            <p:grpSpPr>
              <a:xfrm>
                <a:off x="5233772" y="7153521"/>
                <a:ext cx="1768475" cy="188595"/>
                <a:chOff x="1452342" y="7153516"/>
                <a:chExt cx="1768475" cy="188595"/>
              </a:xfrm>
            </p:grpSpPr>
            <p:pic>
              <p:nvPicPr>
                <p:cNvPr id="108" name="object 108"/>
                <p:cNvPicPr/>
                <p:nvPr/>
              </p:nvPicPr>
              <p:blipFill>
                <a:blip r:embed="rId30" cstate="print"/>
                <a:stretch>
                  <a:fillRect/>
                </a:stretch>
              </p:blipFill>
              <p:spPr>
                <a:xfrm>
                  <a:off x="2339846" y="7161227"/>
                  <a:ext cx="880435" cy="174810"/>
                </a:xfrm>
                <a:prstGeom prst="rect">
                  <a:avLst/>
                </a:prstGeom>
              </p:spPr>
            </p:pic>
            <p:pic>
              <p:nvPicPr>
                <p:cNvPr id="109" name="object 109"/>
                <p:cNvPicPr/>
                <p:nvPr/>
              </p:nvPicPr>
              <p:blipFill>
                <a:blip r:embed="rId31" cstate="print"/>
                <a:stretch>
                  <a:fillRect/>
                </a:stretch>
              </p:blipFill>
              <p:spPr>
                <a:xfrm>
                  <a:off x="1452342" y="7153516"/>
                  <a:ext cx="843373" cy="188249"/>
                </a:xfrm>
                <a:prstGeom prst="rect">
                  <a:avLst/>
                </a:prstGeom>
              </p:spPr>
            </p:pic>
          </p:grpSp>
          <p:pic>
            <p:nvPicPr>
              <p:cNvPr id="110" name="object 110"/>
              <p:cNvPicPr/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8952363" y="7176037"/>
                <a:ext cx="877048" cy="141193"/>
              </a:xfrm>
              <a:prstGeom prst="rect">
                <a:avLst/>
              </a:prstGeom>
            </p:spPr>
          </p:pic>
          <p:pic>
            <p:nvPicPr>
              <p:cNvPr id="111" name="object 111"/>
              <p:cNvPicPr/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10141224" y="7946824"/>
                <a:ext cx="526087" cy="420639"/>
              </a:xfrm>
              <a:prstGeom prst="rect">
                <a:avLst/>
              </a:prstGeom>
            </p:spPr>
          </p:pic>
          <p:pic>
            <p:nvPicPr>
              <p:cNvPr id="112" name="object 112"/>
              <p:cNvPicPr/>
              <p:nvPr/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7336844" y="8564094"/>
                <a:ext cx="857719" cy="277344"/>
              </a:xfrm>
              <a:prstGeom prst="rect">
                <a:avLst/>
              </a:prstGeom>
            </p:spPr>
          </p:pic>
          <p:pic>
            <p:nvPicPr>
              <p:cNvPr id="113" name="object 113"/>
              <p:cNvPicPr/>
              <p:nvPr/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4401643" y="8052837"/>
                <a:ext cx="629557" cy="401519"/>
              </a:xfrm>
              <a:prstGeom prst="rect">
                <a:avLst/>
              </a:prstGeom>
            </p:spPr>
          </p:pic>
          <p:pic>
            <p:nvPicPr>
              <p:cNvPr id="114" name="object 114"/>
              <p:cNvPicPr/>
              <p:nvPr/>
            </p:nvPicPr>
            <p:blipFill>
              <a:blip r:embed="rId36" cstate="print"/>
              <a:stretch>
                <a:fillRect/>
              </a:stretch>
            </p:blipFill>
            <p:spPr>
              <a:xfrm>
                <a:off x="4341931" y="8643571"/>
                <a:ext cx="876428" cy="229439"/>
              </a:xfrm>
              <a:prstGeom prst="rect">
                <a:avLst/>
              </a:prstGeom>
            </p:spPr>
          </p:pic>
          <p:pic>
            <p:nvPicPr>
              <p:cNvPr id="115" name="object 115"/>
              <p:cNvPicPr/>
              <p:nvPr/>
            </p:nvPicPr>
            <p:blipFill>
              <a:blip r:embed="rId37" cstate="print"/>
              <a:stretch>
                <a:fillRect/>
              </a:stretch>
            </p:blipFill>
            <p:spPr>
              <a:xfrm>
                <a:off x="8271436" y="8554798"/>
                <a:ext cx="843373" cy="258824"/>
              </a:xfrm>
              <a:prstGeom prst="rect">
                <a:avLst/>
              </a:prstGeom>
            </p:spPr>
          </p:pic>
          <p:grpSp>
            <p:nvGrpSpPr>
              <p:cNvPr id="116" name="object 116"/>
              <p:cNvGrpSpPr/>
              <p:nvPr/>
            </p:nvGrpSpPr>
            <p:grpSpPr>
              <a:xfrm>
                <a:off x="4315250" y="6699303"/>
                <a:ext cx="1800225" cy="294005"/>
                <a:chOff x="533820" y="6699298"/>
                <a:chExt cx="1800225" cy="294005"/>
              </a:xfrm>
            </p:grpSpPr>
            <p:pic>
              <p:nvPicPr>
                <p:cNvPr id="117" name="object 117"/>
                <p:cNvPicPr/>
                <p:nvPr/>
              </p:nvPicPr>
              <p:blipFill>
                <a:blip r:embed="rId38" cstate="print"/>
                <a:stretch>
                  <a:fillRect/>
                </a:stretch>
              </p:blipFill>
              <p:spPr>
                <a:xfrm>
                  <a:off x="1410634" y="6699298"/>
                  <a:ext cx="923170" cy="293391"/>
                </a:xfrm>
                <a:prstGeom prst="rect">
                  <a:avLst/>
                </a:prstGeom>
              </p:spPr>
            </p:pic>
            <p:pic>
              <p:nvPicPr>
                <p:cNvPr id="118" name="object 118"/>
                <p:cNvPicPr/>
                <p:nvPr/>
              </p:nvPicPr>
              <p:blipFill>
                <a:blip r:embed="rId39" cstate="print"/>
                <a:stretch>
                  <a:fillRect/>
                </a:stretch>
              </p:blipFill>
              <p:spPr>
                <a:xfrm>
                  <a:off x="533820" y="6755203"/>
                  <a:ext cx="876814" cy="198635"/>
                </a:xfrm>
                <a:prstGeom prst="rect">
                  <a:avLst/>
                </a:prstGeom>
              </p:spPr>
            </p:pic>
          </p:grpSp>
          <p:pic>
            <p:nvPicPr>
              <p:cNvPr id="119" name="object 119"/>
              <p:cNvPicPr/>
              <p:nvPr/>
            </p:nvPicPr>
            <p:blipFill>
              <a:blip r:embed="rId40" cstate="print"/>
              <a:stretch>
                <a:fillRect/>
              </a:stretch>
            </p:blipFill>
            <p:spPr>
              <a:xfrm>
                <a:off x="6056326" y="7601580"/>
                <a:ext cx="985414" cy="233104"/>
              </a:xfrm>
              <a:prstGeom prst="rect">
                <a:avLst/>
              </a:prstGeom>
            </p:spPr>
          </p:pic>
          <p:pic>
            <p:nvPicPr>
              <p:cNvPr id="120" name="object 120"/>
              <p:cNvPicPr/>
              <p:nvPr/>
            </p:nvPicPr>
            <p:blipFill>
              <a:blip r:embed="rId41" cstate="print"/>
              <a:stretch>
                <a:fillRect/>
              </a:stretch>
            </p:blipFill>
            <p:spPr>
              <a:xfrm>
                <a:off x="8992430" y="6180201"/>
                <a:ext cx="865750" cy="305920"/>
              </a:xfrm>
              <a:prstGeom prst="rect">
                <a:avLst/>
              </a:prstGeom>
            </p:spPr>
          </p:pic>
          <p:pic>
            <p:nvPicPr>
              <p:cNvPr id="121" name="object 121"/>
              <p:cNvPicPr/>
              <p:nvPr/>
            </p:nvPicPr>
            <p:blipFill>
              <a:blip r:embed="rId42" cstate="print"/>
              <a:stretch>
                <a:fillRect/>
              </a:stretch>
            </p:blipFill>
            <p:spPr>
              <a:xfrm>
                <a:off x="9902018" y="7612025"/>
                <a:ext cx="877142" cy="191199"/>
              </a:xfrm>
              <a:prstGeom prst="rect">
                <a:avLst/>
              </a:prstGeom>
            </p:spPr>
          </p:pic>
          <p:pic>
            <p:nvPicPr>
              <p:cNvPr id="122" name="object 122"/>
              <p:cNvPicPr/>
              <p:nvPr/>
            </p:nvPicPr>
            <p:blipFill>
              <a:blip r:embed="rId43" cstate="print"/>
              <a:stretch>
                <a:fillRect/>
              </a:stretch>
            </p:blipFill>
            <p:spPr>
              <a:xfrm>
                <a:off x="5225147" y="8082630"/>
                <a:ext cx="843772" cy="305920"/>
              </a:xfrm>
              <a:prstGeom prst="rect">
                <a:avLst/>
              </a:prstGeom>
            </p:spPr>
          </p:pic>
          <p:pic>
            <p:nvPicPr>
              <p:cNvPr id="123" name="object 123"/>
              <p:cNvPicPr/>
              <p:nvPr/>
            </p:nvPicPr>
            <p:blipFill>
              <a:blip r:embed="rId44" cstate="print"/>
              <a:stretch>
                <a:fillRect/>
              </a:stretch>
            </p:blipFill>
            <p:spPr>
              <a:xfrm>
                <a:off x="5348687" y="8478234"/>
                <a:ext cx="885305" cy="363278"/>
              </a:xfrm>
              <a:prstGeom prst="rect">
                <a:avLst/>
              </a:prstGeom>
            </p:spPr>
          </p:pic>
          <p:pic>
            <p:nvPicPr>
              <p:cNvPr id="124" name="object 124"/>
              <p:cNvPicPr/>
              <p:nvPr/>
            </p:nvPicPr>
            <p:blipFill>
              <a:blip r:embed="rId45" cstate="print"/>
              <a:stretch>
                <a:fillRect/>
              </a:stretch>
            </p:blipFill>
            <p:spPr>
              <a:xfrm>
                <a:off x="7282169" y="7593809"/>
                <a:ext cx="456011" cy="243500"/>
              </a:xfrm>
              <a:prstGeom prst="rect">
                <a:avLst/>
              </a:prstGeom>
            </p:spPr>
          </p:pic>
          <p:pic>
            <p:nvPicPr>
              <p:cNvPr id="125" name="object 125"/>
              <p:cNvPicPr/>
              <p:nvPr/>
            </p:nvPicPr>
            <p:blipFill>
              <a:blip r:embed="rId46" cstate="print"/>
              <a:stretch>
                <a:fillRect/>
              </a:stretch>
            </p:blipFill>
            <p:spPr>
              <a:xfrm>
                <a:off x="4502479" y="7500315"/>
                <a:ext cx="385200" cy="384988"/>
              </a:xfrm>
              <a:prstGeom prst="rect">
                <a:avLst/>
              </a:prstGeom>
            </p:spPr>
          </p:pic>
          <p:pic>
            <p:nvPicPr>
              <p:cNvPr id="126" name="object 126"/>
              <p:cNvPicPr/>
              <p:nvPr/>
            </p:nvPicPr>
            <p:blipFill>
              <a:blip r:embed="rId47" cstate="print"/>
              <a:stretch>
                <a:fillRect/>
              </a:stretch>
            </p:blipFill>
            <p:spPr>
              <a:xfrm>
                <a:off x="7193792" y="8023307"/>
                <a:ext cx="696835" cy="308860"/>
              </a:xfrm>
              <a:prstGeom prst="rect">
                <a:avLst/>
              </a:prstGeom>
            </p:spPr>
          </p:pic>
          <p:pic>
            <p:nvPicPr>
              <p:cNvPr id="127" name="object 127"/>
              <p:cNvPicPr/>
              <p:nvPr/>
            </p:nvPicPr>
            <p:blipFill>
              <a:blip r:embed="rId48" cstate="print"/>
              <a:stretch>
                <a:fillRect/>
              </a:stretch>
            </p:blipFill>
            <p:spPr>
              <a:xfrm>
                <a:off x="8178629" y="7976810"/>
                <a:ext cx="542265" cy="400448"/>
              </a:xfrm>
              <a:prstGeom prst="rect">
                <a:avLst/>
              </a:prstGeom>
            </p:spPr>
          </p:pic>
          <p:pic>
            <p:nvPicPr>
              <p:cNvPr id="128" name="object 128"/>
              <p:cNvPicPr/>
              <p:nvPr/>
            </p:nvPicPr>
            <p:blipFill>
              <a:blip r:embed="rId49" cstate="print"/>
              <a:stretch>
                <a:fillRect/>
              </a:stretch>
            </p:blipFill>
            <p:spPr>
              <a:xfrm>
                <a:off x="10182230" y="8488176"/>
                <a:ext cx="734567" cy="387095"/>
              </a:xfrm>
              <a:prstGeom prst="rect">
                <a:avLst/>
              </a:prstGeom>
            </p:spPr>
          </p:pic>
          <p:pic>
            <p:nvPicPr>
              <p:cNvPr id="129" name="object 129"/>
              <p:cNvPicPr/>
              <p:nvPr/>
            </p:nvPicPr>
            <p:blipFill>
              <a:blip r:embed="rId50" cstate="print"/>
              <a:stretch>
                <a:fillRect/>
              </a:stretch>
            </p:blipFill>
            <p:spPr>
              <a:xfrm>
                <a:off x="7261350" y="6641264"/>
                <a:ext cx="453509" cy="382398"/>
              </a:xfrm>
              <a:prstGeom prst="rect">
                <a:avLst/>
              </a:prstGeom>
            </p:spPr>
          </p:pic>
          <p:pic>
            <p:nvPicPr>
              <p:cNvPr id="130" name="object 130"/>
              <p:cNvPicPr/>
              <p:nvPr/>
            </p:nvPicPr>
            <p:blipFill>
              <a:blip r:embed="rId51" cstate="print"/>
              <a:stretch>
                <a:fillRect/>
              </a:stretch>
            </p:blipFill>
            <p:spPr>
              <a:xfrm>
                <a:off x="7953187" y="6681752"/>
                <a:ext cx="900606" cy="282387"/>
              </a:xfrm>
              <a:prstGeom prst="rect">
                <a:avLst/>
              </a:prstGeom>
            </p:spPr>
          </p:pic>
          <p:pic>
            <p:nvPicPr>
              <p:cNvPr id="131" name="object 131"/>
              <p:cNvPicPr/>
              <p:nvPr/>
            </p:nvPicPr>
            <p:blipFill>
              <a:blip r:embed="rId52" cstate="print"/>
              <a:stretch>
                <a:fillRect/>
              </a:stretch>
            </p:blipFill>
            <p:spPr>
              <a:xfrm>
                <a:off x="9220483" y="8576705"/>
                <a:ext cx="870708" cy="223358"/>
              </a:xfrm>
              <a:prstGeom prst="rect">
                <a:avLst/>
              </a:prstGeom>
            </p:spPr>
          </p:pic>
          <p:pic>
            <p:nvPicPr>
              <p:cNvPr id="132" name="object 132"/>
              <p:cNvPicPr/>
              <p:nvPr/>
            </p:nvPicPr>
            <p:blipFill>
              <a:blip r:embed="rId53" cstate="print"/>
              <a:stretch>
                <a:fillRect/>
              </a:stretch>
            </p:blipFill>
            <p:spPr>
              <a:xfrm>
                <a:off x="4401643" y="9079169"/>
                <a:ext cx="869785" cy="258825"/>
              </a:xfrm>
              <a:prstGeom prst="rect">
                <a:avLst/>
              </a:prstGeom>
            </p:spPr>
          </p:pic>
          <p:pic>
            <p:nvPicPr>
              <p:cNvPr id="133" name="object 133"/>
              <p:cNvPicPr/>
              <p:nvPr/>
            </p:nvPicPr>
            <p:blipFill>
              <a:blip r:embed="rId54" cstate="print"/>
              <a:stretch>
                <a:fillRect/>
              </a:stretch>
            </p:blipFill>
            <p:spPr>
              <a:xfrm>
                <a:off x="5521351" y="9029232"/>
                <a:ext cx="703782" cy="324357"/>
              </a:xfrm>
              <a:prstGeom prst="rect">
                <a:avLst/>
              </a:prstGeom>
            </p:spPr>
          </p:pic>
          <p:pic>
            <p:nvPicPr>
              <p:cNvPr id="134" name="object 134"/>
              <p:cNvPicPr/>
              <p:nvPr/>
            </p:nvPicPr>
            <p:blipFill>
              <a:blip r:embed="rId55" cstate="print"/>
              <a:stretch>
                <a:fillRect/>
              </a:stretch>
            </p:blipFill>
            <p:spPr>
              <a:xfrm>
                <a:off x="5425613" y="7518346"/>
                <a:ext cx="331173" cy="343886"/>
              </a:xfrm>
              <a:prstGeom prst="rect">
                <a:avLst/>
              </a:prstGeom>
            </p:spPr>
          </p:pic>
          <p:pic>
            <p:nvPicPr>
              <p:cNvPr id="135" name="object 135"/>
              <p:cNvPicPr/>
              <p:nvPr/>
            </p:nvPicPr>
            <p:blipFill>
              <a:blip r:embed="rId56" cstate="print"/>
              <a:stretch>
                <a:fillRect/>
              </a:stretch>
            </p:blipFill>
            <p:spPr>
              <a:xfrm>
                <a:off x="6233988" y="8109912"/>
                <a:ext cx="745750" cy="173291"/>
              </a:xfrm>
              <a:prstGeom prst="rect">
                <a:avLst/>
              </a:prstGeom>
            </p:spPr>
          </p:pic>
          <p:pic>
            <p:nvPicPr>
              <p:cNvPr id="136" name="object 136"/>
              <p:cNvPicPr/>
              <p:nvPr/>
            </p:nvPicPr>
            <p:blipFill>
              <a:blip r:embed="rId57" cstate="print"/>
              <a:stretch>
                <a:fillRect/>
              </a:stretch>
            </p:blipFill>
            <p:spPr>
              <a:xfrm>
                <a:off x="8601170" y="8977738"/>
                <a:ext cx="435610" cy="413890"/>
              </a:xfrm>
              <a:prstGeom prst="rect">
                <a:avLst/>
              </a:prstGeom>
            </p:spPr>
          </p:pic>
          <p:pic>
            <p:nvPicPr>
              <p:cNvPr id="137" name="object 137"/>
              <p:cNvPicPr/>
              <p:nvPr/>
            </p:nvPicPr>
            <p:blipFill>
              <a:blip r:embed="rId58" cstate="print"/>
              <a:stretch>
                <a:fillRect/>
              </a:stretch>
            </p:blipFill>
            <p:spPr>
              <a:xfrm>
                <a:off x="9132058" y="9045199"/>
                <a:ext cx="1005285" cy="325039"/>
              </a:xfrm>
              <a:prstGeom prst="rect">
                <a:avLst/>
              </a:prstGeom>
            </p:spPr>
          </p:pic>
          <p:pic>
            <p:nvPicPr>
              <p:cNvPr id="138" name="object 138"/>
              <p:cNvPicPr/>
              <p:nvPr/>
            </p:nvPicPr>
            <p:blipFill>
              <a:blip r:embed="rId59" cstate="print"/>
              <a:stretch>
                <a:fillRect/>
              </a:stretch>
            </p:blipFill>
            <p:spPr>
              <a:xfrm>
                <a:off x="7425581" y="9083440"/>
                <a:ext cx="877751" cy="248559"/>
              </a:xfrm>
              <a:prstGeom prst="rect">
                <a:avLst/>
              </a:prstGeom>
            </p:spPr>
          </p:pic>
          <p:pic>
            <p:nvPicPr>
              <p:cNvPr id="139" name="object 139"/>
              <p:cNvPicPr/>
              <p:nvPr/>
            </p:nvPicPr>
            <p:blipFill>
              <a:blip r:embed="rId60" cstate="print"/>
              <a:stretch>
                <a:fillRect/>
              </a:stretch>
            </p:blipFill>
            <p:spPr>
              <a:xfrm>
                <a:off x="6377539" y="9026105"/>
                <a:ext cx="841954" cy="321428"/>
              </a:xfrm>
              <a:prstGeom prst="rect">
                <a:avLst/>
              </a:prstGeom>
            </p:spPr>
          </p:pic>
          <p:pic>
            <p:nvPicPr>
              <p:cNvPr id="140" name="object 140"/>
              <p:cNvPicPr/>
              <p:nvPr/>
            </p:nvPicPr>
            <p:blipFill>
              <a:blip r:embed="rId61" cstate="print"/>
              <a:stretch>
                <a:fillRect/>
              </a:stretch>
            </p:blipFill>
            <p:spPr>
              <a:xfrm>
                <a:off x="9961221" y="7163231"/>
                <a:ext cx="804024" cy="132420"/>
              </a:xfrm>
              <a:prstGeom prst="rect">
                <a:avLst/>
              </a:prstGeom>
            </p:spPr>
          </p:pic>
          <p:pic>
            <p:nvPicPr>
              <p:cNvPr id="141" name="object 141"/>
              <p:cNvPicPr/>
              <p:nvPr/>
            </p:nvPicPr>
            <p:blipFill>
              <a:blip r:embed="rId62" cstate="print"/>
              <a:stretch>
                <a:fillRect/>
              </a:stretch>
            </p:blipFill>
            <p:spPr>
              <a:xfrm>
                <a:off x="8000841" y="7550916"/>
                <a:ext cx="880590" cy="244736"/>
              </a:xfrm>
              <a:prstGeom prst="rect">
                <a:avLst/>
              </a:prstGeom>
            </p:spPr>
          </p:pic>
          <p:pic>
            <p:nvPicPr>
              <p:cNvPr id="142" name="object 142"/>
              <p:cNvPicPr/>
              <p:nvPr/>
            </p:nvPicPr>
            <p:blipFill>
              <a:blip r:embed="rId63" cstate="print"/>
              <a:stretch>
                <a:fillRect/>
              </a:stretch>
            </p:blipFill>
            <p:spPr>
              <a:xfrm>
                <a:off x="9039125" y="7562395"/>
                <a:ext cx="602994" cy="283591"/>
              </a:xfrm>
              <a:prstGeom prst="rect">
                <a:avLst/>
              </a:prstGeom>
            </p:spPr>
          </p:pic>
          <p:pic>
            <p:nvPicPr>
              <p:cNvPr id="143" name="object 143"/>
              <p:cNvPicPr/>
              <p:nvPr/>
            </p:nvPicPr>
            <p:blipFill>
              <a:blip r:embed="rId64" cstate="print"/>
              <a:stretch>
                <a:fillRect/>
              </a:stretch>
            </p:blipFill>
            <p:spPr>
              <a:xfrm>
                <a:off x="8984302" y="7974589"/>
                <a:ext cx="826785" cy="334404"/>
              </a:xfrm>
              <a:prstGeom prst="rect">
                <a:avLst/>
              </a:prstGeom>
            </p:spPr>
          </p:pic>
        </p:grpSp>
      </p:grpSp>
      <p:grpSp>
        <p:nvGrpSpPr>
          <p:cNvPr id="149" name="Groupe 148">
            <a:extLst>
              <a:ext uri="{FF2B5EF4-FFF2-40B4-BE49-F238E27FC236}">
                <a16:creationId xmlns:a16="http://schemas.microsoft.com/office/drawing/2014/main" id="{E9D16624-E9F5-6777-FC68-7855ECE5D49D}"/>
              </a:ext>
            </a:extLst>
          </p:cNvPr>
          <p:cNvGrpSpPr/>
          <p:nvPr/>
        </p:nvGrpSpPr>
        <p:grpSpPr>
          <a:xfrm>
            <a:off x="207577" y="1335911"/>
            <a:ext cx="4220737" cy="2968358"/>
            <a:chOff x="468146" y="2313460"/>
            <a:chExt cx="6561371" cy="4642268"/>
          </a:xfrm>
        </p:grpSpPr>
        <p:pic>
          <p:nvPicPr>
            <p:cNvPr id="70" name="object 70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536168" y="6599533"/>
              <a:ext cx="781119" cy="296421"/>
            </a:xfrm>
            <a:prstGeom prst="rect">
              <a:avLst/>
            </a:prstGeom>
          </p:spPr>
        </p:pic>
        <p:grpSp>
          <p:nvGrpSpPr>
            <p:cNvPr id="148" name="Groupe 147">
              <a:extLst>
                <a:ext uri="{FF2B5EF4-FFF2-40B4-BE49-F238E27FC236}">
                  <a16:creationId xmlns:a16="http://schemas.microsoft.com/office/drawing/2014/main" id="{8B4A7C5C-9ECF-A9BB-F1DD-E2749B541A72}"/>
                </a:ext>
              </a:extLst>
            </p:cNvPr>
            <p:cNvGrpSpPr/>
            <p:nvPr/>
          </p:nvGrpSpPr>
          <p:grpSpPr>
            <a:xfrm>
              <a:off x="468146" y="2313460"/>
              <a:ext cx="6561371" cy="4642268"/>
              <a:chOff x="4315246" y="644895"/>
              <a:chExt cx="6561371" cy="4642268"/>
            </a:xfrm>
          </p:grpSpPr>
          <p:grpSp>
            <p:nvGrpSpPr>
              <p:cNvPr id="7" name="object 7"/>
              <p:cNvGrpSpPr/>
              <p:nvPr/>
            </p:nvGrpSpPr>
            <p:grpSpPr>
              <a:xfrm>
                <a:off x="4315548" y="717938"/>
                <a:ext cx="1821180" cy="365125"/>
                <a:chOff x="534123" y="717937"/>
                <a:chExt cx="1821180" cy="365125"/>
              </a:xfrm>
            </p:grpSpPr>
            <p:pic>
              <p:nvPicPr>
                <p:cNvPr id="8" name="object 8"/>
                <p:cNvPicPr/>
                <p:nvPr/>
              </p:nvPicPr>
              <p:blipFill>
                <a:blip r:embed="rId66" cstate="print"/>
                <a:stretch>
                  <a:fillRect/>
                </a:stretch>
              </p:blipFill>
              <p:spPr>
                <a:xfrm>
                  <a:off x="534123" y="717937"/>
                  <a:ext cx="869692" cy="364704"/>
                </a:xfrm>
                <a:prstGeom prst="rect">
                  <a:avLst/>
                </a:prstGeom>
              </p:spPr>
            </p:pic>
            <p:pic>
              <p:nvPicPr>
                <p:cNvPr id="9" name="object 9"/>
                <p:cNvPicPr/>
                <p:nvPr/>
              </p:nvPicPr>
              <p:blipFill>
                <a:blip r:embed="rId67" cstate="print"/>
                <a:stretch>
                  <a:fillRect/>
                </a:stretch>
              </p:blipFill>
              <p:spPr>
                <a:xfrm>
                  <a:off x="1375148" y="767927"/>
                  <a:ext cx="979976" cy="287925"/>
                </a:xfrm>
                <a:prstGeom prst="rect">
                  <a:avLst/>
                </a:prstGeom>
              </p:spPr>
            </p:pic>
          </p:grpSp>
          <p:pic>
            <p:nvPicPr>
              <p:cNvPr id="10" name="object 10"/>
              <p:cNvPicPr/>
              <p:nvPr/>
            </p:nvPicPr>
            <p:blipFill>
              <a:blip r:embed="rId68" cstate="print"/>
              <a:stretch>
                <a:fillRect/>
              </a:stretch>
            </p:blipFill>
            <p:spPr>
              <a:xfrm>
                <a:off x="10198523" y="2071611"/>
                <a:ext cx="452989" cy="416873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/>
              <p:nvPr/>
            </p:nvPicPr>
            <p:blipFill>
              <a:blip r:embed="rId69" cstate="print"/>
              <a:stretch>
                <a:fillRect/>
              </a:stretch>
            </p:blipFill>
            <p:spPr>
              <a:xfrm>
                <a:off x="7194977" y="839059"/>
                <a:ext cx="816929" cy="133596"/>
              </a:xfrm>
              <a:prstGeom prst="rect">
                <a:avLst/>
              </a:prstGeom>
            </p:spPr>
          </p:pic>
          <p:pic>
            <p:nvPicPr>
              <p:cNvPr id="12" name="object 12"/>
              <p:cNvPicPr/>
              <p:nvPr/>
            </p:nvPicPr>
            <p:blipFill>
              <a:blip r:embed="rId70" cstate="print"/>
              <a:stretch>
                <a:fillRect/>
              </a:stretch>
            </p:blipFill>
            <p:spPr>
              <a:xfrm>
                <a:off x="8210425" y="798572"/>
                <a:ext cx="864251" cy="172754"/>
              </a:xfrm>
              <a:prstGeom prst="rect">
                <a:avLst/>
              </a:prstGeom>
            </p:spPr>
          </p:pic>
          <p:pic>
            <p:nvPicPr>
              <p:cNvPr id="13" name="object 13"/>
              <p:cNvPicPr/>
              <p:nvPr/>
            </p:nvPicPr>
            <p:blipFill>
              <a:blip r:embed="rId71" cstate="print"/>
              <a:stretch>
                <a:fillRect/>
              </a:stretch>
            </p:blipFill>
            <p:spPr>
              <a:xfrm>
                <a:off x="6301076" y="1251614"/>
                <a:ext cx="873641" cy="172754"/>
              </a:xfrm>
              <a:prstGeom prst="rect">
                <a:avLst/>
              </a:prstGeom>
            </p:spPr>
          </p:pic>
          <p:pic>
            <p:nvPicPr>
              <p:cNvPr id="14" name="object 14"/>
              <p:cNvPicPr/>
              <p:nvPr/>
            </p:nvPicPr>
            <p:blipFill>
              <a:blip r:embed="rId72" cstate="print"/>
              <a:stretch>
                <a:fillRect/>
              </a:stretch>
            </p:blipFill>
            <p:spPr>
              <a:xfrm>
                <a:off x="8284324" y="1092255"/>
                <a:ext cx="609255" cy="422184"/>
              </a:xfrm>
              <a:prstGeom prst="rect">
                <a:avLst/>
              </a:prstGeom>
            </p:spPr>
          </p:pic>
          <p:pic>
            <p:nvPicPr>
              <p:cNvPr id="15" name="object 15"/>
              <p:cNvPicPr/>
              <p:nvPr/>
            </p:nvPicPr>
            <p:blipFill>
              <a:blip r:embed="rId73" cstate="print"/>
              <a:stretch>
                <a:fillRect/>
              </a:stretch>
            </p:blipFill>
            <p:spPr>
              <a:xfrm>
                <a:off x="4327405" y="2154903"/>
                <a:ext cx="838055" cy="253139"/>
              </a:xfrm>
              <a:prstGeom prst="rect">
                <a:avLst/>
              </a:prstGeom>
            </p:spPr>
          </p:pic>
          <p:pic>
            <p:nvPicPr>
              <p:cNvPr id="16" name="object 16"/>
              <p:cNvPicPr/>
              <p:nvPr/>
            </p:nvPicPr>
            <p:blipFill>
              <a:blip r:embed="rId74" cstate="print"/>
              <a:stretch>
                <a:fillRect/>
              </a:stretch>
            </p:blipFill>
            <p:spPr>
              <a:xfrm>
                <a:off x="8210429" y="1726788"/>
                <a:ext cx="851539" cy="230339"/>
              </a:xfrm>
              <a:prstGeom prst="rect">
                <a:avLst/>
              </a:prstGeom>
            </p:spPr>
          </p:pic>
          <p:pic>
            <p:nvPicPr>
              <p:cNvPr id="17" name="object 17"/>
              <p:cNvPicPr/>
              <p:nvPr/>
            </p:nvPicPr>
            <p:blipFill>
              <a:blip r:embed="rId75" cstate="print"/>
              <a:stretch>
                <a:fillRect/>
              </a:stretch>
            </p:blipFill>
            <p:spPr>
              <a:xfrm>
                <a:off x="7252229" y="2071082"/>
                <a:ext cx="783841" cy="422290"/>
              </a:xfrm>
              <a:prstGeom prst="rect">
                <a:avLst/>
              </a:prstGeom>
            </p:spPr>
          </p:pic>
          <p:pic>
            <p:nvPicPr>
              <p:cNvPr id="18" name="object 18"/>
              <p:cNvPicPr/>
              <p:nvPr/>
            </p:nvPicPr>
            <p:blipFill>
              <a:blip r:embed="rId76" cstate="print"/>
              <a:stretch>
                <a:fillRect/>
              </a:stretch>
            </p:blipFill>
            <p:spPr>
              <a:xfrm>
                <a:off x="4455747" y="3145152"/>
                <a:ext cx="679418" cy="403095"/>
              </a:xfrm>
              <a:prstGeom prst="rect">
                <a:avLst/>
              </a:prstGeom>
            </p:spPr>
          </p:pic>
          <p:pic>
            <p:nvPicPr>
              <p:cNvPr id="19" name="object 19"/>
              <p:cNvPicPr/>
              <p:nvPr/>
            </p:nvPicPr>
            <p:blipFill>
              <a:blip r:embed="rId77" cstate="print"/>
              <a:stretch>
                <a:fillRect/>
              </a:stretch>
            </p:blipFill>
            <p:spPr>
              <a:xfrm>
                <a:off x="9182814" y="644895"/>
                <a:ext cx="706005" cy="403095"/>
              </a:xfrm>
              <a:prstGeom prst="rect">
                <a:avLst/>
              </a:prstGeom>
            </p:spPr>
          </p:pic>
          <p:pic>
            <p:nvPicPr>
              <p:cNvPr id="20" name="object 20"/>
              <p:cNvPicPr/>
              <p:nvPr/>
            </p:nvPicPr>
            <p:blipFill>
              <a:blip r:embed="rId78" cstate="print"/>
              <a:stretch>
                <a:fillRect/>
              </a:stretch>
            </p:blipFill>
            <p:spPr>
              <a:xfrm>
                <a:off x="7511846" y="2613660"/>
                <a:ext cx="429014" cy="385358"/>
              </a:xfrm>
              <a:prstGeom prst="rect">
                <a:avLst/>
              </a:prstGeom>
            </p:spPr>
          </p:pic>
          <p:pic>
            <p:nvPicPr>
              <p:cNvPr id="21" name="object 21"/>
              <p:cNvPicPr/>
              <p:nvPr/>
            </p:nvPicPr>
            <p:blipFill>
              <a:blip r:embed="rId79" cstate="print"/>
              <a:stretch>
                <a:fillRect/>
              </a:stretch>
            </p:blipFill>
            <p:spPr>
              <a:xfrm>
                <a:off x="4549637" y="2563728"/>
                <a:ext cx="469663" cy="469404"/>
              </a:xfrm>
              <a:prstGeom prst="rect">
                <a:avLst/>
              </a:prstGeom>
            </p:spPr>
          </p:pic>
          <p:pic>
            <p:nvPicPr>
              <p:cNvPr id="22" name="object 22"/>
              <p:cNvPicPr/>
              <p:nvPr/>
            </p:nvPicPr>
            <p:blipFill>
              <a:blip r:embed="rId80" cstate="print"/>
              <a:stretch>
                <a:fillRect/>
              </a:stretch>
            </p:blipFill>
            <p:spPr>
              <a:xfrm>
                <a:off x="7472774" y="1134087"/>
                <a:ext cx="358914" cy="358716"/>
              </a:xfrm>
              <a:prstGeom prst="rect">
                <a:avLst/>
              </a:prstGeom>
            </p:spPr>
          </p:pic>
          <p:pic>
            <p:nvPicPr>
              <p:cNvPr id="23" name="object 23"/>
              <p:cNvPicPr/>
              <p:nvPr/>
            </p:nvPicPr>
            <p:blipFill>
              <a:blip r:embed="rId81" cstate="print"/>
              <a:stretch>
                <a:fillRect/>
              </a:stretch>
            </p:blipFill>
            <p:spPr>
              <a:xfrm>
                <a:off x="7264053" y="1651986"/>
                <a:ext cx="797374" cy="362633"/>
              </a:xfrm>
              <a:prstGeom prst="rect">
                <a:avLst/>
              </a:prstGeom>
            </p:spPr>
          </p:pic>
          <p:pic>
            <p:nvPicPr>
              <p:cNvPr id="24" name="object 24"/>
              <p:cNvPicPr/>
              <p:nvPr/>
            </p:nvPicPr>
            <p:blipFill>
              <a:blip r:embed="rId82" cstate="print"/>
              <a:stretch>
                <a:fillRect/>
              </a:stretch>
            </p:blipFill>
            <p:spPr>
              <a:xfrm>
                <a:off x="5555869" y="2167764"/>
                <a:ext cx="345700" cy="317869"/>
              </a:xfrm>
              <a:prstGeom prst="rect">
                <a:avLst/>
              </a:prstGeom>
            </p:spPr>
          </p:pic>
          <p:pic>
            <p:nvPicPr>
              <p:cNvPr id="25" name="object 25"/>
              <p:cNvPicPr/>
              <p:nvPr/>
            </p:nvPicPr>
            <p:blipFill>
              <a:blip r:embed="rId83" cstate="print"/>
              <a:stretch>
                <a:fillRect/>
              </a:stretch>
            </p:blipFill>
            <p:spPr>
              <a:xfrm>
                <a:off x="6189346" y="807212"/>
                <a:ext cx="880871" cy="198120"/>
              </a:xfrm>
              <a:prstGeom prst="rect">
                <a:avLst/>
              </a:prstGeom>
            </p:spPr>
          </p:pic>
          <p:pic>
            <p:nvPicPr>
              <p:cNvPr id="26" name="object 26"/>
              <p:cNvPicPr/>
              <p:nvPr/>
            </p:nvPicPr>
            <p:blipFill>
              <a:blip r:embed="rId84" cstate="print"/>
              <a:stretch>
                <a:fillRect/>
              </a:stretch>
            </p:blipFill>
            <p:spPr>
              <a:xfrm>
                <a:off x="9989135" y="779905"/>
                <a:ext cx="823890" cy="326315"/>
              </a:xfrm>
              <a:prstGeom prst="rect">
                <a:avLst/>
              </a:prstGeom>
            </p:spPr>
          </p:pic>
          <p:pic>
            <p:nvPicPr>
              <p:cNvPr id="27" name="object 27"/>
              <p:cNvPicPr/>
              <p:nvPr/>
            </p:nvPicPr>
            <p:blipFill>
              <a:blip r:embed="rId85" cstate="print"/>
              <a:stretch>
                <a:fillRect/>
              </a:stretch>
            </p:blipFill>
            <p:spPr>
              <a:xfrm>
                <a:off x="6349307" y="2074330"/>
                <a:ext cx="691091" cy="409009"/>
              </a:xfrm>
              <a:prstGeom prst="rect">
                <a:avLst/>
              </a:prstGeom>
            </p:spPr>
          </p:pic>
          <p:grpSp>
            <p:nvGrpSpPr>
              <p:cNvPr id="28" name="object 28"/>
              <p:cNvGrpSpPr/>
              <p:nvPr/>
            </p:nvGrpSpPr>
            <p:grpSpPr>
              <a:xfrm>
                <a:off x="9258968" y="1605338"/>
                <a:ext cx="609600" cy="849630"/>
                <a:chOff x="5477543" y="1605338"/>
                <a:chExt cx="609600" cy="849630"/>
              </a:xfrm>
            </p:grpSpPr>
            <p:pic>
              <p:nvPicPr>
                <p:cNvPr id="29" name="object 29"/>
                <p:cNvPicPr/>
                <p:nvPr/>
              </p:nvPicPr>
              <p:blipFill>
                <a:blip r:embed="rId86" cstate="print"/>
                <a:stretch>
                  <a:fillRect/>
                </a:stretch>
              </p:blipFill>
              <p:spPr>
                <a:xfrm>
                  <a:off x="5537830" y="1605338"/>
                  <a:ext cx="390909" cy="441485"/>
                </a:xfrm>
                <a:prstGeom prst="rect">
                  <a:avLst/>
                </a:prstGeom>
              </p:spPr>
            </p:pic>
            <p:pic>
              <p:nvPicPr>
                <p:cNvPr id="30" name="object 30"/>
                <p:cNvPicPr/>
                <p:nvPr/>
              </p:nvPicPr>
              <p:blipFill>
                <a:blip r:embed="rId87" cstate="print"/>
                <a:stretch>
                  <a:fillRect/>
                </a:stretch>
              </p:blipFill>
              <p:spPr>
                <a:xfrm>
                  <a:off x="5477543" y="2071606"/>
                  <a:ext cx="609025" cy="382823"/>
                </a:xfrm>
                <a:prstGeom prst="rect">
                  <a:avLst/>
                </a:prstGeom>
              </p:spPr>
            </p:pic>
          </p:grpSp>
          <p:pic>
            <p:nvPicPr>
              <p:cNvPr id="31" name="object 31"/>
              <p:cNvPicPr/>
              <p:nvPr/>
            </p:nvPicPr>
            <p:blipFill>
              <a:blip r:embed="rId88" cstate="print"/>
              <a:stretch>
                <a:fillRect/>
              </a:stretch>
            </p:blipFill>
            <p:spPr>
              <a:xfrm>
                <a:off x="5526982" y="1670641"/>
                <a:ext cx="451930" cy="383899"/>
              </a:xfrm>
              <a:prstGeom prst="rect">
                <a:avLst/>
              </a:prstGeom>
            </p:spPr>
          </p:pic>
          <p:pic>
            <p:nvPicPr>
              <p:cNvPr id="32" name="object 32"/>
              <p:cNvPicPr/>
              <p:nvPr/>
            </p:nvPicPr>
            <p:blipFill>
              <a:blip r:embed="rId89" cstate="print"/>
              <a:stretch>
                <a:fillRect/>
              </a:stretch>
            </p:blipFill>
            <p:spPr>
              <a:xfrm>
                <a:off x="8128303" y="2187774"/>
                <a:ext cx="1015789" cy="266498"/>
              </a:xfrm>
              <a:prstGeom prst="rect">
                <a:avLst/>
              </a:prstGeom>
            </p:spPr>
          </p:pic>
          <p:pic>
            <p:nvPicPr>
              <p:cNvPr id="33" name="object 33"/>
              <p:cNvPicPr/>
              <p:nvPr/>
            </p:nvPicPr>
            <p:blipFill>
              <a:blip r:embed="rId90" cstate="print"/>
              <a:stretch>
                <a:fillRect/>
              </a:stretch>
            </p:blipFill>
            <p:spPr>
              <a:xfrm>
                <a:off x="4315246" y="1189268"/>
                <a:ext cx="883851" cy="345509"/>
              </a:xfrm>
              <a:prstGeom prst="rect">
                <a:avLst/>
              </a:prstGeom>
            </p:spPr>
          </p:pic>
          <p:pic>
            <p:nvPicPr>
              <p:cNvPr id="34" name="object 34"/>
              <p:cNvPicPr/>
              <p:nvPr/>
            </p:nvPicPr>
            <p:blipFill>
              <a:blip r:embed="rId91" cstate="print"/>
              <a:stretch>
                <a:fillRect/>
              </a:stretch>
            </p:blipFill>
            <p:spPr>
              <a:xfrm>
                <a:off x="8376946" y="2603072"/>
                <a:ext cx="559374" cy="318843"/>
              </a:xfrm>
              <a:prstGeom prst="rect">
                <a:avLst/>
              </a:prstGeom>
            </p:spPr>
          </p:pic>
          <p:pic>
            <p:nvPicPr>
              <p:cNvPr id="35" name="object 35"/>
              <p:cNvPicPr/>
              <p:nvPr/>
            </p:nvPicPr>
            <p:blipFill>
              <a:blip r:embed="rId92" cstate="print"/>
              <a:stretch>
                <a:fillRect/>
              </a:stretch>
            </p:blipFill>
            <p:spPr>
              <a:xfrm>
                <a:off x="5320889" y="2695346"/>
                <a:ext cx="815660" cy="343279"/>
              </a:xfrm>
              <a:prstGeom prst="rect">
                <a:avLst/>
              </a:prstGeom>
            </p:spPr>
          </p:pic>
          <p:pic>
            <p:nvPicPr>
              <p:cNvPr id="36" name="object 36"/>
              <p:cNvPicPr/>
              <p:nvPr/>
            </p:nvPicPr>
            <p:blipFill>
              <a:blip r:embed="rId93" cstate="print"/>
              <a:stretch>
                <a:fillRect/>
              </a:stretch>
            </p:blipFill>
            <p:spPr>
              <a:xfrm>
                <a:off x="6368541" y="2656156"/>
                <a:ext cx="768896" cy="341206"/>
              </a:xfrm>
              <a:prstGeom prst="rect">
                <a:avLst/>
              </a:prstGeom>
            </p:spPr>
          </p:pic>
          <p:pic>
            <p:nvPicPr>
              <p:cNvPr id="37" name="object 37"/>
              <p:cNvPicPr/>
              <p:nvPr/>
            </p:nvPicPr>
            <p:blipFill>
              <a:blip r:embed="rId94" cstate="print"/>
              <a:stretch>
                <a:fillRect/>
              </a:stretch>
            </p:blipFill>
            <p:spPr>
              <a:xfrm>
                <a:off x="10019090" y="1644983"/>
                <a:ext cx="776085" cy="353041"/>
              </a:xfrm>
              <a:prstGeom prst="rect">
                <a:avLst/>
              </a:prstGeom>
            </p:spPr>
          </p:pic>
          <p:pic>
            <p:nvPicPr>
              <p:cNvPr id="38" name="object 38"/>
              <p:cNvPicPr/>
              <p:nvPr/>
            </p:nvPicPr>
            <p:blipFill>
              <a:blip r:embed="rId95" cstate="print"/>
              <a:stretch>
                <a:fillRect/>
              </a:stretch>
            </p:blipFill>
            <p:spPr>
              <a:xfrm>
                <a:off x="9103569" y="1221268"/>
                <a:ext cx="830858" cy="309267"/>
              </a:xfrm>
              <a:prstGeom prst="rect">
                <a:avLst/>
              </a:prstGeom>
            </p:spPr>
          </p:pic>
          <p:pic>
            <p:nvPicPr>
              <p:cNvPr id="39" name="object 39"/>
              <p:cNvPicPr/>
              <p:nvPr/>
            </p:nvPicPr>
            <p:blipFill>
              <a:blip r:embed="rId96" cstate="print"/>
              <a:stretch>
                <a:fillRect/>
              </a:stretch>
            </p:blipFill>
            <p:spPr>
              <a:xfrm>
                <a:off x="10072468" y="1168964"/>
                <a:ext cx="659971" cy="331689"/>
              </a:xfrm>
              <a:prstGeom prst="rect">
                <a:avLst/>
              </a:prstGeom>
            </p:spPr>
          </p:pic>
          <p:pic>
            <p:nvPicPr>
              <p:cNvPr id="40" name="object 40"/>
              <p:cNvPicPr/>
              <p:nvPr/>
            </p:nvPicPr>
            <p:blipFill>
              <a:blip r:embed="rId97" cstate="print"/>
              <a:stretch>
                <a:fillRect/>
              </a:stretch>
            </p:blipFill>
            <p:spPr>
              <a:xfrm>
                <a:off x="4376795" y="1798500"/>
                <a:ext cx="818110" cy="167370"/>
              </a:xfrm>
              <a:prstGeom prst="rect">
                <a:avLst/>
              </a:prstGeom>
            </p:spPr>
          </p:pic>
          <p:pic>
            <p:nvPicPr>
              <p:cNvPr id="41" name="object 41"/>
              <p:cNvPicPr/>
              <p:nvPr/>
            </p:nvPicPr>
            <p:blipFill>
              <a:blip r:embed="rId98" cstate="print"/>
              <a:stretch>
                <a:fillRect/>
              </a:stretch>
            </p:blipFill>
            <p:spPr>
              <a:xfrm>
                <a:off x="7387584" y="3241082"/>
                <a:ext cx="561774" cy="215758"/>
              </a:xfrm>
              <a:prstGeom prst="rect">
                <a:avLst/>
              </a:prstGeom>
            </p:spPr>
          </p:pic>
          <p:pic>
            <p:nvPicPr>
              <p:cNvPr id="42" name="object 42"/>
              <p:cNvPicPr/>
              <p:nvPr/>
            </p:nvPicPr>
            <p:blipFill>
              <a:blip r:embed="rId99" cstate="print"/>
              <a:stretch>
                <a:fillRect/>
              </a:stretch>
            </p:blipFill>
            <p:spPr>
              <a:xfrm>
                <a:off x="5506899" y="3096761"/>
                <a:ext cx="351045" cy="467803"/>
              </a:xfrm>
              <a:prstGeom prst="rect">
                <a:avLst/>
              </a:prstGeom>
            </p:spPr>
          </p:pic>
          <p:pic>
            <p:nvPicPr>
              <p:cNvPr id="43" name="object 43"/>
              <p:cNvPicPr/>
              <p:nvPr/>
            </p:nvPicPr>
            <p:blipFill>
              <a:blip r:embed="rId100" cstate="print"/>
              <a:stretch>
                <a:fillRect/>
              </a:stretch>
            </p:blipFill>
            <p:spPr>
              <a:xfrm>
                <a:off x="8109197" y="3201485"/>
                <a:ext cx="785475" cy="269542"/>
              </a:xfrm>
              <a:prstGeom prst="rect">
                <a:avLst/>
              </a:prstGeom>
            </p:spPr>
          </p:pic>
          <p:pic>
            <p:nvPicPr>
              <p:cNvPr id="44" name="object 44"/>
              <p:cNvPicPr/>
              <p:nvPr/>
            </p:nvPicPr>
            <p:blipFill>
              <a:blip r:embed="rId101" cstate="print"/>
              <a:stretch>
                <a:fillRect/>
              </a:stretch>
            </p:blipFill>
            <p:spPr>
              <a:xfrm>
                <a:off x="6276022" y="3232860"/>
                <a:ext cx="791983" cy="305568"/>
              </a:xfrm>
              <a:prstGeom prst="rect">
                <a:avLst/>
              </a:prstGeom>
            </p:spPr>
          </p:pic>
          <p:pic>
            <p:nvPicPr>
              <p:cNvPr id="45" name="object 45"/>
              <p:cNvPicPr/>
              <p:nvPr/>
            </p:nvPicPr>
            <p:blipFill>
              <a:blip r:embed="rId102" cstate="print"/>
              <a:stretch>
                <a:fillRect/>
              </a:stretch>
            </p:blipFill>
            <p:spPr>
              <a:xfrm>
                <a:off x="9023932" y="3228389"/>
                <a:ext cx="829397" cy="214409"/>
              </a:xfrm>
              <a:prstGeom prst="rect">
                <a:avLst/>
              </a:prstGeom>
            </p:spPr>
          </p:pic>
          <p:pic>
            <p:nvPicPr>
              <p:cNvPr id="46" name="object 46"/>
              <p:cNvPicPr/>
              <p:nvPr/>
            </p:nvPicPr>
            <p:blipFill>
              <a:blip r:embed="rId103" cstate="print"/>
              <a:stretch>
                <a:fillRect/>
              </a:stretch>
            </p:blipFill>
            <p:spPr>
              <a:xfrm>
                <a:off x="5288641" y="3672373"/>
                <a:ext cx="926461" cy="253393"/>
              </a:xfrm>
              <a:prstGeom prst="rect">
                <a:avLst/>
              </a:prstGeom>
            </p:spPr>
          </p:pic>
          <p:pic>
            <p:nvPicPr>
              <p:cNvPr id="47" name="object 47"/>
              <p:cNvPicPr/>
              <p:nvPr/>
            </p:nvPicPr>
            <p:blipFill>
              <a:blip r:embed="rId104" cstate="print"/>
              <a:stretch>
                <a:fillRect/>
              </a:stretch>
            </p:blipFill>
            <p:spPr>
              <a:xfrm>
                <a:off x="4511903" y="3623619"/>
                <a:ext cx="567095" cy="428819"/>
              </a:xfrm>
              <a:prstGeom prst="rect">
                <a:avLst/>
              </a:prstGeom>
            </p:spPr>
          </p:pic>
          <p:pic>
            <p:nvPicPr>
              <p:cNvPr id="48" name="object 48"/>
              <p:cNvPicPr/>
              <p:nvPr/>
            </p:nvPicPr>
            <p:blipFill>
              <a:blip r:embed="rId105" cstate="print"/>
              <a:stretch>
                <a:fillRect/>
              </a:stretch>
            </p:blipFill>
            <p:spPr>
              <a:xfrm>
                <a:off x="9978083" y="3202550"/>
                <a:ext cx="864112" cy="256392"/>
              </a:xfrm>
              <a:prstGeom prst="rect">
                <a:avLst/>
              </a:prstGeom>
            </p:spPr>
          </p:pic>
          <p:pic>
            <p:nvPicPr>
              <p:cNvPr id="49" name="object 49"/>
              <p:cNvPicPr/>
              <p:nvPr/>
            </p:nvPicPr>
            <p:blipFill>
              <a:blip r:embed="rId106" cstate="print"/>
              <a:stretch>
                <a:fillRect/>
              </a:stretch>
            </p:blipFill>
            <p:spPr>
              <a:xfrm>
                <a:off x="5254566" y="1197890"/>
                <a:ext cx="956542" cy="311949"/>
              </a:xfrm>
              <a:prstGeom prst="rect">
                <a:avLst/>
              </a:prstGeom>
            </p:spPr>
          </p:pic>
          <p:pic>
            <p:nvPicPr>
              <p:cNvPr id="50" name="object 50"/>
              <p:cNvPicPr/>
              <p:nvPr/>
            </p:nvPicPr>
            <p:blipFill>
              <a:blip r:embed="rId107" cstate="print"/>
              <a:stretch>
                <a:fillRect/>
              </a:stretch>
            </p:blipFill>
            <p:spPr>
              <a:xfrm>
                <a:off x="6324803" y="1728815"/>
                <a:ext cx="851207" cy="249684"/>
              </a:xfrm>
              <a:prstGeom prst="rect">
                <a:avLst/>
              </a:prstGeom>
            </p:spPr>
          </p:pic>
          <p:pic>
            <p:nvPicPr>
              <p:cNvPr id="51" name="object 51"/>
              <p:cNvPicPr/>
              <p:nvPr/>
            </p:nvPicPr>
            <p:blipFill>
              <a:blip r:embed="rId108" cstate="print"/>
              <a:stretch>
                <a:fillRect/>
              </a:stretch>
            </p:blipFill>
            <p:spPr>
              <a:xfrm>
                <a:off x="6284079" y="4115071"/>
                <a:ext cx="703486" cy="247242"/>
              </a:xfrm>
              <a:prstGeom prst="rect">
                <a:avLst/>
              </a:prstGeom>
            </p:spPr>
          </p:pic>
          <p:pic>
            <p:nvPicPr>
              <p:cNvPr id="52" name="object 52"/>
              <p:cNvPicPr/>
              <p:nvPr/>
            </p:nvPicPr>
            <p:blipFill>
              <a:blip r:embed="rId109" cstate="print"/>
              <a:stretch>
                <a:fillRect/>
              </a:stretch>
            </p:blipFill>
            <p:spPr>
              <a:xfrm>
                <a:off x="7126433" y="4112805"/>
                <a:ext cx="826236" cy="222959"/>
              </a:xfrm>
              <a:prstGeom prst="rect">
                <a:avLst/>
              </a:prstGeom>
            </p:spPr>
          </p:pic>
          <p:pic>
            <p:nvPicPr>
              <p:cNvPr id="53" name="object 53"/>
              <p:cNvPicPr/>
              <p:nvPr/>
            </p:nvPicPr>
            <p:blipFill>
              <a:blip r:embed="rId110" cstate="print"/>
              <a:stretch>
                <a:fillRect/>
              </a:stretch>
            </p:blipFill>
            <p:spPr>
              <a:xfrm>
                <a:off x="8080287" y="4073247"/>
                <a:ext cx="857389" cy="315859"/>
              </a:xfrm>
              <a:prstGeom prst="rect">
                <a:avLst/>
              </a:prstGeom>
            </p:spPr>
          </p:pic>
          <p:pic>
            <p:nvPicPr>
              <p:cNvPr id="54" name="object 54"/>
              <p:cNvPicPr/>
              <p:nvPr/>
            </p:nvPicPr>
            <p:blipFill>
              <a:blip r:embed="rId111" cstate="print"/>
              <a:stretch>
                <a:fillRect/>
              </a:stretch>
            </p:blipFill>
            <p:spPr>
              <a:xfrm>
                <a:off x="4405655" y="4612953"/>
                <a:ext cx="779591" cy="241540"/>
              </a:xfrm>
              <a:prstGeom prst="rect">
                <a:avLst/>
              </a:prstGeom>
            </p:spPr>
          </p:pic>
          <p:pic>
            <p:nvPicPr>
              <p:cNvPr id="59" name="object 59"/>
              <p:cNvPicPr/>
              <p:nvPr/>
            </p:nvPicPr>
            <p:blipFill>
              <a:blip r:embed="rId112" cstate="print"/>
              <a:stretch>
                <a:fillRect/>
              </a:stretch>
            </p:blipFill>
            <p:spPr>
              <a:xfrm>
                <a:off x="8902356" y="4520498"/>
                <a:ext cx="837778" cy="345415"/>
              </a:xfrm>
              <a:prstGeom prst="rect">
                <a:avLst/>
              </a:prstGeom>
            </p:spPr>
          </p:pic>
          <p:pic>
            <p:nvPicPr>
              <p:cNvPr id="60" name="object 60"/>
              <p:cNvPicPr/>
              <p:nvPr/>
            </p:nvPicPr>
            <p:blipFill>
              <a:blip r:embed="rId113" cstate="print"/>
              <a:stretch>
                <a:fillRect/>
              </a:stretch>
            </p:blipFill>
            <p:spPr>
              <a:xfrm>
                <a:off x="4391883" y="4989883"/>
                <a:ext cx="834540" cy="297280"/>
              </a:xfrm>
              <a:prstGeom prst="rect">
                <a:avLst/>
              </a:prstGeom>
            </p:spPr>
          </p:pic>
          <p:pic>
            <p:nvPicPr>
              <p:cNvPr id="61" name="object 61"/>
              <p:cNvPicPr/>
              <p:nvPr/>
            </p:nvPicPr>
            <p:blipFill>
              <a:blip r:embed="rId114" cstate="print"/>
              <a:stretch>
                <a:fillRect/>
              </a:stretch>
            </p:blipFill>
            <p:spPr>
              <a:xfrm>
                <a:off x="6245757" y="4659978"/>
                <a:ext cx="755276" cy="202088"/>
              </a:xfrm>
              <a:prstGeom prst="rect">
                <a:avLst/>
              </a:prstGeom>
            </p:spPr>
          </p:pic>
          <p:pic>
            <p:nvPicPr>
              <p:cNvPr id="62" name="object 62"/>
              <p:cNvPicPr/>
              <p:nvPr/>
            </p:nvPicPr>
            <p:blipFill>
              <a:blip r:embed="rId115" cstate="print"/>
              <a:stretch>
                <a:fillRect/>
              </a:stretch>
            </p:blipFill>
            <p:spPr>
              <a:xfrm>
                <a:off x="9968614" y="4584838"/>
                <a:ext cx="779477" cy="192358"/>
              </a:xfrm>
              <a:prstGeom prst="rect">
                <a:avLst/>
              </a:prstGeom>
            </p:spPr>
          </p:pic>
          <p:pic>
            <p:nvPicPr>
              <p:cNvPr id="63" name="object 63"/>
              <p:cNvPicPr/>
              <p:nvPr/>
            </p:nvPicPr>
            <p:blipFill>
              <a:blip r:embed="rId116" cstate="print"/>
              <a:stretch>
                <a:fillRect/>
              </a:stretch>
            </p:blipFill>
            <p:spPr>
              <a:xfrm>
                <a:off x="10036247" y="4097015"/>
                <a:ext cx="815065" cy="167220"/>
              </a:xfrm>
              <a:prstGeom prst="rect">
                <a:avLst/>
              </a:prstGeom>
            </p:spPr>
          </p:pic>
          <p:pic>
            <p:nvPicPr>
              <p:cNvPr id="64" name="object 64"/>
              <p:cNvPicPr/>
              <p:nvPr/>
            </p:nvPicPr>
            <p:blipFill>
              <a:blip r:embed="rId117" cstate="print"/>
              <a:stretch>
                <a:fillRect/>
              </a:stretch>
            </p:blipFill>
            <p:spPr>
              <a:xfrm>
                <a:off x="5266524" y="4623282"/>
                <a:ext cx="880745" cy="297280"/>
              </a:xfrm>
              <a:prstGeom prst="rect">
                <a:avLst/>
              </a:prstGeom>
            </p:spPr>
          </p:pic>
          <p:pic>
            <p:nvPicPr>
              <p:cNvPr id="65" name="object 65"/>
              <p:cNvPicPr/>
              <p:nvPr/>
            </p:nvPicPr>
            <p:blipFill>
              <a:blip r:embed="rId118" cstate="print"/>
              <a:stretch>
                <a:fillRect/>
              </a:stretch>
            </p:blipFill>
            <p:spPr>
              <a:xfrm>
                <a:off x="7930717" y="4568630"/>
                <a:ext cx="914681" cy="297280"/>
              </a:xfrm>
              <a:prstGeom prst="rect">
                <a:avLst/>
              </a:prstGeom>
            </p:spPr>
          </p:pic>
          <p:pic>
            <p:nvPicPr>
              <p:cNvPr id="66" name="object 66"/>
              <p:cNvPicPr/>
              <p:nvPr/>
            </p:nvPicPr>
            <p:blipFill>
              <a:blip r:embed="rId119" cstate="print"/>
              <a:stretch>
                <a:fillRect/>
              </a:stretch>
            </p:blipFill>
            <p:spPr>
              <a:xfrm>
                <a:off x="7318198" y="4544941"/>
                <a:ext cx="387296" cy="371600"/>
              </a:xfrm>
              <a:prstGeom prst="rect">
                <a:avLst/>
              </a:prstGeom>
            </p:spPr>
          </p:pic>
          <p:pic>
            <p:nvPicPr>
              <p:cNvPr id="67" name="object 67"/>
              <p:cNvPicPr/>
              <p:nvPr/>
            </p:nvPicPr>
            <p:blipFill>
              <a:blip r:embed="rId120" cstate="print"/>
              <a:stretch>
                <a:fillRect/>
              </a:stretch>
            </p:blipFill>
            <p:spPr>
              <a:xfrm>
                <a:off x="9033724" y="4064220"/>
                <a:ext cx="875445" cy="242303"/>
              </a:xfrm>
              <a:prstGeom prst="rect">
                <a:avLst/>
              </a:prstGeom>
            </p:spPr>
          </p:pic>
          <p:pic>
            <p:nvPicPr>
              <p:cNvPr id="68" name="object 68"/>
              <p:cNvPicPr/>
              <p:nvPr/>
            </p:nvPicPr>
            <p:blipFill>
              <a:blip r:embed="rId121" cstate="print"/>
              <a:stretch>
                <a:fillRect/>
              </a:stretch>
            </p:blipFill>
            <p:spPr>
              <a:xfrm>
                <a:off x="6291772" y="5015501"/>
                <a:ext cx="644744" cy="228604"/>
              </a:xfrm>
              <a:prstGeom prst="rect">
                <a:avLst/>
              </a:prstGeom>
            </p:spPr>
          </p:pic>
          <p:pic>
            <p:nvPicPr>
              <p:cNvPr id="72" name="object 72"/>
              <p:cNvPicPr/>
              <p:nvPr/>
            </p:nvPicPr>
            <p:blipFill>
              <a:blip r:embed="rId122" cstate="print"/>
              <a:stretch>
                <a:fillRect/>
              </a:stretch>
            </p:blipFill>
            <p:spPr>
              <a:xfrm>
                <a:off x="7087557" y="4985017"/>
                <a:ext cx="841684" cy="278700"/>
              </a:xfrm>
              <a:prstGeom prst="rect">
                <a:avLst/>
              </a:prstGeom>
            </p:spPr>
          </p:pic>
          <p:pic>
            <p:nvPicPr>
              <p:cNvPr id="73" name="object 73"/>
              <p:cNvPicPr/>
              <p:nvPr/>
            </p:nvPicPr>
            <p:blipFill>
              <a:blip r:embed="rId123" cstate="print"/>
              <a:stretch>
                <a:fillRect/>
              </a:stretch>
            </p:blipFill>
            <p:spPr>
              <a:xfrm>
                <a:off x="8080287" y="4971470"/>
                <a:ext cx="724733" cy="288196"/>
              </a:xfrm>
              <a:prstGeom prst="rect">
                <a:avLst/>
              </a:prstGeom>
            </p:spPr>
          </p:pic>
          <p:pic>
            <p:nvPicPr>
              <p:cNvPr id="74" name="object 74"/>
              <p:cNvPicPr/>
              <p:nvPr/>
            </p:nvPicPr>
            <p:blipFill>
              <a:blip r:embed="rId124" cstate="print"/>
              <a:stretch>
                <a:fillRect/>
              </a:stretch>
            </p:blipFill>
            <p:spPr>
              <a:xfrm>
                <a:off x="9105671" y="5038454"/>
                <a:ext cx="646530" cy="195811"/>
              </a:xfrm>
              <a:prstGeom prst="rect">
                <a:avLst/>
              </a:prstGeom>
            </p:spPr>
          </p:pic>
          <p:pic>
            <p:nvPicPr>
              <p:cNvPr id="85" name="object 85"/>
              <p:cNvPicPr/>
              <p:nvPr/>
            </p:nvPicPr>
            <p:blipFill>
              <a:blip r:embed="rId125" cstate="print"/>
              <a:stretch>
                <a:fillRect/>
              </a:stretch>
            </p:blipFill>
            <p:spPr>
              <a:xfrm>
                <a:off x="10071490" y="5059062"/>
                <a:ext cx="686619" cy="192417"/>
              </a:xfrm>
              <a:prstGeom prst="rect">
                <a:avLst/>
              </a:prstGeom>
            </p:spPr>
          </p:pic>
          <p:pic>
            <p:nvPicPr>
              <p:cNvPr id="94" name="object 94"/>
              <p:cNvPicPr/>
              <p:nvPr/>
            </p:nvPicPr>
            <p:blipFill>
              <a:blip r:embed="rId126" cstate="print"/>
              <a:stretch>
                <a:fillRect/>
              </a:stretch>
            </p:blipFill>
            <p:spPr>
              <a:xfrm>
                <a:off x="6317857" y="3696129"/>
                <a:ext cx="676344" cy="147571"/>
              </a:xfrm>
              <a:prstGeom prst="rect">
                <a:avLst/>
              </a:prstGeom>
            </p:spPr>
          </p:pic>
          <p:pic>
            <p:nvPicPr>
              <p:cNvPr id="95" name="object 95"/>
              <p:cNvPicPr/>
              <p:nvPr/>
            </p:nvPicPr>
            <p:blipFill>
              <a:blip r:embed="rId127" cstate="print"/>
              <a:stretch>
                <a:fillRect/>
              </a:stretch>
            </p:blipFill>
            <p:spPr>
              <a:xfrm>
                <a:off x="4346781" y="4203880"/>
                <a:ext cx="863121" cy="241540"/>
              </a:xfrm>
              <a:prstGeom prst="rect">
                <a:avLst/>
              </a:prstGeom>
            </p:spPr>
          </p:pic>
          <p:pic>
            <p:nvPicPr>
              <p:cNvPr id="96" name="object 96"/>
              <p:cNvPicPr/>
              <p:nvPr/>
            </p:nvPicPr>
            <p:blipFill>
              <a:blip r:embed="rId128" cstate="print"/>
              <a:stretch>
                <a:fillRect/>
              </a:stretch>
            </p:blipFill>
            <p:spPr>
              <a:xfrm>
                <a:off x="5430956" y="4206943"/>
                <a:ext cx="555603" cy="215949"/>
              </a:xfrm>
              <a:prstGeom prst="rect">
                <a:avLst/>
              </a:prstGeom>
            </p:spPr>
          </p:pic>
          <p:pic>
            <p:nvPicPr>
              <p:cNvPr id="97" name="object 97"/>
              <p:cNvPicPr/>
              <p:nvPr/>
            </p:nvPicPr>
            <p:blipFill>
              <a:blip r:embed="rId129" cstate="print"/>
              <a:stretch>
                <a:fillRect/>
              </a:stretch>
            </p:blipFill>
            <p:spPr>
              <a:xfrm>
                <a:off x="7157262" y="3562126"/>
                <a:ext cx="831669" cy="315859"/>
              </a:xfrm>
              <a:prstGeom prst="rect">
                <a:avLst/>
              </a:prstGeom>
            </p:spPr>
          </p:pic>
          <p:pic>
            <p:nvPicPr>
              <p:cNvPr id="98" name="object 98"/>
              <p:cNvPicPr/>
              <p:nvPr/>
            </p:nvPicPr>
            <p:blipFill>
              <a:blip r:embed="rId130" cstate="print"/>
              <a:stretch>
                <a:fillRect/>
              </a:stretch>
            </p:blipFill>
            <p:spPr>
              <a:xfrm>
                <a:off x="8136044" y="3622652"/>
                <a:ext cx="812203" cy="260119"/>
              </a:xfrm>
              <a:prstGeom prst="rect">
                <a:avLst/>
              </a:prstGeom>
            </p:spPr>
          </p:pic>
          <p:pic>
            <p:nvPicPr>
              <p:cNvPr id="99" name="object 99"/>
              <p:cNvPicPr/>
              <p:nvPr/>
            </p:nvPicPr>
            <p:blipFill>
              <a:blip r:embed="rId131" cstate="print"/>
              <a:stretch>
                <a:fillRect/>
              </a:stretch>
            </p:blipFill>
            <p:spPr>
              <a:xfrm>
                <a:off x="10132185" y="3504185"/>
                <a:ext cx="505100" cy="377317"/>
              </a:xfrm>
              <a:prstGeom prst="rect">
                <a:avLst/>
              </a:prstGeom>
            </p:spPr>
          </p:pic>
          <p:pic>
            <p:nvPicPr>
              <p:cNvPr id="100" name="object 100"/>
              <p:cNvPicPr/>
              <p:nvPr/>
            </p:nvPicPr>
            <p:blipFill>
              <a:blip r:embed="rId132" cstate="print"/>
              <a:stretch>
                <a:fillRect/>
              </a:stretch>
            </p:blipFill>
            <p:spPr>
              <a:xfrm>
                <a:off x="9149746" y="3620628"/>
                <a:ext cx="675460" cy="191607"/>
              </a:xfrm>
              <a:prstGeom prst="rect">
                <a:avLst/>
              </a:prstGeom>
            </p:spPr>
          </p:pic>
          <p:pic>
            <p:nvPicPr>
              <p:cNvPr id="144" name="object 144"/>
              <p:cNvPicPr/>
              <p:nvPr/>
            </p:nvPicPr>
            <p:blipFill>
              <a:blip r:embed="rId133" cstate="print"/>
              <a:stretch>
                <a:fillRect/>
              </a:stretch>
            </p:blipFill>
            <p:spPr>
              <a:xfrm>
                <a:off x="9173936" y="2712772"/>
                <a:ext cx="676054" cy="245498"/>
              </a:xfrm>
              <a:prstGeom prst="rect">
                <a:avLst/>
              </a:prstGeom>
            </p:spPr>
          </p:pic>
          <p:pic>
            <p:nvPicPr>
              <p:cNvPr id="145" name="object 145"/>
              <p:cNvPicPr/>
              <p:nvPr/>
            </p:nvPicPr>
            <p:blipFill>
              <a:blip r:embed="rId134" cstate="print"/>
              <a:stretch>
                <a:fillRect/>
              </a:stretch>
            </p:blipFill>
            <p:spPr>
              <a:xfrm>
                <a:off x="9990207" y="2715178"/>
                <a:ext cx="886410" cy="253061"/>
              </a:xfrm>
              <a:prstGeom prst="rect">
                <a:avLst/>
              </a:prstGeom>
            </p:spPr>
          </p:pic>
        </p:grpSp>
      </p:grpSp>
      <p:sp>
        <p:nvSpPr>
          <p:cNvPr id="157" name="bg object 16">
            <a:extLst>
              <a:ext uri="{FF2B5EF4-FFF2-40B4-BE49-F238E27FC236}">
                <a16:creationId xmlns:a16="http://schemas.microsoft.com/office/drawing/2014/main" id="{633FF15C-F58A-51D9-2FAB-82D050956184}"/>
              </a:ext>
            </a:extLst>
          </p:cNvPr>
          <p:cNvSpPr/>
          <p:nvPr/>
        </p:nvSpPr>
        <p:spPr>
          <a:xfrm>
            <a:off x="278863" y="4704897"/>
            <a:ext cx="8589213" cy="328646"/>
          </a:xfrm>
          <a:custGeom>
            <a:avLst/>
            <a:gdLst/>
            <a:ahLst/>
            <a:cxnLst/>
            <a:rect l="l" t="t" r="r" b="b"/>
            <a:pathLst>
              <a:path w="7098030" h="683259">
                <a:moveTo>
                  <a:pt x="7097450" y="0"/>
                </a:moveTo>
                <a:lnTo>
                  <a:pt x="0" y="0"/>
                </a:lnTo>
                <a:lnTo>
                  <a:pt x="0" y="683259"/>
                </a:lnTo>
                <a:lnTo>
                  <a:pt x="7097450" y="683259"/>
                </a:lnTo>
                <a:lnTo>
                  <a:pt x="7097450" y="0"/>
                </a:lnTo>
                <a:close/>
              </a:path>
            </a:pathLst>
          </a:custGeom>
          <a:solidFill>
            <a:srgbClr val="D1E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7">
            <a:extLst>
              <a:ext uri="{FF2B5EF4-FFF2-40B4-BE49-F238E27FC236}">
                <a16:creationId xmlns:a16="http://schemas.microsoft.com/office/drawing/2014/main" id="{6C3F5F73-D33B-D094-4452-DB60D7B3A1E4}"/>
              </a:ext>
            </a:extLst>
          </p:cNvPr>
          <p:cNvSpPr/>
          <p:nvPr/>
        </p:nvSpPr>
        <p:spPr>
          <a:xfrm>
            <a:off x="276638" y="4657109"/>
            <a:ext cx="8589213" cy="46120"/>
          </a:xfrm>
          <a:custGeom>
            <a:avLst/>
            <a:gdLst/>
            <a:ahLst/>
            <a:cxnLst/>
            <a:rect l="l" t="t" r="r" b="b"/>
            <a:pathLst>
              <a:path w="7098030" h="95884">
                <a:moveTo>
                  <a:pt x="7097450" y="0"/>
                </a:moveTo>
                <a:lnTo>
                  <a:pt x="0" y="0"/>
                </a:lnTo>
                <a:lnTo>
                  <a:pt x="0" y="95656"/>
                </a:lnTo>
                <a:lnTo>
                  <a:pt x="7097450" y="95656"/>
                </a:lnTo>
                <a:lnTo>
                  <a:pt x="7097450" y="0"/>
                </a:lnTo>
                <a:close/>
              </a:path>
            </a:pathLst>
          </a:custGeom>
          <a:solidFill>
            <a:srgbClr val="177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9" name="bg object 18">
            <a:extLst>
              <a:ext uri="{FF2B5EF4-FFF2-40B4-BE49-F238E27FC236}">
                <a16:creationId xmlns:a16="http://schemas.microsoft.com/office/drawing/2014/main" id="{08ED52CC-5666-5442-4551-5250228027AC}"/>
              </a:ext>
            </a:extLst>
          </p:cNvPr>
          <p:cNvPicPr/>
          <p:nvPr/>
        </p:nvPicPr>
        <p:blipFill>
          <a:blip r:embed="rId135" cstate="print"/>
          <a:stretch>
            <a:fillRect/>
          </a:stretch>
        </p:blipFill>
        <p:spPr>
          <a:xfrm>
            <a:off x="346703" y="4733730"/>
            <a:ext cx="796297" cy="299080"/>
          </a:xfrm>
          <a:prstGeom prst="rect">
            <a:avLst/>
          </a:prstGeom>
        </p:spPr>
      </p:pic>
      <p:sp>
        <p:nvSpPr>
          <p:cNvPr id="160" name="Holder 4">
            <a:extLst>
              <a:ext uri="{FF2B5EF4-FFF2-40B4-BE49-F238E27FC236}">
                <a16:creationId xmlns:a16="http://schemas.microsoft.com/office/drawing/2014/main" id="{FDC16E23-A9D8-3507-2FE6-92ED6612479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811901" y="4787186"/>
            <a:ext cx="1519900" cy="138499"/>
          </a:xfrm>
        </p:spPr>
        <p:txBody>
          <a:bodyPr lIns="0" tIns="0" rIns="0" bIns="0"/>
          <a:lstStyle>
            <a:lvl1pPr>
              <a:defRPr sz="900" b="0" i="0">
                <a:solidFill>
                  <a:srgbClr val="17789B"/>
                </a:solidFill>
                <a:latin typeface="Calibri"/>
                <a:cs typeface="Calibri"/>
              </a:defRPr>
            </a:lvl1pPr>
          </a:lstStyle>
          <a:p>
            <a:pPr marL="6109">
              <a:spcBef>
                <a:spcPts val="26"/>
              </a:spcBef>
            </a:pPr>
            <a:r>
              <a:rPr lang="fr-FR" spc="26"/>
              <a:t>EARSC</a:t>
            </a:r>
            <a:r>
              <a:rPr lang="fr-FR" spc="22"/>
              <a:t> </a:t>
            </a:r>
            <a:r>
              <a:rPr lang="fr-FR" spc="10"/>
              <a:t>INDUSTRY</a:t>
            </a:r>
            <a:r>
              <a:rPr lang="fr-FR" spc="26"/>
              <a:t> </a:t>
            </a:r>
            <a:r>
              <a:rPr lang="fr-FR" spc="10"/>
              <a:t>SURVEY</a:t>
            </a:r>
            <a:r>
              <a:rPr lang="fr-FR" spc="29"/>
              <a:t> </a:t>
            </a:r>
            <a:r>
              <a:rPr lang="fr-FR" spc="-10"/>
              <a:t>2023</a:t>
            </a:r>
            <a:endParaRPr lang="fr-FR" spc="-10" dirty="0"/>
          </a:p>
        </p:txBody>
      </p:sp>
      <p:sp>
        <p:nvSpPr>
          <p:cNvPr id="161" name="Holder 6">
            <a:extLst>
              <a:ext uri="{FF2B5EF4-FFF2-40B4-BE49-F238E27FC236}">
                <a16:creationId xmlns:a16="http://schemas.microsoft.com/office/drawing/2014/main" id="{56BA514F-702F-F3C8-DF2D-3429CAF439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879942" y="4837166"/>
            <a:ext cx="242814" cy="138499"/>
          </a:xfrm>
        </p:spPr>
        <p:txBody>
          <a:bodyPr lIns="0" tIns="0" rIns="0" bIns="0"/>
          <a:lstStyle>
            <a:lvl1pPr>
              <a:defRPr sz="900" b="0" i="0">
                <a:solidFill>
                  <a:srgbClr val="17789B"/>
                </a:solidFill>
                <a:latin typeface="Calibri"/>
                <a:cs typeface="Calibri"/>
              </a:defRPr>
            </a:lvl1pPr>
          </a:lstStyle>
          <a:p>
            <a:pPr marL="18326">
              <a:spcBef>
                <a:spcPts val="24"/>
              </a:spcBef>
            </a:pPr>
            <a:fld id="{81D60167-4931-47E6-BA6A-407CBD079E47}" type="slidenum">
              <a:rPr lang="fr-FR" spc="-12" smtClean="0"/>
              <a:pPr marL="18326">
                <a:spcBef>
                  <a:spcPts val="24"/>
                </a:spcBef>
              </a:pPr>
              <a:t>2</a:t>
            </a:fld>
            <a:endParaRPr lang="fr-FR" spc="-12" dirty="0"/>
          </a:p>
        </p:txBody>
      </p:sp>
      <p:sp>
        <p:nvSpPr>
          <p:cNvPr id="162" name="object 3">
            <a:extLst>
              <a:ext uri="{FF2B5EF4-FFF2-40B4-BE49-F238E27FC236}">
                <a16:creationId xmlns:a16="http://schemas.microsoft.com/office/drawing/2014/main" id="{34792BCD-E4B8-9483-9875-BD4915496931}"/>
              </a:ext>
            </a:extLst>
          </p:cNvPr>
          <p:cNvSpPr/>
          <p:nvPr/>
        </p:nvSpPr>
        <p:spPr>
          <a:xfrm>
            <a:off x="2864627" y="518298"/>
            <a:ext cx="3414746" cy="300852"/>
          </a:xfrm>
          <a:custGeom>
            <a:avLst/>
            <a:gdLst/>
            <a:ahLst/>
            <a:cxnLst/>
            <a:rect l="l" t="t" r="r" b="b"/>
            <a:pathLst>
              <a:path w="7099300" h="625475">
                <a:moveTo>
                  <a:pt x="7099297" y="0"/>
                </a:moveTo>
                <a:lnTo>
                  <a:pt x="1067666" y="0"/>
                </a:lnTo>
                <a:lnTo>
                  <a:pt x="0" y="94044"/>
                </a:lnTo>
                <a:lnTo>
                  <a:pt x="0" y="625340"/>
                </a:lnTo>
                <a:lnTo>
                  <a:pt x="7099297" y="0"/>
                </a:lnTo>
                <a:close/>
              </a:path>
            </a:pathLst>
          </a:custGeom>
          <a:solidFill>
            <a:srgbClr val="177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4">
            <a:extLst>
              <a:ext uri="{FF2B5EF4-FFF2-40B4-BE49-F238E27FC236}">
                <a16:creationId xmlns:a16="http://schemas.microsoft.com/office/drawing/2014/main" id="{DCE3D36A-668B-D501-DABE-47B2B7415E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64626" y="145459"/>
            <a:ext cx="3414746" cy="307491"/>
          </a:xfrm>
          <a:prstGeom prst="rect">
            <a:avLst/>
          </a:prstGeom>
          <a:solidFill>
            <a:srgbClr val="D1E6F6"/>
          </a:solidFill>
        </p:spPr>
        <p:txBody>
          <a:bodyPr vert="horz" wrap="square" lIns="0" tIns="33292" rIns="0" bIns="0" rtlCol="0">
            <a:spAutoFit/>
          </a:bodyPr>
          <a:lstStyle/>
          <a:p>
            <a:pPr algn="ctr">
              <a:spcBef>
                <a:spcPts val="262"/>
              </a:spcBef>
            </a:pPr>
            <a:r>
              <a:rPr lang="fr-FR" spc="60" dirty="0"/>
              <a:t>EARSC </a:t>
            </a:r>
            <a:r>
              <a:rPr lang="fr-FR" spc="60" dirty="0" err="1"/>
              <a:t>members</a:t>
            </a:r>
            <a:endParaRPr spc="6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864628" y="476686"/>
            <a:ext cx="3414746" cy="300852"/>
          </a:xfrm>
          <a:custGeom>
            <a:avLst/>
            <a:gdLst/>
            <a:ahLst/>
            <a:cxnLst/>
            <a:rect l="l" t="t" r="r" b="b"/>
            <a:pathLst>
              <a:path w="7099300" h="625475">
                <a:moveTo>
                  <a:pt x="7099297" y="0"/>
                </a:moveTo>
                <a:lnTo>
                  <a:pt x="1067666" y="0"/>
                </a:lnTo>
                <a:lnTo>
                  <a:pt x="0" y="94044"/>
                </a:lnTo>
                <a:lnTo>
                  <a:pt x="0" y="625340"/>
                </a:lnTo>
                <a:lnTo>
                  <a:pt x="7099297" y="0"/>
                </a:lnTo>
                <a:close/>
              </a:path>
            </a:pathLst>
          </a:custGeom>
          <a:solidFill>
            <a:srgbClr val="177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64627" y="103847"/>
            <a:ext cx="3414746" cy="307491"/>
          </a:xfrm>
          <a:prstGeom prst="rect">
            <a:avLst/>
          </a:prstGeom>
          <a:solidFill>
            <a:srgbClr val="D1E6F6"/>
          </a:solidFill>
        </p:spPr>
        <p:txBody>
          <a:bodyPr vert="horz" wrap="square" lIns="0" tIns="33292" rIns="0" bIns="0" rtlCol="0">
            <a:spAutoFit/>
          </a:bodyPr>
          <a:lstStyle/>
          <a:p>
            <a:pPr algn="ctr">
              <a:spcBef>
                <a:spcPts val="262"/>
              </a:spcBef>
            </a:pPr>
            <a:r>
              <a:rPr spc="60" dirty="0"/>
              <a:t>Introduction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08626" y="842557"/>
            <a:ext cx="3147187" cy="545529"/>
          </a:xfrm>
          <a:prstGeom prst="rect">
            <a:avLst/>
          </a:prstGeom>
        </p:spPr>
        <p:txBody>
          <a:bodyPr vert="horz" wrap="square" lIns="0" tIns="3360" rIns="0" bIns="0" rtlCol="0">
            <a:spAutoFit/>
          </a:bodyPr>
          <a:lstStyle/>
          <a:p>
            <a:pPr marL="6109" marR="2443" algn="just">
              <a:lnSpc>
                <a:spcPct val="103099"/>
              </a:lnSpc>
              <a:spcBef>
                <a:spcPts val="26"/>
              </a:spcBef>
            </a:pPr>
            <a:r>
              <a:rPr sz="1154" dirty="0">
                <a:latin typeface="Calibri"/>
                <a:cs typeface="Calibri"/>
              </a:rPr>
              <a:t>The</a:t>
            </a:r>
            <a:r>
              <a:rPr sz="1154" spc="96" dirty="0">
                <a:latin typeface="Calibri"/>
                <a:cs typeface="Calibri"/>
              </a:rPr>
              <a:t> </a:t>
            </a:r>
            <a:r>
              <a:rPr sz="1154" dirty="0">
                <a:latin typeface="Calibri"/>
                <a:cs typeface="Calibri"/>
              </a:rPr>
              <a:t>survey</a:t>
            </a:r>
            <a:r>
              <a:rPr sz="1154" spc="89" dirty="0">
                <a:latin typeface="Calibri"/>
                <a:cs typeface="Calibri"/>
              </a:rPr>
              <a:t> </a:t>
            </a:r>
            <a:r>
              <a:rPr sz="1154" spc="26" dirty="0">
                <a:latin typeface="Calibri"/>
                <a:cs typeface="Calibri"/>
              </a:rPr>
              <a:t>contains</a:t>
            </a:r>
            <a:r>
              <a:rPr sz="1154" spc="98" dirty="0">
                <a:latin typeface="Calibri"/>
                <a:cs typeface="Calibri"/>
              </a:rPr>
              <a:t> </a:t>
            </a:r>
            <a:r>
              <a:rPr sz="1154" dirty="0">
                <a:latin typeface="Calibri"/>
                <a:cs typeface="Calibri"/>
              </a:rPr>
              <a:t>direct</a:t>
            </a:r>
            <a:r>
              <a:rPr sz="1154" spc="89" dirty="0">
                <a:latin typeface="Calibri"/>
                <a:cs typeface="Calibri"/>
              </a:rPr>
              <a:t> </a:t>
            </a:r>
            <a:r>
              <a:rPr sz="1154" spc="26" dirty="0">
                <a:latin typeface="Calibri"/>
                <a:cs typeface="Calibri"/>
              </a:rPr>
              <a:t>research</a:t>
            </a:r>
            <a:r>
              <a:rPr sz="1154" spc="98" dirty="0">
                <a:latin typeface="Calibri"/>
                <a:cs typeface="Calibri"/>
              </a:rPr>
              <a:t> </a:t>
            </a:r>
            <a:r>
              <a:rPr sz="1154" dirty="0">
                <a:latin typeface="Calibri"/>
                <a:cs typeface="Calibri"/>
              </a:rPr>
              <a:t>on</a:t>
            </a:r>
            <a:r>
              <a:rPr sz="1154" spc="98" dirty="0">
                <a:latin typeface="Calibri"/>
                <a:cs typeface="Calibri"/>
              </a:rPr>
              <a:t> </a:t>
            </a:r>
            <a:r>
              <a:rPr sz="1154" dirty="0">
                <a:latin typeface="Calibri"/>
                <a:cs typeface="Calibri"/>
              </a:rPr>
              <a:t>more</a:t>
            </a:r>
            <a:r>
              <a:rPr sz="1154" spc="98" dirty="0">
                <a:latin typeface="Calibri"/>
                <a:cs typeface="Calibri"/>
              </a:rPr>
              <a:t> </a:t>
            </a:r>
            <a:r>
              <a:rPr sz="1154" dirty="0">
                <a:latin typeface="Calibri"/>
                <a:cs typeface="Calibri"/>
              </a:rPr>
              <a:t>than</a:t>
            </a:r>
            <a:r>
              <a:rPr sz="1154" spc="98" dirty="0">
                <a:latin typeface="Calibri"/>
                <a:cs typeface="Calibri"/>
              </a:rPr>
              <a:t> </a:t>
            </a:r>
            <a:r>
              <a:rPr sz="1154" dirty="0">
                <a:latin typeface="Calibri"/>
                <a:cs typeface="Calibri"/>
              </a:rPr>
              <a:t>700</a:t>
            </a:r>
            <a:r>
              <a:rPr sz="1154" spc="94" dirty="0">
                <a:latin typeface="Calibri"/>
                <a:cs typeface="Calibri"/>
              </a:rPr>
              <a:t> </a:t>
            </a:r>
            <a:r>
              <a:rPr sz="1154" spc="31" dirty="0">
                <a:latin typeface="Calibri"/>
                <a:cs typeface="Calibri"/>
              </a:rPr>
              <a:t>companies,</a:t>
            </a:r>
            <a:r>
              <a:rPr sz="1154" spc="87" dirty="0">
                <a:latin typeface="Calibri"/>
                <a:cs typeface="Calibri"/>
              </a:rPr>
              <a:t> </a:t>
            </a:r>
            <a:r>
              <a:rPr sz="1154" spc="26" dirty="0">
                <a:latin typeface="Calibri"/>
                <a:cs typeface="Calibri"/>
              </a:rPr>
              <a:t>and</a:t>
            </a:r>
            <a:r>
              <a:rPr sz="1154" spc="98" dirty="0">
                <a:latin typeface="Calibri"/>
                <a:cs typeface="Calibri"/>
              </a:rPr>
              <a:t> </a:t>
            </a:r>
            <a:r>
              <a:rPr sz="1154" spc="26" dirty="0">
                <a:latin typeface="Calibri"/>
                <a:cs typeface="Calibri"/>
              </a:rPr>
              <a:t>a</a:t>
            </a:r>
            <a:r>
              <a:rPr sz="1154" spc="94" dirty="0">
                <a:latin typeface="Calibri"/>
                <a:cs typeface="Calibri"/>
              </a:rPr>
              <a:t> </a:t>
            </a:r>
            <a:r>
              <a:rPr sz="1154" dirty="0">
                <a:latin typeface="Calibri"/>
                <a:cs typeface="Calibri"/>
              </a:rPr>
              <a:t>survey</a:t>
            </a:r>
            <a:r>
              <a:rPr sz="1154" spc="89" dirty="0">
                <a:latin typeface="Calibri"/>
                <a:cs typeface="Calibri"/>
              </a:rPr>
              <a:t> </a:t>
            </a:r>
            <a:r>
              <a:rPr sz="1154" spc="34" dirty="0">
                <a:latin typeface="Calibri"/>
                <a:cs typeface="Calibri"/>
              </a:rPr>
              <a:t>sample</a:t>
            </a:r>
            <a:r>
              <a:rPr sz="1154" spc="98" dirty="0">
                <a:latin typeface="Calibri"/>
                <a:cs typeface="Calibri"/>
              </a:rPr>
              <a:t> </a:t>
            </a:r>
            <a:r>
              <a:rPr sz="1154" dirty="0">
                <a:latin typeface="Calibri"/>
                <a:cs typeface="Calibri"/>
              </a:rPr>
              <a:t>of</a:t>
            </a:r>
            <a:r>
              <a:rPr sz="1154" spc="94" dirty="0">
                <a:latin typeface="Calibri"/>
                <a:cs typeface="Calibri"/>
              </a:rPr>
              <a:t> </a:t>
            </a:r>
            <a:r>
              <a:rPr sz="1154" spc="-12" dirty="0">
                <a:latin typeface="Calibri"/>
                <a:cs typeface="Calibri"/>
              </a:rPr>
              <a:t>140 </a:t>
            </a:r>
            <a:r>
              <a:rPr sz="1154" spc="31" dirty="0">
                <a:latin typeface="Calibri"/>
                <a:cs typeface="Calibri"/>
              </a:rPr>
              <a:t>companies, </a:t>
            </a:r>
            <a:r>
              <a:rPr sz="1154" spc="24" dirty="0">
                <a:latin typeface="Calibri"/>
                <a:cs typeface="Calibri"/>
              </a:rPr>
              <a:t>including</a:t>
            </a:r>
            <a:r>
              <a:rPr sz="1154" spc="46" dirty="0">
                <a:latin typeface="Calibri"/>
                <a:cs typeface="Calibri"/>
              </a:rPr>
              <a:t> </a:t>
            </a:r>
            <a:r>
              <a:rPr sz="1154" dirty="0">
                <a:latin typeface="Calibri"/>
                <a:cs typeface="Calibri"/>
              </a:rPr>
              <a:t>79</a:t>
            </a:r>
            <a:r>
              <a:rPr sz="1154" spc="38" dirty="0">
                <a:latin typeface="Calibri"/>
                <a:cs typeface="Calibri"/>
              </a:rPr>
              <a:t> </a:t>
            </a:r>
            <a:r>
              <a:rPr sz="1154" spc="31" dirty="0">
                <a:latin typeface="Calibri"/>
                <a:cs typeface="Calibri"/>
              </a:rPr>
              <a:t>members</a:t>
            </a:r>
            <a:r>
              <a:rPr sz="1154" spc="43" dirty="0">
                <a:latin typeface="Calibri"/>
                <a:cs typeface="Calibri"/>
              </a:rPr>
              <a:t> </a:t>
            </a:r>
            <a:r>
              <a:rPr sz="1154" dirty="0">
                <a:latin typeface="Calibri"/>
                <a:cs typeface="Calibri"/>
              </a:rPr>
              <a:t>of</a:t>
            </a:r>
            <a:r>
              <a:rPr sz="1154" spc="36" dirty="0">
                <a:latin typeface="Calibri"/>
                <a:cs typeface="Calibri"/>
              </a:rPr>
              <a:t> </a:t>
            </a:r>
            <a:r>
              <a:rPr sz="1154" spc="46" dirty="0">
                <a:latin typeface="Calibri"/>
                <a:cs typeface="Calibri"/>
              </a:rPr>
              <a:t>EARSC</a:t>
            </a:r>
            <a:r>
              <a:rPr sz="577" spc="46" dirty="0">
                <a:latin typeface="Calibri"/>
                <a:cs typeface="Calibri"/>
              </a:rPr>
              <a:t>.</a:t>
            </a:r>
            <a:r>
              <a:rPr sz="577" spc="34" dirty="0">
                <a:latin typeface="Calibri"/>
                <a:cs typeface="Calibri"/>
              </a:rPr>
              <a:t> </a:t>
            </a:r>
            <a:endParaRPr sz="577" dirty="0">
              <a:latin typeface="Calibri"/>
              <a:cs typeface="Calibri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B3729670-AB7E-090C-A61E-BD2E7DD50734}"/>
              </a:ext>
            </a:extLst>
          </p:cNvPr>
          <p:cNvGrpSpPr/>
          <p:nvPr/>
        </p:nvGrpSpPr>
        <p:grpSpPr>
          <a:xfrm>
            <a:off x="1130604" y="2015198"/>
            <a:ext cx="7239000" cy="2561111"/>
            <a:chOff x="502461" y="6174740"/>
            <a:chExt cx="6491473" cy="3829432"/>
          </a:xfrm>
        </p:grpSpPr>
        <p:sp>
          <p:nvSpPr>
            <p:cNvPr id="8" name="object 8"/>
            <p:cNvSpPr txBox="1"/>
            <p:nvPr/>
          </p:nvSpPr>
          <p:spPr>
            <a:xfrm>
              <a:off x="502461" y="7191227"/>
              <a:ext cx="1407794" cy="2072759"/>
            </a:xfrm>
            <a:prstGeom prst="rect">
              <a:avLst/>
            </a:prstGeom>
          </p:spPr>
          <p:txBody>
            <a:bodyPr vert="horz" wrap="square" lIns="0" tIns="13439" rIns="0" bIns="0" rtlCol="0">
              <a:spAutoFit/>
            </a:bodyPr>
            <a:lstStyle/>
            <a:p>
              <a:pPr marL="611" algn="ctr">
                <a:spcBef>
                  <a:spcPts val="106"/>
                </a:spcBef>
              </a:pPr>
              <a:r>
                <a:rPr b="1" spc="17" dirty="0">
                  <a:solidFill>
                    <a:srgbClr val="047EAC"/>
                  </a:solidFill>
                  <a:latin typeface="Calibri"/>
                  <a:cs typeface="Calibri"/>
                </a:rPr>
                <a:t>772</a:t>
              </a:r>
              <a:endParaRPr dirty="0">
                <a:latin typeface="Calibri"/>
                <a:cs typeface="Calibri"/>
              </a:endParaRPr>
            </a:p>
            <a:p>
              <a:pPr marL="5803" marR="2443" indent="-1222" algn="ctr">
                <a:lnSpc>
                  <a:spcPct val="102699"/>
                </a:lnSpc>
                <a:spcBef>
                  <a:spcPts val="36"/>
                </a:spcBef>
              </a:pPr>
              <a:r>
                <a:rPr b="1" spc="48" dirty="0">
                  <a:solidFill>
                    <a:srgbClr val="047EAC"/>
                  </a:solidFill>
                  <a:latin typeface="Calibri"/>
                  <a:cs typeface="Calibri"/>
                </a:rPr>
                <a:t>EO</a:t>
              </a:r>
              <a:r>
                <a:rPr b="1" spc="12" dirty="0">
                  <a:solidFill>
                    <a:srgbClr val="047EAC"/>
                  </a:solidFill>
                  <a:latin typeface="Calibri"/>
                  <a:cs typeface="Calibri"/>
                </a:rPr>
                <a:t> </a:t>
              </a:r>
              <a:r>
                <a:rPr b="1" spc="53" dirty="0">
                  <a:solidFill>
                    <a:srgbClr val="047EAC"/>
                  </a:solidFill>
                  <a:latin typeface="Calibri"/>
                  <a:cs typeface="Calibri"/>
                </a:rPr>
                <a:t>Companies </a:t>
              </a:r>
              <a:r>
                <a:rPr sz="770" spc="24" dirty="0">
                  <a:solidFill>
                    <a:srgbClr val="047EAC"/>
                  </a:solidFill>
                  <a:latin typeface="Calibri"/>
                  <a:cs typeface="Calibri"/>
                </a:rPr>
                <a:t>Up</a:t>
              </a:r>
              <a:r>
                <a:rPr sz="770" spc="36" dirty="0">
                  <a:solidFill>
                    <a:srgbClr val="047EAC"/>
                  </a:solidFill>
                  <a:latin typeface="Calibri"/>
                  <a:cs typeface="Calibri"/>
                </a:rPr>
                <a:t> </a:t>
              </a:r>
              <a:r>
                <a:rPr sz="770" dirty="0">
                  <a:solidFill>
                    <a:srgbClr val="047EAC"/>
                  </a:solidFill>
                  <a:latin typeface="Calibri"/>
                  <a:cs typeface="Calibri"/>
                </a:rPr>
                <a:t>from</a:t>
              </a:r>
              <a:r>
                <a:rPr sz="770" spc="41" dirty="0">
                  <a:solidFill>
                    <a:srgbClr val="047EAC"/>
                  </a:solidFill>
                  <a:latin typeface="Calibri"/>
                  <a:cs typeface="Calibri"/>
                </a:rPr>
                <a:t> </a:t>
              </a:r>
              <a:r>
                <a:rPr sz="770" dirty="0">
                  <a:solidFill>
                    <a:srgbClr val="047EAC"/>
                  </a:solidFill>
                  <a:latin typeface="Calibri"/>
                  <a:cs typeface="Calibri"/>
                </a:rPr>
                <a:t>746</a:t>
              </a:r>
              <a:r>
                <a:rPr sz="770" spc="34" dirty="0">
                  <a:solidFill>
                    <a:srgbClr val="047EAC"/>
                  </a:solidFill>
                  <a:latin typeface="Calibri"/>
                  <a:cs typeface="Calibri"/>
                </a:rPr>
                <a:t> </a:t>
              </a:r>
              <a:r>
                <a:rPr sz="770" spc="17" dirty="0">
                  <a:solidFill>
                    <a:srgbClr val="17789B"/>
                  </a:solidFill>
                  <a:latin typeface="Calibri"/>
                  <a:cs typeface="Calibri"/>
                </a:rPr>
                <a:t>(</a:t>
              </a:r>
              <a:r>
                <a:rPr sz="770" spc="17" dirty="0">
                  <a:solidFill>
                    <a:srgbClr val="00BF63"/>
                  </a:solidFill>
                  <a:latin typeface="Calibri"/>
                  <a:cs typeface="Calibri"/>
                </a:rPr>
                <a:t>+3.5%</a:t>
              </a:r>
              <a:r>
                <a:rPr sz="770" spc="17" dirty="0">
                  <a:solidFill>
                    <a:srgbClr val="17789B"/>
                  </a:solidFill>
                  <a:latin typeface="Calibri"/>
                  <a:cs typeface="Calibri"/>
                </a:rPr>
                <a:t>) </a:t>
              </a:r>
              <a:r>
                <a:rPr sz="770" dirty="0">
                  <a:solidFill>
                    <a:srgbClr val="047EAC"/>
                  </a:solidFill>
                  <a:latin typeface="Calibri"/>
                  <a:cs typeface="Calibri"/>
                </a:rPr>
                <a:t>year</a:t>
              </a:r>
              <a:r>
                <a:rPr sz="770" spc="46" dirty="0">
                  <a:solidFill>
                    <a:srgbClr val="047EAC"/>
                  </a:solidFill>
                  <a:latin typeface="Calibri"/>
                  <a:cs typeface="Calibri"/>
                </a:rPr>
                <a:t> </a:t>
              </a:r>
              <a:r>
                <a:rPr sz="770" dirty="0">
                  <a:solidFill>
                    <a:srgbClr val="047EAC"/>
                  </a:solidFill>
                  <a:latin typeface="Calibri"/>
                  <a:cs typeface="Calibri"/>
                </a:rPr>
                <a:t>on</a:t>
              </a:r>
              <a:r>
                <a:rPr sz="770" spc="51" dirty="0">
                  <a:solidFill>
                    <a:srgbClr val="047EAC"/>
                  </a:solidFill>
                  <a:latin typeface="Calibri"/>
                  <a:cs typeface="Calibri"/>
                </a:rPr>
                <a:t> </a:t>
              </a:r>
              <a:r>
                <a:rPr sz="770" spc="-10" dirty="0">
                  <a:solidFill>
                    <a:srgbClr val="047EAC"/>
                  </a:solidFill>
                  <a:latin typeface="Calibri"/>
                  <a:cs typeface="Calibri"/>
                </a:rPr>
                <a:t>year</a:t>
              </a:r>
              <a:endParaRPr sz="770" dirty="0">
                <a:latin typeface="Calibri"/>
                <a:cs typeface="Calibri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4176607" y="7157698"/>
              <a:ext cx="943610" cy="2466864"/>
            </a:xfrm>
            <a:prstGeom prst="rect">
              <a:avLst/>
            </a:prstGeom>
          </p:spPr>
          <p:txBody>
            <a:bodyPr vert="horz" wrap="square" lIns="0" tIns="9163" rIns="0" bIns="0" rtlCol="0">
              <a:spAutoFit/>
            </a:bodyPr>
            <a:lstStyle/>
            <a:p>
              <a:pPr marL="6109" marR="2443" indent="1222" algn="ctr">
                <a:lnSpc>
                  <a:spcPct val="104099"/>
                </a:lnSpc>
                <a:spcBef>
                  <a:spcPts val="72"/>
                </a:spcBef>
              </a:pPr>
              <a:r>
                <a:rPr b="1" dirty="0">
                  <a:solidFill>
                    <a:srgbClr val="047EAC"/>
                  </a:solidFill>
                  <a:latin typeface="Calibri"/>
                  <a:cs typeface="Calibri"/>
                </a:rPr>
                <a:t>€</a:t>
              </a:r>
              <a:r>
                <a:rPr b="1" spc="19" dirty="0">
                  <a:solidFill>
                    <a:srgbClr val="047EAC"/>
                  </a:solidFill>
                  <a:latin typeface="Calibri"/>
                  <a:cs typeface="Calibri"/>
                </a:rPr>
                <a:t> </a:t>
              </a:r>
              <a:r>
                <a:rPr b="1" spc="22" dirty="0">
                  <a:solidFill>
                    <a:srgbClr val="047EAC"/>
                  </a:solidFill>
                  <a:latin typeface="Calibri"/>
                  <a:cs typeface="Calibri"/>
                </a:rPr>
                <a:t>1.9b </a:t>
              </a:r>
              <a:r>
                <a:rPr b="1" spc="41" dirty="0">
                  <a:solidFill>
                    <a:srgbClr val="047EAC"/>
                  </a:solidFill>
                  <a:latin typeface="Calibri"/>
                  <a:cs typeface="Calibri"/>
                </a:rPr>
                <a:t>Revenues </a:t>
              </a:r>
              <a:r>
                <a:rPr sz="770" spc="24" dirty="0">
                  <a:solidFill>
                    <a:srgbClr val="047EAC"/>
                  </a:solidFill>
                  <a:latin typeface="Calibri"/>
                  <a:cs typeface="Calibri"/>
                </a:rPr>
                <a:t>Up</a:t>
              </a:r>
              <a:r>
                <a:rPr sz="770" spc="26" dirty="0">
                  <a:solidFill>
                    <a:srgbClr val="047EAC"/>
                  </a:solidFill>
                  <a:latin typeface="Calibri"/>
                  <a:cs typeface="Calibri"/>
                </a:rPr>
                <a:t> </a:t>
              </a:r>
              <a:r>
                <a:rPr sz="770" dirty="0">
                  <a:solidFill>
                    <a:srgbClr val="047EAC"/>
                  </a:solidFill>
                  <a:latin typeface="Calibri"/>
                  <a:cs typeface="Calibri"/>
                </a:rPr>
                <a:t>from</a:t>
              </a:r>
              <a:r>
                <a:rPr sz="770" spc="31" dirty="0">
                  <a:solidFill>
                    <a:srgbClr val="047EAC"/>
                  </a:solidFill>
                  <a:latin typeface="Calibri"/>
                  <a:cs typeface="Calibri"/>
                </a:rPr>
                <a:t> </a:t>
              </a:r>
              <a:r>
                <a:rPr sz="770" spc="-10" dirty="0">
                  <a:solidFill>
                    <a:srgbClr val="047EAC"/>
                  </a:solidFill>
                  <a:latin typeface="Calibri"/>
                  <a:cs typeface="Calibri"/>
                </a:rPr>
                <a:t>€16b </a:t>
              </a:r>
              <a:r>
                <a:rPr sz="770" spc="-5" dirty="0">
                  <a:solidFill>
                    <a:srgbClr val="17789B"/>
                  </a:solidFill>
                  <a:latin typeface="Calibri"/>
                  <a:cs typeface="Calibri"/>
                </a:rPr>
                <a:t>(</a:t>
              </a:r>
              <a:r>
                <a:rPr sz="770" spc="-5" dirty="0">
                  <a:solidFill>
                    <a:srgbClr val="00BF63"/>
                  </a:solidFill>
                  <a:latin typeface="Calibri"/>
                  <a:cs typeface="Calibri"/>
                </a:rPr>
                <a:t>+10.9%</a:t>
              </a:r>
              <a:r>
                <a:rPr sz="770" spc="-5" dirty="0">
                  <a:solidFill>
                    <a:srgbClr val="17789B"/>
                  </a:solidFill>
                  <a:latin typeface="Calibri"/>
                  <a:cs typeface="Calibri"/>
                </a:rPr>
                <a:t>)</a:t>
              </a:r>
              <a:endParaRPr sz="770" dirty="0">
                <a:latin typeface="Calibri"/>
                <a:cs typeface="Calibri"/>
              </a:endParaRPr>
            </a:p>
            <a:p>
              <a:pPr marL="611" algn="ctr">
                <a:spcBef>
                  <a:spcPts val="34"/>
                </a:spcBef>
              </a:pPr>
              <a:r>
                <a:rPr sz="770" dirty="0">
                  <a:solidFill>
                    <a:srgbClr val="047EAC"/>
                  </a:solidFill>
                  <a:latin typeface="Calibri"/>
                  <a:cs typeface="Calibri"/>
                </a:rPr>
                <a:t>year</a:t>
              </a:r>
              <a:r>
                <a:rPr sz="770" spc="46" dirty="0">
                  <a:solidFill>
                    <a:srgbClr val="047EAC"/>
                  </a:solidFill>
                  <a:latin typeface="Calibri"/>
                  <a:cs typeface="Calibri"/>
                </a:rPr>
                <a:t> </a:t>
              </a:r>
              <a:r>
                <a:rPr sz="770" dirty="0">
                  <a:solidFill>
                    <a:srgbClr val="047EAC"/>
                  </a:solidFill>
                  <a:latin typeface="Calibri"/>
                  <a:cs typeface="Calibri"/>
                </a:rPr>
                <a:t>on</a:t>
              </a:r>
              <a:r>
                <a:rPr sz="770" spc="51" dirty="0">
                  <a:solidFill>
                    <a:srgbClr val="047EAC"/>
                  </a:solidFill>
                  <a:latin typeface="Calibri"/>
                  <a:cs typeface="Calibri"/>
                </a:rPr>
                <a:t> </a:t>
              </a:r>
              <a:r>
                <a:rPr sz="770" spc="-10" dirty="0">
                  <a:solidFill>
                    <a:srgbClr val="047EAC"/>
                  </a:solidFill>
                  <a:latin typeface="Calibri"/>
                  <a:cs typeface="Calibri"/>
                </a:rPr>
                <a:t>year</a:t>
              </a:r>
              <a:endParaRPr sz="770" dirty="0">
                <a:latin typeface="Calibri"/>
                <a:cs typeface="Calibri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2498351" y="7185131"/>
              <a:ext cx="1023618" cy="2819041"/>
            </a:xfrm>
            <a:prstGeom prst="rect">
              <a:avLst/>
            </a:prstGeom>
          </p:spPr>
          <p:txBody>
            <a:bodyPr vert="horz" wrap="square" lIns="0" tIns="13439" rIns="0" bIns="0" rtlCol="0">
              <a:spAutoFit/>
            </a:bodyPr>
            <a:lstStyle/>
            <a:p>
              <a:pPr marL="916" algn="ctr">
                <a:spcBef>
                  <a:spcPts val="106"/>
                </a:spcBef>
              </a:pPr>
              <a:r>
                <a:rPr b="1" spc="24" dirty="0">
                  <a:solidFill>
                    <a:srgbClr val="047EAC"/>
                  </a:solidFill>
                  <a:latin typeface="Calibri"/>
                  <a:cs typeface="Calibri"/>
                </a:rPr>
                <a:t>13796</a:t>
              </a:r>
              <a:endParaRPr dirty="0">
                <a:latin typeface="Calibri"/>
                <a:cs typeface="Calibri"/>
              </a:endParaRPr>
            </a:p>
            <a:p>
              <a:pPr algn="ctr">
                <a:spcBef>
                  <a:spcPts val="58"/>
                </a:spcBef>
              </a:pPr>
              <a:r>
                <a:rPr b="1" spc="43" dirty="0">
                  <a:solidFill>
                    <a:srgbClr val="047EAC"/>
                  </a:solidFill>
                  <a:latin typeface="Calibri"/>
                  <a:cs typeface="Calibri"/>
                </a:rPr>
                <a:t>Employees</a:t>
              </a:r>
              <a:endParaRPr dirty="0">
                <a:latin typeface="Calibri"/>
                <a:cs typeface="Calibri"/>
              </a:endParaRPr>
            </a:p>
            <a:p>
              <a:pPr algn="ctr">
                <a:spcBef>
                  <a:spcPts val="14"/>
                </a:spcBef>
              </a:pPr>
              <a:r>
                <a:rPr sz="770" spc="24" dirty="0">
                  <a:solidFill>
                    <a:srgbClr val="047EAC"/>
                  </a:solidFill>
                  <a:latin typeface="Calibri"/>
                  <a:cs typeface="Calibri"/>
                </a:rPr>
                <a:t>Up</a:t>
              </a:r>
              <a:r>
                <a:rPr sz="770" spc="26" dirty="0">
                  <a:solidFill>
                    <a:srgbClr val="047EAC"/>
                  </a:solidFill>
                  <a:latin typeface="Calibri"/>
                  <a:cs typeface="Calibri"/>
                </a:rPr>
                <a:t> </a:t>
              </a:r>
              <a:r>
                <a:rPr sz="770" dirty="0">
                  <a:solidFill>
                    <a:srgbClr val="047EAC"/>
                  </a:solidFill>
                  <a:latin typeface="Calibri"/>
                  <a:cs typeface="Calibri"/>
                </a:rPr>
                <a:t>from</a:t>
              </a:r>
              <a:r>
                <a:rPr sz="770" spc="31" dirty="0">
                  <a:solidFill>
                    <a:srgbClr val="047EAC"/>
                  </a:solidFill>
                  <a:latin typeface="Calibri"/>
                  <a:cs typeface="Calibri"/>
                </a:rPr>
                <a:t> </a:t>
              </a:r>
              <a:r>
                <a:rPr sz="770" spc="-10" dirty="0">
                  <a:solidFill>
                    <a:srgbClr val="047EAC"/>
                  </a:solidFill>
                  <a:latin typeface="Calibri"/>
                  <a:cs typeface="Calibri"/>
                </a:rPr>
                <a:t>12085</a:t>
              </a:r>
              <a:endParaRPr sz="770" dirty="0">
                <a:latin typeface="Calibri"/>
                <a:cs typeface="Calibri"/>
              </a:endParaRPr>
            </a:p>
            <a:p>
              <a:pPr marL="305" algn="ctr">
                <a:spcBef>
                  <a:spcPts val="24"/>
                </a:spcBef>
              </a:pPr>
              <a:r>
                <a:rPr sz="770" spc="-5" dirty="0">
                  <a:solidFill>
                    <a:srgbClr val="17789B"/>
                  </a:solidFill>
                  <a:latin typeface="Calibri"/>
                  <a:cs typeface="Calibri"/>
                </a:rPr>
                <a:t>(</a:t>
              </a:r>
              <a:r>
                <a:rPr sz="770" spc="-5" dirty="0">
                  <a:solidFill>
                    <a:srgbClr val="00BF63"/>
                  </a:solidFill>
                  <a:latin typeface="Calibri"/>
                  <a:cs typeface="Calibri"/>
                </a:rPr>
                <a:t>+14.2%</a:t>
              </a:r>
              <a:r>
                <a:rPr sz="770" spc="-5" dirty="0">
                  <a:solidFill>
                    <a:srgbClr val="17789B"/>
                  </a:solidFill>
                  <a:latin typeface="Calibri"/>
                  <a:cs typeface="Calibri"/>
                </a:rPr>
                <a:t>)</a:t>
              </a:r>
              <a:endParaRPr sz="770" dirty="0">
                <a:latin typeface="Calibri"/>
                <a:cs typeface="Calibri"/>
              </a:endParaRPr>
            </a:p>
            <a:p>
              <a:pPr marL="305" algn="ctr">
                <a:spcBef>
                  <a:spcPts val="34"/>
                </a:spcBef>
              </a:pPr>
              <a:r>
                <a:rPr sz="770" dirty="0">
                  <a:solidFill>
                    <a:srgbClr val="047EAC"/>
                  </a:solidFill>
                  <a:latin typeface="Calibri"/>
                  <a:cs typeface="Calibri"/>
                </a:rPr>
                <a:t>year</a:t>
              </a:r>
              <a:r>
                <a:rPr sz="770" spc="46" dirty="0">
                  <a:solidFill>
                    <a:srgbClr val="047EAC"/>
                  </a:solidFill>
                  <a:latin typeface="Calibri"/>
                  <a:cs typeface="Calibri"/>
                </a:rPr>
                <a:t> </a:t>
              </a:r>
              <a:r>
                <a:rPr sz="770" dirty="0">
                  <a:solidFill>
                    <a:srgbClr val="047EAC"/>
                  </a:solidFill>
                  <a:latin typeface="Calibri"/>
                  <a:cs typeface="Calibri"/>
                </a:rPr>
                <a:t>on</a:t>
              </a:r>
              <a:r>
                <a:rPr sz="770" spc="51" dirty="0">
                  <a:solidFill>
                    <a:srgbClr val="047EAC"/>
                  </a:solidFill>
                  <a:latin typeface="Calibri"/>
                  <a:cs typeface="Calibri"/>
                </a:rPr>
                <a:t> </a:t>
              </a:r>
              <a:r>
                <a:rPr sz="770" spc="-10" dirty="0">
                  <a:solidFill>
                    <a:srgbClr val="047EAC"/>
                  </a:solidFill>
                  <a:latin typeface="Calibri"/>
                  <a:cs typeface="Calibri"/>
                </a:rPr>
                <a:t>year</a:t>
              </a:r>
              <a:endParaRPr sz="770" dirty="0">
                <a:latin typeface="Calibri"/>
                <a:cs typeface="Calibri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5626144" y="7191227"/>
              <a:ext cx="1367790" cy="1636341"/>
            </a:xfrm>
            <a:prstGeom prst="rect">
              <a:avLst/>
            </a:prstGeom>
          </p:spPr>
          <p:txBody>
            <a:bodyPr vert="horz" wrap="square" lIns="0" tIns="13439" rIns="0" bIns="0" rtlCol="0">
              <a:spAutoFit/>
            </a:bodyPr>
            <a:lstStyle/>
            <a:p>
              <a:pPr marL="916" algn="ctr">
                <a:spcBef>
                  <a:spcPts val="106"/>
                </a:spcBef>
              </a:pPr>
              <a:r>
                <a:rPr b="1" spc="31" dirty="0">
                  <a:solidFill>
                    <a:srgbClr val="047EAC"/>
                  </a:solidFill>
                  <a:latin typeface="Calibri"/>
                  <a:cs typeface="Calibri"/>
                </a:rPr>
                <a:t>7.5%</a:t>
              </a:r>
              <a:endParaRPr dirty="0">
                <a:latin typeface="Calibri"/>
                <a:cs typeface="Calibri"/>
              </a:endParaRPr>
            </a:p>
            <a:p>
              <a:pPr marL="18021" algn="ctr">
                <a:spcBef>
                  <a:spcPts val="58"/>
                </a:spcBef>
              </a:pPr>
              <a:r>
                <a:rPr b="1" spc="29" dirty="0">
                  <a:solidFill>
                    <a:srgbClr val="047EAC"/>
                  </a:solidFill>
                  <a:latin typeface="Calibri"/>
                  <a:cs typeface="Calibri"/>
                </a:rPr>
                <a:t>Growth</a:t>
              </a:r>
              <a:r>
                <a:rPr b="1" spc="5" dirty="0">
                  <a:solidFill>
                    <a:srgbClr val="047EAC"/>
                  </a:solidFill>
                  <a:latin typeface="Calibri"/>
                  <a:cs typeface="Calibri"/>
                </a:rPr>
                <a:t> </a:t>
              </a:r>
              <a:r>
                <a:rPr b="1" spc="-10" dirty="0">
                  <a:solidFill>
                    <a:srgbClr val="047EAC"/>
                  </a:solidFill>
                  <a:latin typeface="Calibri"/>
                  <a:cs typeface="Calibri"/>
                </a:rPr>
                <a:t>rate</a:t>
              </a:r>
              <a:endParaRPr dirty="0">
                <a:latin typeface="Calibri"/>
                <a:cs typeface="Calibri"/>
              </a:endParaRPr>
            </a:p>
            <a:p>
              <a:pPr algn="ctr">
                <a:spcBef>
                  <a:spcPts val="2"/>
                </a:spcBef>
              </a:pPr>
              <a:r>
                <a:rPr sz="770" dirty="0">
                  <a:solidFill>
                    <a:srgbClr val="047EAC"/>
                  </a:solidFill>
                  <a:latin typeface="Calibri"/>
                  <a:cs typeface="Calibri"/>
                </a:rPr>
                <a:t>over</a:t>
              </a:r>
              <a:r>
                <a:rPr sz="770" spc="22" dirty="0">
                  <a:solidFill>
                    <a:srgbClr val="047EAC"/>
                  </a:solidFill>
                  <a:latin typeface="Calibri"/>
                  <a:cs typeface="Calibri"/>
                </a:rPr>
                <a:t> </a:t>
              </a:r>
              <a:r>
                <a:rPr sz="770" dirty="0">
                  <a:solidFill>
                    <a:srgbClr val="047EAC"/>
                  </a:solidFill>
                  <a:latin typeface="Calibri"/>
                  <a:cs typeface="Calibri"/>
                </a:rPr>
                <a:t>the</a:t>
              </a:r>
              <a:r>
                <a:rPr sz="770" spc="29" dirty="0">
                  <a:solidFill>
                    <a:srgbClr val="047EAC"/>
                  </a:solidFill>
                  <a:latin typeface="Calibri"/>
                  <a:cs typeface="Calibri"/>
                </a:rPr>
                <a:t> </a:t>
              </a:r>
              <a:r>
                <a:rPr sz="770" spc="26" dirty="0">
                  <a:solidFill>
                    <a:srgbClr val="047EAC"/>
                  </a:solidFill>
                  <a:latin typeface="Calibri"/>
                  <a:cs typeface="Calibri"/>
                </a:rPr>
                <a:t>last</a:t>
              </a:r>
              <a:r>
                <a:rPr sz="770" spc="22" dirty="0">
                  <a:solidFill>
                    <a:srgbClr val="047EAC"/>
                  </a:solidFill>
                  <a:latin typeface="Calibri"/>
                  <a:cs typeface="Calibri"/>
                </a:rPr>
                <a:t> </a:t>
              </a:r>
              <a:r>
                <a:rPr sz="770" dirty="0">
                  <a:solidFill>
                    <a:srgbClr val="047EAC"/>
                  </a:solidFill>
                  <a:latin typeface="Calibri"/>
                  <a:cs typeface="Calibri"/>
                </a:rPr>
                <a:t>5</a:t>
              </a:r>
              <a:r>
                <a:rPr sz="770" spc="26" dirty="0">
                  <a:solidFill>
                    <a:srgbClr val="047EAC"/>
                  </a:solidFill>
                  <a:latin typeface="Calibri"/>
                  <a:cs typeface="Calibri"/>
                </a:rPr>
                <a:t> </a:t>
              </a:r>
              <a:r>
                <a:rPr sz="770" spc="-10" dirty="0">
                  <a:solidFill>
                    <a:srgbClr val="047EAC"/>
                  </a:solidFill>
                  <a:latin typeface="Calibri"/>
                  <a:cs typeface="Calibri"/>
                </a:rPr>
                <a:t>years</a:t>
              </a:r>
              <a:endParaRPr sz="770" dirty="0">
                <a:latin typeface="Calibri"/>
                <a:cs typeface="Calibri"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1163" y="6275323"/>
              <a:ext cx="950976" cy="9479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38419" y="6235700"/>
              <a:ext cx="950976" cy="9479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75980" y="6174740"/>
              <a:ext cx="947927" cy="9479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45300" y="6238747"/>
              <a:ext cx="947927" cy="950976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9941808" y="3418187"/>
            <a:ext cx="136583" cy="62300"/>
          </a:xfrm>
          <a:prstGeom prst="rect">
            <a:avLst/>
          </a:prstGeom>
        </p:spPr>
        <p:txBody>
          <a:bodyPr vert="horz" wrap="square" lIns="0" tIns="3054" rIns="0" bIns="0" rtlCol="0">
            <a:spAutoFit/>
          </a:bodyPr>
          <a:lstStyle/>
          <a:p>
            <a:pPr marL="18326">
              <a:spcBef>
                <a:spcPts val="24"/>
              </a:spcBef>
            </a:pPr>
            <a:fld id="{81D60167-4931-47E6-BA6A-407CBD079E47}" type="slidenum">
              <a:rPr spc="-12" dirty="0"/>
              <a:pPr marL="18326">
                <a:spcBef>
                  <a:spcPts val="24"/>
                </a:spcBef>
              </a:pPr>
              <a:t>3</a:t>
            </a:fld>
            <a:endParaRPr spc="-12" dirty="0"/>
          </a:p>
        </p:txBody>
      </p:sp>
      <p:sp>
        <p:nvSpPr>
          <p:cNvPr id="25" name="bg object 16">
            <a:extLst>
              <a:ext uri="{FF2B5EF4-FFF2-40B4-BE49-F238E27FC236}">
                <a16:creationId xmlns:a16="http://schemas.microsoft.com/office/drawing/2014/main" id="{50A5CFED-0608-F521-F9F6-E8529A0638D9}"/>
              </a:ext>
            </a:extLst>
          </p:cNvPr>
          <p:cNvSpPr/>
          <p:nvPr/>
        </p:nvSpPr>
        <p:spPr>
          <a:xfrm>
            <a:off x="278863" y="4704897"/>
            <a:ext cx="8589213" cy="328646"/>
          </a:xfrm>
          <a:custGeom>
            <a:avLst/>
            <a:gdLst/>
            <a:ahLst/>
            <a:cxnLst/>
            <a:rect l="l" t="t" r="r" b="b"/>
            <a:pathLst>
              <a:path w="7098030" h="683259">
                <a:moveTo>
                  <a:pt x="7097450" y="0"/>
                </a:moveTo>
                <a:lnTo>
                  <a:pt x="0" y="0"/>
                </a:lnTo>
                <a:lnTo>
                  <a:pt x="0" y="683259"/>
                </a:lnTo>
                <a:lnTo>
                  <a:pt x="7097450" y="683259"/>
                </a:lnTo>
                <a:lnTo>
                  <a:pt x="7097450" y="0"/>
                </a:lnTo>
                <a:close/>
              </a:path>
            </a:pathLst>
          </a:custGeom>
          <a:solidFill>
            <a:srgbClr val="D1E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17">
            <a:extLst>
              <a:ext uri="{FF2B5EF4-FFF2-40B4-BE49-F238E27FC236}">
                <a16:creationId xmlns:a16="http://schemas.microsoft.com/office/drawing/2014/main" id="{EFB4516C-5BC6-30A6-A3E2-D7C3E4F7642A}"/>
              </a:ext>
            </a:extLst>
          </p:cNvPr>
          <p:cNvSpPr/>
          <p:nvPr/>
        </p:nvSpPr>
        <p:spPr>
          <a:xfrm>
            <a:off x="276638" y="4657109"/>
            <a:ext cx="8589213" cy="46120"/>
          </a:xfrm>
          <a:custGeom>
            <a:avLst/>
            <a:gdLst/>
            <a:ahLst/>
            <a:cxnLst/>
            <a:rect l="l" t="t" r="r" b="b"/>
            <a:pathLst>
              <a:path w="7098030" h="95884">
                <a:moveTo>
                  <a:pt x="7097450" y="0"/>
                </a:moveTo>
                <a:lnTo>
                  <a:pt x="0" y="0"/>
                </a:lnTo>
                <a:lnTo>
                  <a:pt x="0" y="95656"/>
                </a:lnTo>
                <a:lnTo>
                  <a:pt x="7097450" y="95656"/>
                </a:lnTo>
                <a:lnTo>
                  <a:pt x="7097450" y="0"/>
                </a:lnTo>
                <a:close/>
              </a:path>
            </a:pathLst>
          </a:custGeom>
          <a:solidFill>
            <a:srgbClr val="177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18">
            <a:extLst>
              <a:ext uri="{FF2B5EF4-FFF2-40B4-BE49-F238E27FC236}">
                <a16:creationId xmlns:a16="http://schemas.microsoft.com/office/drawing/2014/main" id="{A3C284EE-700D-7053-77B9-1C391501AC2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6703" y="4733730"/>
            <a:ext cx="796297" cy="299080"/>
          </a:xfrm>
          <a:prstGeom prst="rect">
            <a:avLst/>
          </a:prstGeom>
        </p:spPr>
      </p:pic>
      <p:sp>
        <p:nvSpPr>
          <p:cNvPr id="28" name="Holder 4">
            <a:extLst>
              <a:ext uri="{FF2B5EF4-FFF2-40B4-BE49-F238E27FC236}">
                <a16:creationId xmlns:a16="http://schemas.microsoft.com/office/drawing/2014/main" id="{BFBEE3FD-5712-1BE7-B2D9-B79557E0DF9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811901" y="4787186"/>
            <a:ext cx="1519900" cy="138499"/>
          </a:xfrm>
        </p:spPr>
        <p:txBody>
          <a:bodyPr lIns="0" tIns="0" rIns="0" bIns="0"/>
          <a:lstStyle>
            <a:lvl1pPr>
              <a:defRPr sz="900" b="0" i="0">
                <a:solidFill>
                  <a:srgbClr val="17789B"/>
                </a:solidFill>
                <a:latin typeface="Calibri"/>
                <a:cs typeface="Calibri"/>
              </a:defRPr>
            </a:lvl1pPr>
          </a:lstStyle>
          <a:p>
            <a:pPr marL="6109">
              <a:spcBef>
                <a:spcPts val="26"/>
              </a:spcBef>
            </a:pPr>
            <a:r>
              <a:rPr lang="fr-FR" spc="26"/>
              <a:t>EARSC</a:t>
            </a:r>
            <a:r>
              <a:rPr lang="fr-FR" spc="22"/>
              <a:t> </a:t>
            </a:r>
            <a:r>
              <a:rPr lang="fr-FR" spc="10"/>
              <a:t>INDUSTRY</a:t>
            </a:r>
            <a:r>
              <a:rPr lang="fr-FR" spc="26"/>
              <a:t> </a:t>
            </a:r>
            <a:r>
              <a:rPr lang="fr-FR" spc="10"/>
              <a:t>SURVEY</a:t>
            </a:r>
            <a:r>
              <a:rPr lang="fr-FR" spc="29"/>
              <a:t> </a:t>
            </a:r>
            <a:r>
              <a:rPr lang="fr-FR" spc="-10"/>
              <a:t>2023</a:t>
            </a:r>
            <a:endParaRPr lang="fr-FR" spc="-10" dirty="0"/>
          </a:p>
        </p:txBody>
      </p:sp>
      <p:sp>
        <p:nvSpPr>
          <p:cNvPr id="29" name="Holder 6">
            <a:extLst>
              <a:ext uri="{FF2B5EF4-FFF2-40B4-BE49-F238E27FC236}">
                <a16:creationId xmlns:a16="http://schemas.microsoft.com/office/drawing/2014/main" id="{588459D8-DF28-05AF-238D-4C3C52EFF1A9}"/>
              </a:ext>
            </a:extLst>
          </p:cNvPr>
          <p:cNvSpPr txBox="1">
            <a:spLocks/>
          </p:cNvSpPr>
          <p:nvPr/>
        </p:nvSpPr>
        <p:spPr>
          <a:xfrm>
            <a:off x="7879942" y="4837166"/>
            <a:ext cx="24281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17789B"/>
                </a:solidFill>
                <a:latin typeface="Calibri"/>
                <a:cs typeface="Calibri"/>
              </a:defRPr>
            </a:lvl1pPr>
          </a:lstStyle>
          <a:p>
            <a:pPr marL="18326">
              <a:spcBef>
                <a:spcPts val="24"/>
              </a:spcBef>
            </a:pPr>
            <a:fld id="{81D60167-4931-47E6-BA6A-407CBD079E47}" type="slidenum">
              <a:rPr lang="fr-FR" spc="-12" smtClean="0"/>
              <a:pPr marL="18326">
                <a:spcBef>
                  <a:spcPts val="24"/>
                </a:spcBef>
              </a:pPr>
              <a:t>3</a:t>
            </a:fld>
            <a:endParaRPr lang="fr-FR" spc="-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1C577A6E-651F-0FA9-0E37-E214990E34CF}"/>
              </a:ext>
            </a:extLst>
          </p:cNvPr>
          <p:cNvGrpSpPr/>
          <p:nvPr/>
        </p:nvGrpSpPr>
        <p:grpSpPr>
          <a:xfrm>
            <a:off x="2992845" y="944276"/>
            <a:ext cx="2780957" cy="3031889"/>
            <a:chOff x="2001405" y="1675876"/>
            <a:chExt cx="3624579" cy="4207465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7554" y="2072993"/>
              <a:ext cx="148700" cy="141077"/>
            </a:xfrm>
            <a:prstGeom prst="rect">
              <a:avLst/>
            </a:prstGeom>
          </p:spPr>
        </p:pic>
        <p:sp>
          <p:nvSpPr>
            <p:cNvPr id="3" name="object 3"/>
            <p:cNvSpPr txBox="1"/>
            <p:nvPr/>
          </p:nvSpPr>
          <p:spPr>
            <a:xfrm>
              <a:off x="3839070" y="1681972"/>
              <a:ext cx="367030" cy="410759"/>
            </a:xfrm>
            <a:prstGeom prst="rect">
              <a:avLst/>
            </a:prstGeom>
          </p:spPr>
          <p:txBody>
            <a:bodyPr vert="horz" wrap="square" lIns="0" tIns="6109" rIns="0" bIns="0" rtlCol="0">
              <a:spAutoFit/>
            </a:bodyPr>
            <a:lstStyle/>
            <a:p>
              <a:pPr marL="12522" marR="2443" indent="-6720">
                <a:lnSpc>
                  <a:spcPct val="107300"/>
                </a:lnSpc>
                <a:spcBef>
                  <a:spcPts val="48"/>
                </a:spcBef>
              </a:pPr>
              <a:r>
                <a:rPr sz="900" spc="-5" dirty="0">
                  <a:latin typeface="Calibri"/>
                  <a:cs typeface="Calibri"/>
                </a:rPr>
                <a:t>Large </a:t>
              </a:r>
              <a:r>
                <a:rPr sz="900" spc="19" dirty="0">
                  <a:latin typeface="Calibri"/>
                  <a:cs typeface="Calibri"/>
                </a:rPr>
                <a:t>0.5%</a:t>
              </a:r>
              <a:endParaRPr sz="900">
                <a:latin typeface="Calibri"/>
                <a:cs typeface="Calibri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3316432" y="1675876"/>
              <a:ext cx="339090" cy="407467"/>
            </a:xfrm>
            <a:prstGeom prst="rect">
              <a:avLst/>
            </a:prstGeom>
          </p:spPr>
          <p:txBody>
            <a:bodyPr vert="horz" wrap="square" lIns="0" tIns="6109" rIns="0" bIns="0" rtlCol="0">
              <a:spAutoFit/>
            </a:bodyPr>
            <a:lstStyle/>
            <a:p>
              <a:pPr marL="6109" marR="2443" indent="3360">
                <a:lnSpc>
                  <a:spcPct val="105500"/>
                </a:lnSpc>
                <a:spcBef>
                  <a:spcPts val="48"/>
                </a:spcBef>
              </a:pPr>
              <a:r>
                <a:rPr sz="900" spc="-10" dirty="0">
                  <a:latin typeface="Calibri"/>
                  <a:cs typeface="Calibri"/>
                </a:rPr>
                <a:t>Dept </a:t>
              </a:r>
              <a:r>
                <a:rPr sz="900" spc="19" dirty="0">
                  <a:latin typeface="Calibri"/>
                  <a:cs typeface="Calibri"/>
                </a:rPr>
                <a:t>3.2%</a:t>
              </a:r>
              <a:endParaRPr sz="900">
                <a:latin typeface="Calibri"/>
                <a:cs typeface="Calibri"/>
              </a:endParaRPr>
            </a:p>
          </p:txBody>
        </p:sp>
        <p:grpSp>
          <p:nvGrpSpPr>
            <p:cNvPr id="5" name="object 5"/>
            <p:cNvGrpSpPr/>
            <p:nvPr/>
          </p:nvGrpSpPr>
          <p:grpSpPr>
            <a:xfrm>
              <a:off x="2001405" y="2236537"/>
              <a:ext cx="3624579" cy="3646804"/>
              <a:chOff x="2001405" y="2236537"/>
              <a:chExt cx="3624579" cy="3646804"/>
            </a:xfrm>
          </p:grpSpPr>
          <p:sp>
            <p:nvSpPr>
              <p:cNvPr id="6" name="object 6"/>
              <p:cNvSpPr/>
              <p:nvPr/>
            </p:nvSpPr>
            <p:spPr>
              <a:xfrm>
                <a:off x="3813465" y="2236537"/>
                <a:ext cx="1361440" cy="1221740"/>
              </a:xfrm>
              <a:custGeom>
                <a:avLst/>
                <a:gdLst/>
                <a:ahLst/>
                <a:cxnLst/>
                <a:rect l="l" t="t" r="r" b="b"/>
                <a:pathLst>
                  <a:path w="1361439" h="1221739">
                    <a:moveTo>
                      <a:pt x="0" y="0"/>
                    </a:moveTo>
                    <a:lnTo>
                      <a:pt x="0" y="911552"/>
                    </a:lnTo>
                    <a:lnTo>
                      <a:pt x="48685" y="912867"/>
                    </a:lnTo>
                    <a:lnTo>
                      <a:pt x="96982" y="916784"/>
                    </a:lnTo>
                    <a:lnTo>
                      <a:pt x="144799" y="923261"/>
                    </a:lnTo>
                    <a:lnTo>
                      <a:pt x="192042" y="932255"/>
                    </a:lnTo>
                    <a:lnTo>
                      <a:pt x="238619" y="943725"/>
                    </a:lnTo>
                    <a:lnTo>
                      <a:pt x="284436" y="957627"/>
                    </a:lnTo>
                    <a:lnTo>
                      <a:pt x="329402" y="973921"/>
                    </a:lnTo>
                    <a:lnTo>
                      <a:pt x="373424" y="992564"/>
                    </a:lnTo>
                    <a:lnTo>
                      <a:pt x="416408" y="1013513"/>
                    </a:lnTo>
                    <a:lnTo>
                      <a:pt x="458263" y="1036726"/>
                    </a:lnTo>
                    <a:lnTo>
                      <a:pt x="498895" y="1062162"/>
                    </a:lnTo>
                    <a:lnTo>
                      <a:pt x="538212" y="1089778"/>
                    </a:lnTo>
                    <a:lnTo>
                      <a:pt x="576122" y="1119532"/>
                    </a:lnTo>
                    <a:lnTo>
                      <a:pt x="612530" y="1151381"/>
                    </a:lnTo>
                    <a:lnTo>
                      <a:pt x="647345" y="1185284"/>
                    </a:lnTo>
                    <a:lnTo>
                      <a:pt x="680474" y="1221198"/>
                    </a:lnTo>
                    <a:lnTo>
                      <a:pt x="1360951" y="619288"/>
                    </a:lnTo>
                    <a:lnTo>
                      <a:pt x="1327185" y="581719"/>
                    </a:lnTo>
                    <a:lnTo>
                      <a:pt x="1292498" y="545210"/>
                    </a:lnTo>
                    <a:lnTo>
                      <a:pt x="1256913" y="509773"/>
                    </a:lnTo>
                    <a:lnTo>
                      <a:pt x="1220458" y="475420"/>
                    </a:lnTo>
                    <a:lnTo>
                      <a:pt x="1183157" y="442163"/>
                    </a:lnTo>
                    <a:lnTo>
                      <a:pt x="1145035" y="410013"/>
                    </a:lnTo>
                    <a:lnTo>
                      <a:pt x="1106119" y="378981"/>
                    </a:lnTo>
                    <a:lnTo>
                      <a:pt x="1066434" y="349080"/>
                    </a:lnTo>
                    <a:lnTo>
                      <a:pt x="1026005" y="320321"/>
                    </a:lnTo>
                    <a:lnTo>
                      <a:pt x="984858" y="292715"/>
                    </a:lnTo>
                    <a:lnTo>
                      <a:pt x="943018" y="266275"/>
                    </a:lnTo>
                    <a:lnTo>
                      <a:pt x="900510" y="241011"/>
                    </a:lnTo>
                    <a:lnTo>
                      <a:pt x="857361" y="216935"/>
                    </a:lnTo>
                    <a:lnTo>
                      <a:pt x="813596" y="194059"/>
                    </a:lnTo>
                    <a:lnTo>
                      <a:pt x="769240" y="172395"/>
                    </a:lnTo>
                    <a:lnTo>
                      <a:pt x="724319" y="151954"/>
                    </a:lnTo>
                    <a:lnTo>
                      <a:pt x="678858" y="132748"/>
                    </a:lnTo>
                    <a:lnTo>
                      <a:pt x="632882" y="114788"/>
                    </a:lnTo>
                    <a:lnTo>
                      <a:pt x="586418" y="98086"/>
                    </a:lnTo>
                    <a:lnTo>
                      <a:pt x="539491" y="82653"/>
                    </a:lnTo>
                    <a:lnTo>
                      <a:pt x="492125" y="68502"/>
                    </a:lnTo>
                    <a:lnTo>
                      <a:pt x="444347" y="55643"/>
                    </a:lnTo>
                    <a:lnTo>
                      <a:pt x="396183" y="44088"/>
                    </a:lnTo>
                    <a:lnTo>
                      <a:pt x="347657" y="33850"/>
                    </a:lnTo>
                    <a:lnTo>
                      <a:pt x="298795" y="24939"/>
                    </a:lnTo>
                    <a:lnTo>
                      <a:pt x="249623" y="17367"/>
                    </a:lnTo>
                    <a:lnTo>
                      <a:pt x="200166" y="11145"/>
                    </a:lnTo>
                    <a:lnTo>
                      <a:pt x="150450" y="6286"/>
                    </a:lnTo>
                    <a:lnTo>
                      <a:pt x="100500" y="2801"/>
                    </a:lnTo>
                    <a:lnTo>
                      <a:pt x="50341" y="7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8A5E9"/>
              </a:solidFill>
            </p:spPr>
            <p:txBody>
              <a:bodyPr wrap="square" lIns="0" tIns="0" rIns="0" bIns="0" rtlCol="0"/>
              <a:lstStyle/>
              <a:p>
                <a:endParaRPr sz="800"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3887872" y="2788902"/>
                <a:ext cx="1737995" cy="3088005"/>
              </a:xfrm>
              <a:custGeom>
                <a:avLst/>
                <a:gdLst/>
                <a:ahLst/>
                <a:cxnLst/>
                <a:rect l="l" t="t" r="r" b="b"/>
                <a:pathLst>
                  <a:path w="1737995" h="3088004">
                    <a:moveTo>
                      <a:pt x="1225036" y="0"/>
                    </a:moveTo>
                    <a:lnTo>
                      <a:pt x="575315" y="635372"/>
                    </a:lnTo>
                    <a:lnTo>
                      <a:pt x="609090" y="672300"/>
                    </a:lnTo>
                    <a:lnTo>
                      <a:pt x="640572" y="710745"/>
                    </a:lnTo>
                    <a:lnTo>
                      <a:pt x="669738" y="750602"/>
                    </a:lnTo>
                    <a:lnTo>
                      <a:pt x="696567" y="791768"/>
                    </a:lnTo>
                    <a:lnTo>
                      <a:pt x="721037" y="834138"/>
                    </a:lnTo>
                    <a:lnTo>
                      <a:pt x="743126" y="877609"/>
                    </a:lnTo>
                    <a:lnTo>
                      <a:pt x="762813" y="922074"/>
                    </a:lnTo>
                    <a:lnTo>
                      <a:pt x="780075" y="967431"/>
                    </a:lnTo>
                    <a:lnTo>
                      <a:pt x="794892" y="1013575"/>
                    </a:lnTo>
                    <a:lnTo>
                      <a:pt x="807242" y="1060401"/>
                    </a:lnTo>
                    <a:lnTo>
                      <a:pt x="817102" y="1107806"/>
                    </a:lnTo>
                    <a:lnTo>
                      <a:pt x="824452" y="1155686"/>
                    </a:lnTo>
                    <a:lnTo>
                      <a:pt x="829269" y="1203935"/>
                    </a:lnTo>
                    <a:lnTo>
                      <a:pt x="831532" y="1252449"/>
                    </a:lnTo>
                    <a:lnTo>
                      <a:pt x="831219" y="1301125"/>
                    </a:lnTo>
                    <a:lnTo>
                      <a:pt x="828308" y="1349858"/>
                    </a:lnTo>
                    <a:lnTo>
                      <a:pt x="822778" y="1398544"/>
                    </a:lnTo>
                    <a:lnTo>
                      <a:pt x="814607" y="1447078"/>
                    </a:lnTo>
                    <a:lnTo>
                      <a:pt x="803773" y="1495357"/>
                    </a:lnTo>
                    <a:lnTo>
                      <a:pt x="790255" y="1543275"/>
                    </a:lnTo>
                    <a:lnTo>
                      <a:pt x="774031" y="1590729"/>
                    </a:lnTo>
                    <a:lnTo>
                      <a:pt x="755248" y="1637218"/>
                    </a:lnTo>
                    <a:lnTo>
                      <a:pt x="734122" y="1682266"/>
                    </a:lnTo>
                    <a:lnTo>
                      <a:pt x="710737" y="1725811"/>
                    </a:lnTo>
                    <a:lnTo>
                      <a:pt x="685179" y="1767788"/>
                    </a:lnTo>
                    <a:lnTo>
                      <a:pt x="657532" y="1808132"/>
                    </a:lnTo>
                    <a:lnTo>
                      <a:pt x="627880" y="1846780"/>
                    </a:lnTo>
                    <a:lnTo>
                      <a:pt x="596309" y="1883666"/>
                    </a:lnTo>
                    <a:lnTo>
                      <a:pt x="562901" y="1918728"/>
                    </a:lnTo>
                    <a:lnTo>
                      <a:pt x="527742" y="1951900"/>
                    </a:lnTo>
                    <a:lnTo>
                      <a:pt x="490917" y="1983119"/>
                    </a:lnTo>
                    <a:lnTo>
                      <a:pt x="452509" y="2012320"/>
                    </a:lnTo>
                    <a:lnTo>
                      <a:pt x="412604" y="2039439"/>
                    </a:lnTo>
                    <a:lnTo>
                      <a:pt x="371286" y="2064411"/>
                    </a:lnTo>
                    <a:lnTo>
                      <a:pt x="328638" y="2087173"/>
                    </a:lnTo>
                    <a:lnTo>
                      <a:pt x="284747" y="2107660"/>
                    </a:lnTo>
                    <a:lnTo>
                      <a:pt x="239695" y="2125809"/>
                    </a:lnTo>
                    <a:lnTo>
                      <a:pt x="193569" y="2141554"/>
                    </a:lnTo>
                    <a:lnTo>
                      <a:pt x="146452" y="2154831"/>
                    </a:lnTo>
                    <a:lnTo>
                      <a:pt x="98428" y="2165577"/>
                    </a:lnTo>
                    <a:lnTo>
                      <a:pt x="49582" y="2173727"/>
                    </a:lnTo>
                    <a:lnTo>
                      <a:pt x="0" y="2179217"/>
                    </a:lnTo>
                    <a:lnTo>
                      <a:pt x="74409" y="3087692"/>
                    </a:lnTo>
                    <a:lnTo>
                      <a:pt x="123012" y="3083003"/>
                    </a:lnTo>
                    <a:lnTo>
                      <a:pt x="171284" y="3077029"/>
                    </a:lnTo>
                    <a:lnTo>
                      <a:pt x="219206" y="3069785"/>
                    </a:lnTo>
                    <a:lnTo>
                      <a:pt x="266757" y="3061287"/>
                    </a:lnTo>
                    <a:lnTo>
                      <a:pt x="313917" y="3051549"/>
                    </a:lnTo>
                    <a:lnTo>
                      <a:pt x="360668" y="3040586"/>
                    </a:lnTo>
                    <a:lnTo>
                      <a:pt x="406990" y="3028414"/>
                    </a:lnTo>
                    <a:lnTo>
                      <a:pt x="452862" y="3015046"/>
                    </a:lnTo>
                    <a:lnTo>
                      <a:pt x="498265" y="3000499"/>
                    </a:lnTo>
                    <a:lnTo>
                      <a:pt x="543180" y="2984787"/>
                    </a:lnTo>
                    <a:lnTo>
                      <a:pt x="587587" y="2967925"/>
                    </a:lnTo>
                    <a:lnTo>
                      <a:pt x="631465" y="2949928"/>
                    </a:lnTo>
                    <a:lnTo>
                      <a:pt x="674796" y="2930811"/>
                    </a:lnTo>
                    <a:lnTo>
                      <a:pt x="717560" y="2910588"/>
                    </a:lnTo>
                    <a:lnTo>
                      <a:pt x="759737" y="2889276"/>
                    </a:lnTo>
                    <a:lnTo>
                      <a:pt x="801307" y="2866889"/>
                    </a:lnTo>
                    <a:lnTo>
                      <a:pt x="842251" y="2843442"/>
                    </a:lnTo>
                    <a:lnTo>
                      <a:pt x="882549" y="2818949"/>
                    </a:lnTo>
                    <a:lnTo>
                      <a:pt x="922181" y="2793426"/>
                    </a:lnTo>
                    <a:lnTo>
                      <a:pt x="961128" y="2766888"/>
                    </a:lnTo>
                    <a:lnTo>
                      <a:pt x="999370" y="2739349"/>
                    </a:lnTo>
                    <a:lnTo>
                      <a:pt x="1036887" y="2710826"/>
                    </a:lnTo>
                    <a:lnTo>
                      <a:pt x="1073659" y="2681332"/>
                    </a:lnTo>
                    <a:lnTo>
                      <a:pt x="1109668" y="2650882"/>
                    </a:lnTo>
                    <a:lnTo>
                      <a:pt x="1144892" y="2619492"/>
                    </a:lnTo>
                    <a:lnTo>
                      <a:pt x="1179313" y="2587177"/>
                    </a:lnTo>
                    <a:lnTo>
                      <a:pt x="1212912" y="2553951"/>
                    </a:lnTo>
                    <a:lnTo>
                      <a:pt x="1245667" y="2519829"/>
                    </a:lnTo>
                    <a:lnTo>
                      <a:pt x="1277559" y="2484827"/>
                    </a:lnTo>
                    <a:lnTo>
                      <a:pt x="1308570" y="2448959"/>
                    </a:lnTo>
                    <a:lnTo>
                      <a:pt x="1338679" y="2412241"/>
                    </a:lnTo>
                    <a:lnTo>
                      <a:pt x="1367866" y="2374687"/>
                    </a:lnTo>
                    <a:lnTo>
                      <a:pt x="1396112" y="2336312"/>
                    </a:lnTo>
                    <a:lnTo>
                      <a:pt x="1423396" y="2297131"/>
                    </a:lnTo>
                    <a:lnTo>
                      <a:pt x="1449701" y="2257160"/>
                    </a:lnTo>
                    <a:lnTo>
                      <a:pt x="1475005" y="2216413"/>
                    </a:lnTo>
                    <a:lnTo>
                      <a:pt x="1499289" y="2174905"/>
                    </a:lnTo>
                    <a:lnTo>
                      <a:pt x="1522533" y="2132651"/>
                    </a:lnTo>
                    <a:lnTo>
                      <a:pt x="1544718" y="2089666"/>
                    </a:lnTo>
                    <a:lnTo>
                      <a:pt x="1565824" y="2045965"/>
                    </a:lnTo>
                    <a:lnTo>
                      <a:pt x="1585832" y="2001563"/>
                    </a:lnTo>
                    <a:lnTo>
                      <a:pt x="1604721" y="1956475"/>
                    </a:lnTo>
                    <a:lnTo>
                      <a:pt x="1622471" y="1910716"/>
                    </a:lnTo>
                    <a:lnTo>
                      <a:pt x="1638997" y="1864495"/>
                    </a:lnTo>
                    <a:lnTo>
                      <a:pt x="1654226" y="1818027"/>
                    </a:lnTo>
                    <a:lnTo>
                      <a:pt x="1668165" y="1771336"/>
                    </a:lnTo>
                    <a:lnTo>
                      <a:pt x="1680817" y="1724447"/>
                    </a:lnTo>
                    <a:lnTo>
                      <a:pt x="1692189" y="1677383"/>
                    </a:lnTo>
                    <a:lnTo>
                      <a:pt x="1702284" y="1630170"/>
                    </a:lnTo>
                    <a:lnTo>
                      <a:pt x="1711109" y="1582832"/>
                    </a:lnTo>
                    <a:lnTo>
                      <a:pt x="1718668" y="1535392"/>
                    </a:lnTo>
                    <a:lnTo>
                      <a:pt x="1724966" y="1487875"/>
                    </a:lnTo>
                    <a:lnTo>
                      <a:pt x="1730008" y="1440306"/>
                    </a:lnTo>
                    <a:lnTo>
                      <a:pt x="1733800" y="1392709"/>
                    </a:lnTo>
                    <a:lnTo>
                      <a:pt x="1736346" y="1345107"/>
                    </a:lnTo>
                    <a:lnTo>
                      <a:pt x="1737652" y="1297526"/>
                    </a:lnTo>
                    <a:lnTo>
                      <a:pt x="1737722" y="1249989"/>
                    </a:lnTo>
                    <a:lnTo>
                      <a:pt x="1736561" y="1202521"/>
                    </a:lnTo>
                    <a:lnTo>
                      <a:pt x="1734176" y="1155146"/>
                    </a:lnTo>
                    <a:lnTo>
                      <a:pt x="1730570" y="1107889"/>
                    </a:lnTo>
                    <a:lnTo>
                      <a:pt x="1725749" y="1060773"/>
                    </a:lnTo>
                    <a:lnTo>
                      <a:pt x="1719717" y="1013823"/>
                    </a:lnTo>
                    <a:lnTo>
                      <a:pt x="1712481" y="967064"/>
                    </a:lnTo>
                    <a:lnTo>
                      <a:pt x="1704044" y="920519"/>
                    </a:lnTo>
                    <a:lnTo>
                      <a:pt x="1694412" y="874214"/>
                    </a:lnTo>
                    <a:lnTo>
                      <a:pt x="1683590" y="828171"/>
                    </a:lnTo>
                    <a:lnTo>
                      <a:pt x="1671584" y="782416"/>
                    </a:lnTo>
                    <a:lnTo>
                      <a:pt x="1658397" y="736972"/>
                    </a:lnTo>
                    <a:lnTo>
                      <a:pt x="1644035" y="691865"/>
                    </a:lnTo>
                    <a:lnTo>
                      <a:pt x="1628504" y="647118"/>
                    </a:lnTo>
                    <a:lnTo>
                      <a:pt x="1611808" y="602756"/>
                    </a:lnTo>
                    <a:lnTo>
                      <a:pt x="1593953" y="558803"/>
                    </a:lnTo>
                    <a:lnTo>
                      <a:pt x="1574942" y="515283"/>
                    </a:lnTo>
                    <a:lnTo>
                      <a:pt x="1554782" y="472220"/>
                    </a:lnTo>
                    <a:lnTo>
                      <a:pt x="1533478" y="429639"/>
                    </a:lnTo>
                    <a:lnTo>
                      <a:pt x="1511034" y="387565"/>
                    </a:lnTo>
                    <a:lnTo>
                      <a:pt x="1487456" y="346020"/>
                    </a:lnTo>
                    <a:lnTo>
                      <a:pt x="1462748" y="305031"/>
                    </a:lnTo>
                    <a:lnTo>
                      <a:pt x="1436916" y="264620"/>
                    </a:lnTo>
                    <a:lnTo>
                      <a:pt x="1409965" y="224813"/>
                    </a:lnTo>
                    <a:lnTo>
                      <a:pt x="1381900" y="185634"/>
                    </a:lnTo>
                    <a:lnTo>
                      <a:pt x="1352725" y="147106"/>
                    </a:lnTo>
                    <a:lnTo>
                      <a:pt x="1322446" y="109254"/>
                    </a:lnTo>
                    <a:lnTo>
                      <a:pt x="1291069" y="72103"/>
                    </a:lnTo>
                    <a:lnTo>
                      <a:pt x="1258597" y="35677"/>
                    </a:lnTo>
                    <a:lnTo>
                      <a:pt x="1225036" y="0"/>
                    </a:lnTo>
                    <a:close/>
                  </a:path>
                </a:pathLst>
              </a:custGeom>
              <a:solidFill>
                <a:srgbClr val="49C3FB"/>
              </a:solidFill>
            </p:spPr>
            <p:txBody>
              <a:bodyPr wrap="square" lIns="0" tIns="0" rIns="0" bIns="0" rtlCol="0"/>
              <a:lstStyle/>
              <a:p>
                <a:endParaRPr sz="800"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2252050" y="4522318"/>
                <a:ext cx="1800860" cy="1360805"/>
              </a:xfrm>
              <a:custGeom>
                <a:avLst/>
                <a:gdLst/>
                <a:ahLst/>
                <a:cxnLst/>
                <a:rect l="l" t="t" r="r" b="b"/>
                <a:pathLst>
                  <a:path w="1800860" h="1360804">
                    <a:moveTo>
                      <a:pt x="780707" y="0"/>
                    </a:moveTo>
                    <a:lnTo>
                      <a:pt x="0" y="462676"/>
                    </a:lnTo>
                    <a:lnTo>
                      <a:pt x="25718" y="505262"/>
                    </a:lnTo>
                    <a:lnTo>
                      <a:pt x="52465" y="546958"/>
                    </a:lnTo>
                    <a:lnTo>
                      <a:pt x="80218" y="587752"/>
                    </a:lnTo>
                    <a:lnTo>
                      <a:pt x="108955" y="627632"/>
                    </a:lnTo>
                    <a:lnTo>
                      <a:pt x="138652" y="666588"/>
                    </a:lnTo>
                    <a:lnTo>
                      <a:pt x="169286" y="704608"/>
                    </a:lnTo>
                    <a:lnTo>
                      <a:pt x="200834" y="741682"/>
                    </a:lnTo>
                    <a:lnTo>
                      <a:pt x="233274" y="777796"/>
                    </a:lnTo>
                    <a:lnTo>
                      <a:pt x="266581" y="812942"/>
                    </a:lnTo>
                    <a:lnTo>
                      <a:pt x="300733" y="847106"/>
                    </a:lnTo>
                    <a:lnTo>
                      <a:pt x="335708" y="880278"/>
                    </a:lnTo>
                    <a:lnTo>
                      <a:pt x="371481" y="912447"/>
                    </a:lnTo>
                    <a:lnTo>
                      <a:pt x="408030" y="943600"/>
                    </a:lnTo>
                    <a:lnTo>
                      <a:pt x="445333" y="973728"/>
                    </a:lnTo>
                    <a:lnTo>
                      <a:pt x="483365" y="1002819"/>
                    </a:lnTo>
                    <a:lnTo>
                      <a:pt x="522104" y="1030861"/>
                    </a:lnTo>
                    <a:lnTo>
                      <a:pt x="561527" y="1057843"/>
                    </a:lnTo>
                    <a:lnTo>
                      <a:pt x="601611" y="1083754"/>
                    </a:lnTo>
                    <a:lnTo>
                      <a:pt x="642332" y="1108583"/>
                    </a:lnTo>
                    <a:lnTo>
                      <a:pt x="683669" y="1132317"/>
                    </a:lnTo>
                    <a:lnTo>
                      <a:pt x="725597" y="1154947"/>
                    </a:lnTo>
                    <a:lnTo>
                      <a:pt x="768094" y="1176461"/>
                    </a:lnTo>
                    <a:lnTo>
                      <a:pt x="811136" y="1196847"/>
                    </a:lnTo>
                    <a:lnTo>
                      <a:pt x="854701" y="1216094"/>
                    </a:lnTo>
                    <a:lnTo>
                      <a:pt x="898766" y="1234192"/>
                    </a:lnTo>
                    <a:lnTo>
                      <a:pt x="943308" y="1251128"/>
                    </a:lnTo>
                    <a:lnTo>
                      <a:pt x="988303" y="1266891"/>
                    </a:lnTo>
                    <a:lnTo>
                      <a:pt x="1033729" y="1281470"/>
                    </a:lnTo>
                    <a:lnTo>
                      <a:pt x="1079562" y="1294854"/>
                    </a:lnTo>
                    <a:lnTo>
                      <a:pt x="1125780" y="1307032"/>
                    </a:lnTo>
                    <a:lnTo>
                      <a:pt x="1172359" y="1317992"/>
                    </a:lnTo>
                    <a:lnTo>
                      <a:pt x="1219277" y="1327722"/>
                    </a:lnTo>
                    <a:lnTo>
                      <a:pt x="1266511" y="1336213"/>
                    </a:lnTo>
                    <a:lnTo>
                      <a:pt x="1314036" y="1343452"/>
                    </a:lnTo>
                    <a:lnTo>
                      <a:pt x="1361832" y="1349428"/>
                    </a:lnTo>
                    <a:lnTo>
                      <a:pt x="1409873" y="1354130"/>
                    </a:lnTo>
                    <a:lnTo>
                      <a:pt x="1458138" y="1357546"/>
                    </a:lnTo>
                    <a:lnTo>
                      <a:pt x="1506603" y="1359666"/>
                    </a:lnTo>
                    <a:lnTo>
                      <a:pt x="1555246" y="1360478"/>
                    </a:lnTo>
                    <a:lnTo>
                      <a:pt x="1604043" y="1359970"/>
                    </a:lnTo>
                    <a:lnTo>
                      <a:pt x="1652971" y="1358132"/>
                    </a:lnTo>
                    <a:lnTo>
                      <a:pt x="1702007" y="1354952"/>
                    </a:lnTo>
                    <a:lnTo>
                      <a:pt x="1751128" y="1350419"/>
                    </a:lnTo>
                    <a:lnTo>
                      <a:pt x="1800312" y="1344522"/>
                    </a:lnTo>
                    <a:lnTo>
                      <a:pt x="1680864" y="440923"/>
                    </a:lnTo>
                    <a:lnTo>
                      <a:pt x="1631711" y="446138"/>
                    </a:lnTo>
                    <a:lnTo>
                      <a:pt x="1582729" y="448647"/>
                    </a:lnTo>
                    <a:lnTo>
                      <a:pt x="1534009" y="448495"/>
                    </a:lnTo>
                    <a:lnTo>
                      <a:pt x="1485644" y="445727"/>
                    </a:lnTo>
                    <a:lnTo>
                      <a:pt x="1437726" y="440388"/>
                    </a:lnTo>
                    <a:lnTo>
                      <a:pt x="1390346" y="432523"/>
                    </a:lnTo>
                    <a:lnTo>
                      <a:pt x="1343598" y="422178"/>
                    </a:lnTo>
                    <a:lnTo>
                      <a:pt x="1297572" y="409397"/>
                    </a:lnTo>
                    <a:lnTo>
                      <a:pt x="1252362" y="394226"/>
                    </a:lnTo>
                    <a:lnTo>
                      <a:pt x="1208058" y="376709"/>
                    </a:lnTo>
                    <a:lnTo>
                      <a:pt x="1164754" y="356893"/>
                    </a:lnTo>
                    <a:lnTo>
                      <a:pt x="1122542" y="334821"/>
                    </a:lnTo>
                    <a:lnTo>
                      <a:pt x="1081513" y="310539"/>
                    </a:lnTo>
                    <a:lnTo>
                      <a:pt x="1041759" y="284093"/>
                    </a:lnTo>
                    <a:lnTo>
                      <a:pt x="1003374" y="255526"/>
                    </a:lnTo>
                    <a:lnTo>
                      <a:pt x="966448" y="224885"/>
                    </a:lnTo>
                    <a:lnTo>
                      <a:pt x="931074" y="192215"/>
                    </a:lnTo>
                    <a:lnTo>
                      <a:pt x="897344" y="157560"/>
                    </a:lnTo>
                    <a:lnTo>
                      <a:pt x="865350" y="120966"/>
                    </a:lnTo>
                    <a:lnTo>
                      <a:pt x="835185" y="82478"/>
                    </a:lnTo>
                    <a:lnTo>
                      <a:pt x="806939" y="42141"/>
                    </a:lnTo>
                    <a:lnTo>
                      <a:pt x="780707" y="0"/>
                    </a:lnTo>
                    <a:close/>
                  </a:path>
                </a:pathLst>
              </a:custGeom>
              <a:solidFill>
                <a:srgbClr val="00EDD0"/>
              </a:solidFill>
            </p:spPr>
            <p:txBody>
              <a:bodyPr wrap="square" lIns="0" tIns="0" rIns="0" bIns="0" rtlCol="0"/>
              <a:lstStyle/>
              <a:p>
                <a:endParaRPr sz="800"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2001405" y="2436329"/>
                <a:ext cx="1400175" cy="2626360"/>
              </a:xfrm>
              <a:custGeom>
                <a:avLst/>
                <a:gdLst/>
                <a:ahLst/>
                <a:cxnLst/>
                <a:rect l="l" t="t" r="r" b="b"/>
                <a:pathLst>
                  <a:path w="1400175" h="2626360">
                    <a:moveTo>
                      <a:pt x="987222" y="0"/>
                    </a:moveTo>
                    <a:lnTo>
                      <a:pt x="943210" y="23404"/>
                    </a:lnTo>
                    <a:lnTo>
                      <a:pt x="899973" y="47945"/>
                    </a:lnTo>
                    <a:lnTo>
                      <a:pt x="857529" y="73600"/>
                    </a:lnTo>
                    <a:lnTo>
                      <a:pt x="815895" y="100348"/>
                    </a:lnTo>
                    <a:lnTo>
                      <a:pt x="775086" y="128168"/>
                    </a:lnTo>
                    <a:lnTo>
                      <a:pt x="735122" y="157038"/>
                    </a:lnTo>
                    <a:lnTo>
                      <a:pt x="696018" y="186938"/>
                    </a:lnTo>
                    <a:lnTo>
                      <a:pt x="657791" y="217847"/>
                    </a:lnTo>
                    <a:lnTo>
                      <a:pt x="620458" y="249742"/>
                    </a:lnTo>
                    <a:lnTo>
                      <a:pt x="584037" y="282604"/>
                    </a:lnTo>
                    <a:lnTo>
                      <a:pt x="548545" y="316410"/>
                    </a:lnTo>
                    <a:lnTo>
                      <a:pt x="513998" y="351140"/>
                    </a:lnTo>
                    <a:lnTo>
                      <a:pt x="480413" y="386772"/>
                    </a:lnTo>
                    <a:lnTo>
                      <a:pt x="447808" y="423285"/>
                    </a:lnTo>
                    <a:lnTo>
                      <a:pt x="416198" y="460657"/>
                    </a:lnTo>
                    <a:lnTo>
                      <a:pt x="385603" y="498869"/>
                    </a:lnTo>
                    <a:lnTo>
                      <a:pt x="356037" y="537898"/>
                    </a:lnTo>
                    <a:lnTo>
                      <a:pt x="327519" y="577723"/>
                    </a:lnTo>
                    <a:lnTo>
                      <a:pt x="300065" y="618323"/>
                    </a:lnTo>
                    <a:lnTo>
                      <a:pt x="273692" y="659677"/>
                    </a:lnTo>
                    <a:lnTo>
                      <a:pt x="248418" y="701763"/>
                    </a:lnTo>
                    <a:lnTo>
                      <a:pt x="224258" y="744561"/>
                    </a:lnTo>
                    <a:lnTo>
                      <a:pt x="201231" y="788049"/>
                    </a:lnTo>
                    <a:lnTo>
                      <a:pt x="179353" y="832206"/>
                    </a:lnTo>
                    <a:lnTo>
                      <a:pt x="158642" y="877010"/>
                    </a:lnTo>
                    <a:lnTo>
                      <a:pt x="139113" y="922441"/>
                    </a:lnTo>
                    <a:lnTo>
                      <a:pt x="120784" y="968478"/>
                    </a:lnTo>
                    <a:lnTo>
                      <a:pt x="103673" y="1015098"/>
                    </a:lnTo>
                    <a:lnTo>
                      <a:pt x="87796" y="1062282"/>
                    </a:lnTo>
                    <a:lnTo>
                      <a:pt x="73169" y="1110007"/>
                    </a:lnTo>
                    <a:lnTo>
                      <a:pt x="59811" y="1158252"/>
                    </a:lnTo>
                    <a:lnTo>
                      <a:pt x="47773" y="1206848"/>
                    </a:lnTo>
                    <a:lnTo>
                      <a:pt x="37094" y="1255621"/>
                    </a:lnTo>
                    <a:lnTo>
                      <a:pt x="27768" y="1304543"/>
                    </a:lnTo>
                    <a:lnTo>
                      <a:pt x="19791" y="1353588"/>
                    </a:lnTo>
                    <a:lnTo>
                      <a:pt x="13160" y="1402730"/>
                    </a:lnTo>
                    <a:lnTo>
                      <a:pt x="7870" y="1451940"/>
                    </a:lnTo>
                    <a:lnTo>
                      <a:pt x="3916" y="1501192"/>
                    </a:lnTo>
                    <a:lnTo>
                      <a:pt x="1294" y="1550460"/>
                    </a:lnTo>
                    <a:lnTo>
                      <a:pt x="0" y="1599716"/>
                    </a:lnTo>
                    <a:lnTo>
                      <a:pt x="28" y="1648933"/>
                    </a:lnTo>
                    <a:lnTo>
                      <a:pt x="1376" y="1698086"/>
                    </a:lnTo>
                    <a:lnTo>
                      <a:pt x="4039" y="1747146"/>
                    </a:lnTo>
                    <a:lnTo>
                      <a:pt x="8011" y="1796086"/>
                    </a:lnTo>
                    <a:lnTo>
                      <a:pt x="13289" y="1844881"/>
                    </a:lnTo>
                    <a:lnTo>
                      <a:pt x="19869" y="1893504"/>
                    </a:lnTo>
                    <a:lnTo>
                      <a:pt x="27746" y="1941926"/>
                    </a:lnTo>
                    <a:lnTo>
                      <a:pt x="36915" y="1990122"/>
                    </a:lnTo>
                    <a:lnTo>
                      <a:pt x="47373" y="2038064"/>
                    </a:lnTo>
                    <a:lnTo>
                      <a:pt x="59114" y="2085726"/>
                    </a:lnTo>
                    <a:lnTo>
                      <a:pt x="72135" y="2133081"/>
                    </a:lnTo>
                    <a:lnTo>
                      <a:pt x="86431" y="2180101"/>
                    </a:lnTo>
                    <a:lnTo>
                      <a:pt x="101998" y="2226761"/>
                    </a:lnTo>
                    <a:lnTo>
                      <a:pt x="118832" y="2273032"/>
                    </a:lnTo>
                    <a:lnTo>
                      <a:pt x="136927" y="2318889"/>
                    </a:lnTo>
                    <a:lnTo>
                      <a:pt x="156281" y="2364305"/>
                    </a:lnTo>
                    <a:lnTo>
                      <a:pt x="176887" y="2409251"/>
                    </a:lnTo>
                    <a:lnTo>
                      <a:pt x="198743" y="2453703"/>
                    </a:lnTo>
                    <a:lnTo>
                      <a:pt x="221843" y="2497632"/>
                    </a:lnTo>
                    <a:lnTo>
                      <a:pt x="246183" y="2541012"/>
                    </a:lnTo>
                    <a:lnTo>
                      <a:pt x="271759" y="2583816"/>
                    </a:lnTo>
                    <a:lnTo>
                      <a:pt x="298566" y="2626017"/>
                    </a:lnTo>
                    <a:lnTo>
                      <a:pt x="1055313" y="2124665"/>
                    </a:lnTo>
                    <a:lnTo>
                      <a:pt x="1029903" y="2083509"/>
                    </a:lnTo>
                    <a:lnTo>
                      <a:pt x="1006811" y="2041269"/>
                    </a:lnTo>
                    <a:lnTo>
                      <a:pt x="986054" y="1998042"/>
                    </a:lnTo>
                    <a:lnTo>
                      <a:pt x="967649" y="1953926"/>
                    </a:lnTo>
                    <a:lnTo>
                      <a:pt x="951610" y="1909019"/>
                    </a:lnTo>
                    <a:lnTo>
                      <a:pt x="937953" y="1863418"/>
                    </a:lnTo>
                    <a:lnTo>
                      <a:pt x="926696" y="1817222"/>
                    </a:lnTo>
                    <a:lnTo>
                      <a:pt x="917853" y="1770528"/>
                    </a:lnTo>
                    <a:lnTo>
                      <a:pt x="911440" y="1723434"/>
                    </a:lnTo>
                    <a:lnTo>
                      <a:pt x="907473" y="1676038"/>
                    </a:lnTo>
                    <a:lnTo>
                      <a:pt x="905969" y="1628437"/>
                    </a:lnTo>
                    <a:lnTo>
                      <a:pt x="906943" y="1580729"/>
                    </a:lnTo>
                    <a:lnTo>
                      <a:pt x="910410" y="1533012"/>
                    </a:lnTo>
                    <a:lnTo>
                      <a:pt x="916388" y="1485384"/>
                    </a:lnTo>
                    <a:lnTo>
                      <a:pt x="924891" y="1437942"/>
                    </a:lnTo>
                    <a:lnTo>
                      <a:pt x="935936" y="1390784"/>
                    </a:lnTo>
                    <a:lnTo>
                      <a:pt x="950438" y="1341217"/>
                    </a:lnTo>
                    <a:lnTo>
                      <a:pt x="967609" y="1292810"/>
                    </a:lnTo>
                    <a:lnTo>
                      <a:pt x="987375" y="1245657"/>
                    </a:lnTo>
                    <a:lnTo>
                      <a:pt x="1009660" y="1199850"/>
                    </a:lnTo>
                    <a:lnTo>
                      <a:pt x="1034389" y="1155484"/>
                    </a:lnTo>
                    <a:lnTo>
                      <a:pt x="1061488" y="1112653"/>
                    </a:lnTo>
                    <a:lnTo>
                      <a:pt x="1090882" y="1071449"/>
                    </a:lnTo>
                    <a:lnTo>
                      <a:pt x="1122495" y="1031967"/>
                    </a:lnTo>
                    <a:lnTo>
                      <a:pt x="1156253" y="994300"/>
                    </a:lnTo>
                    <a:lnTo>
                      <a:pt x="1192081" y="958541"/>
                    </a:lnTo>
                    <a:lnTo>
                      <a:pt x="1229903" y="924785"/>
                    </a:lnTo>
                    <a:lnTo>
                      <a:pt x="1269645" y="893125"/>
                    </a:lnTo>
                    <a:lnTo>
                      <a:pt x="1311232" y="863655"/>
                    </a:lnTo>
                    <a:lnTo>
                      <a:pt x="1354589" y="836467"/>
                    </a:lnTo>
                    <a:lnTo>
                      <a:pt x="1399641" y="811656"/>
                    </a:lnTo>
                    <a:lnTo>
                      <a:pt x="987222" y="0"/>
                    </a:lnTo>
                    <a:close/>
                  </a:path>
                </a:pathLst>
              </a:custGeom>
              <a:solidFill>
                <a:srgbClr val="C1FF72"/>
              </a:solidFill>
            </p:spPr>
            <p:txBody>
              <a:bodyPr wrap="square" lIns="0" tIns="0" rIns="0" bIns="0" rtlCol="0"/>
              <a:lstStyle/>
              <a:p>
                <a:endParaRPr sz="800"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2909011" y="2266960"/>
                <a:ext cx="739775" cy="1003300"/>
              </a:xfrm>
              <a:custGeom>
                <a:avLst/>
                <a:gdLst/>
                <a:ahLst/>
                <a:cxnLst/>
                <a:rect l="l" t="t" r="r" b="b"/>
                <a:pathLst>
                  <a:path w="739775" h="1003300">
                    <a:moveTo>
                      <a:pt x="574770" y="0"/>
                    </a:moveTo>
                    <a:lnTo>
                      <a:pt x="524386" y="10122"/>
                    </a:lnTo>
                    <a:lnTo>
                      <a:pt x="474358" y="21666"/>
                    </a:lnTo>
                    <a:lnTo>
                      <a:pt x="424714" y="34619"/>
                    </a:lnTo>
                    <a:lnTo>
                      <a:pt x="375484" y="48971"/>
                    </a:lnTo>
                    <a:lnTo>
                      <a:pt x="326696" y="64712"/>
                    </a:lnTo>
                    <a:lnTo>
                      <a:pt x="278380" y="81830"/>
                    </a:lnTo>
                    <a:lnTo>
                      <a:pt x="230564" y="100315"/>
                    </a:lnTo>
                    <a:lnTo>
                      <a:pt x="183277" y="120157"/>
                    </a:lnTo>
                    <a:lnTo>
                      <a:pt x="136548" y="141344"/>
                    </a:lnTo>
                    <a:lnTo>
                      <a:pt x="90407" y="163865"/>
                    </a:lnTo>
                    <a:lnTo>
                      <a:pt x="44881" y="187711"/>
                    </a:lnTo>
                    <a:lnTo>
                      <a:pt x="0" y="212871"/>
                    </a:lnTo>
                    <a:lnTo>
                      <a:pt x="452227" y="1002778"/>
                    </a:lnTo>
                    <a:lnTo>
                      <a:pt x="497431" y="978275"/>
                    </a:lnTo>
                    <a:lnTo>
                      <a:pt x="543867" y="956420"/>
                    </a:lnTo>
                    <a:lnTo>
                      <a:pt x="591418" y="937257"/>
                    </a:lnTo>
                    <a:lnTo>
                      <a:pt x="639970" y="920827"/>
                    </a:lnTo>
                    <a:lnTo>
                      <a:pt x="689407" y="907175"/>
                    </a:lnTo>
                    <a:lnTo>
                      <a:pt x="739613" y="896343"/>
                    </a:lnTo>
                    <a:lnTo>
                      <a:pt x="574770" y="0"/>
                    </a:lnTo>
                    <a:close/>
                  </a:path>
                </a:pathLst>
              </a:custGeom>
              <a:solidFill>
                <a:srgbClr val="98DF70"/>
              </a:solidFill>
            </p:spPr>
            <p:txBody>
              <a:bodyPr wrap="square" lIns="0" tIns="0" rIns="0" bIns="0" rtlCol="0"/>
              <a:lstStyle/>
              <a:p>
                <a:endParaRPr sz="800"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3395131" y="2236537"/>
                <a:ext cx="418465" cy="936625"/>
              </a:xfrm>
              <a:custGeom>
                <a:avLst/>
                <a:gdLst/>
                <a:ahLst/>
                <a:cxnLst/>
                <a:rect l="l" t="t" r="r" b="b"/>
                <a:pathLst>
                  <a:path w="418464" h="936625">
                    <a:moveTo>
                      <a:pt x="418152" y="0"/>
                    </a:moveTo>
                    <a:lnTo>
                      <a:pt x="365375" y="778"/>
                    </a:lnTo>
                    <a:lnTo>
                      <a:pt x="312677" y="3100"/>
                    </a:lnTo>
                    <a:lnTo>
                      <a:pt x="260091" y="6963"/>
                    </a:lnTo>
                    <a:lnTo>
                      <a:pt x="207649" y="12361"/>
                    </a:lnTo>
                    <a:lnTo>
                      <a:pt x="155386" y="19292"/>
                    </a:lnTo>
                    <a:lnTo>
                      <a:pt x="103335" y="27751"/>
                    </a:lnTo>
                    <a:lnTo>
                      <a:pt x="51528" y="37735"/>
                    </a:lnTo>
                    <a:lnTo>
                      <a:pt x="0" y="49239"/>
                    </a:lnTo>
                    <a:lnTo>
                      <a:pt x="209166" y="936174"/>
                    </a:lnTo>
                    <a:lnTo>
                      <a:pt x="260834" y="925430"/>
                    </a:lnTo>
                    <a:lnTo>
                      <a:pt x="312992" y="917735"/>
                    </a:lnTo>
                    <a:lnTo>
                      <a:pt x="365506" y="913104"/>
                    </a:lnTo>
                    <a:lnTo>
                      <a:pt x="418244" y="911553"/>
                    </a:lnTo>
                    <a:lnTo>
                      <a:pt x="418152" y="0"/>
                    </a:lnTo>
                    <a:close/>
                  </a:path>
                </a:pathLst>
              </a:custGeom>
              <a:solidFill>
                <a:srgbClr val="CCCDCB"/>
              </a:solidFill>
            </p:spPr>
            <p:txBody>
              <a:bodyPr wrap="square" lIns="0" tIns="0" rIns="0" bIns="0" rtlCol="0"/>
              <a:lstStyle/>
              <a:p>
                <a:endParaRPr sz="800"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3756427" y="2236537"/>
                <a:ext cx="57150" cy="912494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912494">
                    <a:moveTo>
                      <a:pt x="56856" y="0"/>
                    </a:moveTo>
                    <a:lnTo>
                      <a:pt x="42640" y="57"/>
                    </a:lnTo>
                    <a:lnTo>
                      <a:pt x="0" y="902"/>
                    </a:lnTo>
                    <a:lnTo>
                      <a:pt x="28519" y="912006"/>
                    </a:lnTo>
                    <a:lnTo>
                      <a:pt x="56948" y="911553"/>
                    </a:lnTo>
                    <a:lnTo>
                      <a:pt x="56856" y="0"/>
                    </a:lnTo>
                    <a:close/>
                  </a:path>
                </a:pathLst>
              </a:custGeom>
              <a:solidFill>
                <a:srgbClr val="00BF63"/>
              </a:solidFill>
            </p:spPr>
            <p:txBody>
              <a:bodyPr wrap="square" lIns="0" tIns="0" rIns="0" bIns="0" rtlCol="0"/>
              <a:lstStyle/>
              <a:p>
                <a:endParaRPr sz="800"/>
              </a:p>
            </p:txBody>
          </p:sp>
        </p:grpSp>
        <p:sp>
          <p:nvSpPr>
            <p:cNvPr id="13" name="object 13"/>
            <p:cNvSpPr txBox="1"/>
            <p:nvPr/>
          </p:nvSpPr>
          <p:spPr>
            <a:xfrm>
              <a:off x="4838929" y="4288012"/>
              <a:ext cx="454026" cy="407467"/>
            </a:xfrm>
            <a:prstGeom prst="rect">
              <a:avLst/>
            </a:prstGeom>
          </p:spPr>
          <p:txBody>
            <a:bodyPr vert="horz" wrap="square" lIns="0" tIns="6109" rIns="0" bIns="0" rtlCol="0">
              <a:spAutoFit/>
            </a:bodyPr>
            <a:lstStyle/>
            <a:p>
              <a:pPr marL="14966" marR="2443" indent="-9163">
                <a:lnSpc>
                  <a:spcPct val="105500"/>
                </a:lnSpc>
                <a:spcBef>
                  <a:spcPts val="48"/>
                </a:spcBef>
              </a:pPr>
              <a:r>
                <a:rPr sz="900" spc="-5" dirty="0">
                  <a:latin typeface="Calibri"/>
                  <a:cs typeface="Calibri"/>
                </a:rPr>
                <a:t>Micro1 </a:t>
              </a:r>
              <a:r>
                <a:rPr sz="900" spc="24" dirty="0">
                  <a:latin typeface="Calibri"/>
                  <a:cs typeface="Calibri"/>
                </a:rPr>
                <a:t>35.2%</a:t>
              </a:r>
              <a:endParaRPr sz="900" dirty="0">
                <a:latin typeface="Calibri"/>
                <a:cs typeface="Calibri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2977379" y="5025628"/>
              <a:ext cx="454026" cy="407467"/>
            </a:xfrm>
            <a:prstGeom prst="rect">
              <a:avLst/>
            </a:prstGeom>
          </p:spPr>
          <p:txBody>
            <a:bodyPr vert="horz" wrap="square" lIns="0" tIns="6109" rIns="0" bIns="0" rtlCol="0">
              <a:spAutoFit/>
            </a:bodyPr>
            <a:lstStyle/>
            <a:p>
              <a:pPr marL="14966" marR="2443" indent="-9163">
                <a:lnSpc>
                  <a:spcPct val="105500"/>
                </a:lnSpc>
                <a:spcBef>
                  <a:spcPts val="48"/>
                </a:spcBef>
              </a:pPr>
              <a:r>
                <a:rPr sz="900" spc="-5" dirty="0">
                  <a:latin typeface="Calibri"/>
                  <a:cs typeface="Calibri"/>
                </a:rPr>
                <a:t>Micro2 </a:t>
              </a:r>
              <a:r>
                <a:rPr sz="900" spc="24" dirty="0">
                  <a:latin typeface="Calibri"/>
                  <a:cs typeface="Calibri"/>
                </a:rPr>
                <a:t>17.8%</a:t>
              </a:r>
              <a:endParaRPr sz="900" dirty="0">
                <a:latin typeface="Calibri"/>
                <a:cs typeface="Calibri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2270383" y="3452861"/>
              <a:ext cx="416559" cy="410759"/>
            </a:xfrm>
            <a:prstGeom prst="rect">
              <a:avLst/>
            </a:prstGeom>
          </p:spPr>
          <p:txBody>
            <a:bodyPr vert="horz" wrap="square" lIns="0" tIns="6109" rIns="0" bIns="0" rtlCol="0">
              <a:spAutoFit/>
            </a:bodyPr>
            <a:lstStyle/>
            <a:p>
              <a:pPr marL="6109" marR="2443" indent="8247">
                <a:lnSpc>
                  <a:spcPct val="107300"/>
                </a:lnSpc>
                <a:spcBef>
                  <a:spcPts val="48"/>
                </a:spcBef>
              </a:pPr>
              <a:r>
                <a:rPr sz="900" spc="31" dirty="0">
                  <a:latin typeface="Calibri"/>
                  <a:cs typeface="Calibri"/>
                </a:rPr>
                <a:t>Small </a:t>
              </a:r>
              <a:r>
                <a:rPr sz="900" spc="24" dirty="0">
                  <a:latin typeface="Calibri"/>
                  <a:cs typeface="Calibri"/>
                </a:rPr>
                <a:t>26.0%</a:t>
              </a:r>
              <a:endParaRPr sz="900">
                <a:latin typeface="Calibri"/>
                <a:cs typeface="Calibri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4026148" y="2517124"/>
              <a:ext cx="606425" cy="600443"/>
            </a:xfrm>
            <a:prstGeom prst="rect">
              <a:avLst/>
            </a:prstGeom>
          </p:spPr>
          <p:txBody>
            <a:bodyPr vert="horz" wrap="square" lIns="0" tIns="9774" rIns="0" bIns="0" rtlCol="0">
              <a:spAutoFit/>
            </a:bodyPr>
            <a:lstStyle/>
            <a:p>
              <a:pPr marL="6109" marR="2443" indent="-611" algn="ctr">
                <a:lnSpc>
                  <a:spcPct val="102699"/>
                </a:lnSpc>
                <a:spcBef>
                  <a:spcPts val="77"/>
                </a:spcBef>
              </a:pPr>
              <a:r>
                <a:rPr sz="900" spc="26" dirty="0">
                  <a:latin typeface="Calibri"/>
                  <a:cs typeface="Calibri"/>
                </a:rPr>
                <a:t>One</a:t>
              </a:r>
              <a:r>
                <a:rPr sz="900" spc="2" dirty="0">
                  <a:latin typeface="Calibri"/>
                  <a:cs typeface="Calibri"/>
                </a:rPr>
                <a:t> </a:t>
              </a:r>
              <a:r>
                <a:rPr sz="900" spc="19" dirty="0">
                  <a:latin typeface="Calibri"/>
                  <a:cs typeface="Calibri"/>
                </a:rPr>
                <a:t>man </a:t>
              </a:r>
              <a:r>
                <a:rPr sz="900" spc="26" dirty="0">
                  <a:latin typeface="Calibri"/>
                  <a:cs typeface="Calibri"/>
                </a:rPr>
                <a:t>company </a:t>
              </a:r>
              <a:r>
                <a:rPr sz="900" spc="19" dirty="0">
                  <a:latin typeface="Calibri"/>
                  <a:cs typeface="Calibri"/>
                </a:rPr>
                <a:t>12.7%</a:t>
              </a:r>
              <a:endParaRPr sz="900" dirty="0">
                <a:latin typeface="Calibri"/>
                <a:cs typeface="Calibri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2974967" y="2450070"/>
              <a:ext cx="530860" cy="407467"/>
            </a:xfrm>
            <a:prstGeom prst="rect">
              <a:avLst/>
            </a:prstGeom>
          </p:spPr>
          <p:txBody>
            <a:bodyPr vert="horz" wrap="square" lIns="0" tIns="6109" rIns="0" bIns="0" rtlCol="0">
              <a:spAutoFit/>
            </a:bodyPr>
            <a:lstStyle/>
            <a:p>
              <a:pPr marL="52535" marR="2443" indent="-46732">
                <a:lnSpc>
                  <a:spcPct val="105500"/>
                </a:lnSpc>
                <a:spcBef>
                  <a:spcPts val="48"/>
                </a:spcBef>
              </a:pPr>
              <a:r>
                <a:rPr sz="900" spc="-5" dirty="0">
                  <a:latin typeface="Calibri"/>
                  <a:cs typeface="Calibri"/>
                </a:rPr>
                <a:t>Medium </a:t>
              </a:r>
              <a:r>
                <a:rPr sz="900" spc="19" dirty="0">
                  <a:latin typeface="Calibri"/>
                  <a:cs typeface="Calibri"/>
                </a:rPr>
                <a:t>4.6%</a:t>
              </a:r>
              <a:endParaRPr sz="900" dirty="0">
                <a:latin typeface="Calibri"/>
                <a:cs typeface="Calibri"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3728" y="2065432"/>
              <a:ext cx="76206" cy="171103"/>
            </a:xfrm>
            <a:prstGeom prst="rect">
              <a:avLst/>
            </a:prstGeom>
          </p:spPr>
        </p:pic>
      </p:grpSp>
      <p:graphicFrame>
        <p:nvGraphicFramePr>
          <p:cNvPr id="19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073118"/>
              </p:ext>
            </p:extLst>
          </p:nvPr>
        </p:nvGraphicFramePr>
        <p:xfrm>
          <a:off x="6130070" y="894547"/>
          <a:ext cx="1843371" cy="11137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0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7121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b="1" spc="85" dirty="0">
                          <a:solidFill>
                            <a:srgbClr val="333E48"/>
                          </a:solidFill>
                          <a:latin typeface="Calibri"/>
                          <a:cs typeface="Calibri"/>
                        </a:rPr>
                        <a:t>Company</a:t>
                      </a:r>
                      <a:r>
                        <a:rPr sz="1000" b="1" spc="10" dirty="0">
                          <a:solidFill>
                            <a:srgbClr val="333E4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110" dirty="0">
                          <a:solidFill>
                            <a:srgbClr val="333E48"/>
                          </a:solidFill>
                          <a:latin typeface="Calibri"/>
                          <a:cs typeface="Calibri"/>
                        </a:rPr>
                        <a:t>Class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46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b="1" spc="65" dirty="0">
                          <a:solidFill>
                            <a:srgbClr val="333E48"/>
                          </a:solidFill>
                          <a:latin typeface="Calibri"/>
                          <a:cs typeface="Calibri"/>
                        </a:rPr>
                        <a:t>Employees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46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121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dirty="0">
                          <a:solidFill>
                            <a:srgbClr val="333E48"/>
                          </a:solidFill>
                          <a:latin typeface="Calibri"/>
                          <a:cs typeface="Calibri"/>
                        </a:rPr>
                        <a:t>Micro-</a:t>
                      </a:r>
                      <a:r>
                        <a:rPr sz="1000" spc="35" dirty="0">
                          <a:solidFill>
                            <a:srgbClr val="333E48"/>
                          </a:solidFill>
                          <a:latin typeface="Calibri"/>
                          <a:cs typeface="Calibri"/>
                        </a:rPr>
                        <a:t>sized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46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dirty="0">
                          <a:solidFill>
                            <a:srgbClr val="333E48"/>
                          </a:solidFill>
                          <a:latin typeface="Calibri"/>
                          <a:cs typeface="Calibri"/>
                        </a:rPr>
                        <a:t>1-</a:t>
                      </a:r>
                      <a:r>
                        <a:rPr sz="1000" spc="-50" dirty="0">
                          <a:solidFill>
                            <a:srgbClr val="333E48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46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21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65" dirty="0">
                          <a:solidFill>
                            <a:srgbClr val="333E48"/>
                          </a:solidFill>
                          <a:latin typeface="Calibri"/>
                          <a:cs typeface="Calibri"/>
                        </a:rPr>
                        <a:t>Small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46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dirty="0">
                          <a:solidFill>
                            <a:srgbClr val="333E48"/>
                          </a:solidFill>
                          <a:latin typeface="Calibri"/>
                          <a:cs typeface="Calibri"/>
                        </a:rPr>
                        <a:t>10-</a:t>
                      </a:r>
                      <a:r>
                        <a:rPr sz="1000" spc="-25" dirty="0">
                          <a:solidFill>
                            <a:srgbClr val="333E48"/>
                          </a:solidFill>
                          <a:latin typeface="Calibri"/>
                          <a:cs typeface="Calibri"/>
                        </a:rPr>
                        <a:t>49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46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121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 dirty="0">
                          <a:solidFill>
                            <a:srgbClr val="333E48"/>
                          </a:solidFill>
                          <a:latin typeface="Calibri"/>
                          <a:cs typeface="Calibri"/>
                        </a:rPr>
                        <a:t>Medium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7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dirty="0">
                          <a:solidFill>
                            <a:srgbClr val="333E48"/>
                          </a:solidFill>
                          <a:latin typeface="Calibri"/>
                          <a:cs typeface="Calibri"/>
                        </a:rPr>
                        <a:t>50-</a:t>
                      </a:r>
                      <a:r>
                        <a:rPr sz="1000" spc="-25" dirty="0">
                          <a:solidFill>
                            <a:srgbClr val="333E48"/>
                          </a:solidFill>
                          <a:latin typeface="Calibri"/>
                          <a:cs typeface="Calibri"/>
                        </a:rPr>
                        <a:t>249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7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121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 dirty="0">
                          <a:solidFill>
                            <a:srgbClr val="333E48"/>
                          </a:solidFill>
                          <a:latin typeface="Calibri"/>
                          <a:cs typeface="Calibri"/>
                        </a:rPr>
                        <a:t>Large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7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20" dirty="0">
                          <a:solidFill>
                            <a:srgbClr val="333E48"/>
                          </a:solidFill>
                          <a:latin typeface="Calibri"/>
                          <a:cs typeface="Calibri"/>
                        </a:rPr>
                        <a:t>250+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207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2864628" y="515550"/>
            <a:ext cx="3414746" cy="332312"/>
          </a:xfrm>
          <a:custGeom>
            <a:avLst/>
            <a:gdLst/>
            <a:ahLst/>
            <a:cxnLst/>
            <a:rect l="l" t="t" r="r" b="b"/>
            <a:pathLst>
              <a:path w="7099300" h="690880">
                <a:moveTo>
                  <a:pt x="7099297" y="0"/>
                </a:moveTo>
                <a:lnTo>
                  <a:pt x="1067666" y="0"/>
                </a:lnTo>
                <a:lnTo>
                  <a:pt x="0" y="103849"/>
                </a:lnTo>
                <a:lnTo>
                  <a:pt x="0" y="690529"/>
                </a:lnTo>
                <a:lnTo>
                  <a:pt x="7099297" y="0"/>
                </a:lnTo>
                <a:close/>
              </a:path>
            </a:pathLst>
          </a:custGeom>
          <a:solidFill>
            <a:srgbClr val="177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864627" y="103847"/>
            <a:ext cx="3414746" cy="331239"/>
          </a:xfrm>
          <a:prstGeom prst="rect">
            <a:avLst/>
          </a:prstGeom>
          <a:solidFill>
            <a:srgbClr val="D1E6F6"/>
          </a:solidFill>
        </p:spPr>
        <p:txBody>
          <a:bodyPr vert="horz" wrap="square" lIns="0" tIns="56811" rIns="0" bIns="0" rtlCol="0">
            <a:spAutoFit/>
          </a:bodyPr>
          <a:lstStyle/>
          <a:p>
            <a:pPr algn="ctr">
              <a:spcBef>
                <a:spcPts val="447"/>
              </a:spcBef>
            </a:pPr>
            <a:r>
              <a:rPr spc="75" dirty="0"/>
              <a:t>Industrial</a:t>
            </a:r>
            <a:r>
              <a:rPr spc="-22" dirty="0"/>
              <a:t> </a:t>
            </a:r>
            <a:r>
              <a:rPr spc="125" dirty="0"/>
              <a:t>Landscape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xfrm>
            <a:off x="9941808" y="3418187"/>
            <a:ext cx="136583" cy="62300"/>
          </a:xfrm>
          <a:prstGeom prst="rect">
            <a:avLst/>
          </a:prstGeom>
        </p:spPr>
        <p:txBody>
          <a:bodyPr vert="horz" wrap="square" lIns="0" tIns="3054" rIns="0" bIns="0" rtlCol="0">
            <a:spAutoFit/>
          </a:bodyPr>
          <a:lstStyle/>
          <a:p>
            <a:pPr marL="18326">
              <a:spcBef>
                <a:spcPts val="24"/>
              </a:spcBef>
            </a:pPr>
            <a:fld id="{81D60167-4931-47E6-BA6A-407CBD079E47}" type="slidenum">
              <a:rPr spc="-12" dirty="0"/>
              <a:pPr marL="18326">
                <a:spcBef>
                  <a:spcPts val="24"/>
                </a:spcBef>
              </a:pPr>
              <a:t>4</a:t>
            </a:fld>
            <a:endParaRPr spc="-12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D0A6D28-CDF0-59EA-A703-236FDFBEF2A7}"/>
              </a:ext>
            </a:extLst>
          </p:cNvPr>
          <p:cNvSpPr txBox="1"/>
          <p:nvPr/>
        </p:nvSpPr>
        <p:spPr>
          <a:xfrm>
            <a:off x="2893750" y="4087695"/>
            <a:ext cx="3770617" cy="44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4" b="1" dirty="0"/>
              <a:t>About 90% of the EO </a:t>
            </a:r>
            <a:r>
              <a:rPr lang="fr-FR" sz="1154" b="1" dirty="0" err="1"/>
              <a:t>downstream</a:t>
            </a:r>
            <a:r>
              <a:rPr lang="fr-FR" sz="1154" b="1" dirty="0"/>
              <a:t> </a:t>
            </a:r>
            <a:r>
              <a:rPr lang="fr-FR" sz="1154" b="1" dirty="0" err="1"/>
              <a:t>companies</a:t>
            </a:r>
            <a:r>
              <a:rPr lang="fr-FR" sz="1154" b="1" dirty="0"/>
              <a:t> </a:t>
            </a:r>
            <a:r>
              <a:rPr lang="fr-FR" sz="1154" b="1" dirty="0" err="1"/>
              <a:t>with</a:t>
            </a:r>
            <a:r>
              <a:rPr lang="fr-FR" sz="1154" b="1" dirty="0"/>
              <a:t> </a:t>
            </a:r>
            <a:r>
              <a:rPr lang="fr-FR" sz="1154" b="1" dirty="0" err="1"/>
              <a:t>less</a:t>
            </a:r>
            <a:r>
              <a:rPr lang="fr-FR" sz="1154" b="1" dirty="0"/>
              <a:t> </a:t>
            </a:r>
            <a:r>
              <a:rPr lang="fr-FR" sz="1154" b="1" dirty="0" err="1"/>
              <a:t>than</a:t>
            </a:r>
            <a:r>
              <a:rPr lang="fr-FR" sz="1154" b="1" dirty="0"/>
              <a:t> 50 </a:t>
            </a:r>
            <a:r>
              <a:rPr lang="fr-FR" sz="1154" b="1" dirty="0" err="1"/>
              <a:t>employees</a:t>
            </a:r>
            <a:r>
              <a:rPr lang="fr-FR" sz="1154" b="1" dirty="0"/>
              <a:t> and 65% </a:t>
            </a:r>
            <a:r>
              <a:rPr lang="fr-FR" sz="1154" b="1" dirty="0" err="1"/>
              <a:t>less</a:t>
            </a:r>
            <a:r>
              <a:rPr lang="fr-FR" sz="1154" b="1" dirty="0"/>
              <a:t> </a:t>
            </a:r>
            <a:r>
              <a:rPr lang="fr-FR" sz="1154" b="1" dirty="0" err="1"/>
              <a:t>than</a:t>
            </a:r>
            <a:r>
              <a:rPr lang="fr-FR" sz="1154" b="1" dirty="0"/>
              <a:t> 10</a:t>
            </a:r>
          </a:p>
        </p:txBody>
      </p:sp>
      <p:sp>
        <p:nvSpPr>
          <p:cNvPr id="30" name="bg object 16">
            <a:extLst>
              <a:ext uri="{FF2B5EF4-FFF2-40B4-BE49-F238E27FC236}">
                <a16:creationId xmlns:a16="http://schemas.microsoft.com/office/drawing/2014/main" id="{8363CBBB-3A89-48A2-7B16-AA0EDA3A3F6C}"/>
              </a:ext>
            </a:extLst>
          </p:cNvPr>
          <p:cNvSpPr/>
          <p:nvPr/>
        </p:nvSpPr>
        <p:spPr>
          <a:xfrm>
            <a:off x="278863" y="4704897"/>
            <a:ext cx="8589213" cy="328646"/>
          </a:xfrm>
          <a:custGeom>
            <a:avLst/>
            <a:gdLst/>
            <a:ahLst/>
            <a:cxnLst/>
            <a:rect l="l" t="t" r="r" b="b"/>
            <a:pathLst>
              <a:path w="7098030" h="683259">
                <a:moveTo>
                  <a:pt x="7097450" y="0"/>
                </a:moveTo>
                <a:lnTo>
                  <a:pt x="0" y="0"/>
                </a:lnTo>
                <a:lnTo>
                  <a:pt x="0" y="683259"/>
                </a:lnTo>
                <a:lnTo>
                  <a:pt x="7097450" y="683259"/>
                </a:lnTo>
                <a:lnTo>
                  <a:pt x="7097450" y="0"/>
                </a:lnTo>
                <a:close/>
              </a:path>
            </a:pathLst>
          </a:custGeom>
          <a:solidFill>
            <a:srgbClr val="D1E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17">
            <a:extLst>
              <a:ext uri="{FF2B5EF4-FFF2-40B4-BE49-F238E27FC236}">
                <a16:creationId xmlns:a16="http://schemas.microsoft.com/office/drawing/2014/main" id="{E34491A1-D81A-8B9B-B613-CBC5B49AC164}"/>
              </a:ext>
            </a:extLst>
          </p:cNvPr>
          <p:cNvSpPr/>
          <p:nvPr/>
        </p:nvSpPr>
        <p:spPr>
          <a:xfrm>
            <a:off x="276638" y="4657109"/>
            <a:ext cx="8589213" cy="46120"/>
          </a:xfrm>
          <a:custGeom>
            <a:avLst/>
            <a:gdLst/>
            <a:ahLst/>
            <a:cxnLst/>
            <a:rect l="l" t="t" r="r" b="b"/>
            <a:pathLst>
              <a:path w="7098030" h="95884">
                <a:moveTo>
                  <a:pt x="7097450" y="0"/>
                </a:moveTo>
                <a:lnTo>
                  <a:pt x="0" y="0"/>
                </a:lnTo>
                <a:lnTo>
                  <a:pt x="0" y="95656"/>
                </a:lnTo>
                <a:lnTo>
                  <a:pt x="7097450" y="95656"/>
                </a:lnTo>
                <a:lnTo>
                  <a:pt x="7097450" y="0"/>
                </a:lnTo>
                <a:close/>
              </a:path>
            </a:pathLst>
          </a:custGeom>
          <a:solidFill>
            <a:srgbClr val="177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18">
            <a:extLst>
              <a:ext uri="{FF2B5EF4-FFF2-40B4-BE49-F238E27FC236}">
                <a16:creationId xmlns:a16="http://schemas.microsoft.com/office/drawing/2014/main" id="{7DE9F493-70E5-E6C6-AA6D-58AF0DE86A0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6703" y="4733730"/>
            <a:ext cx="796297" cy="299080"/>
          </a:xfrm>
          <a:prstGeom prst="rect">
            <a:avLst/>
          </a:prstGeom>
        </p:spPr>
      </p:pic>
      <p:sp>
        <p:nvSpPr>
          <p:cNvPr id="33" name="Holder 4">
            <a:extLst>
              <a:ext uri="{FF2B5EF4-FFF2-40B4-BE49-F238E27FC236}">
                <a16:creationId xmlns:a16="http://schemas.microsoft.com/office/drawing/2014/main" id="{56E6125F-4E69-2404-0168-77476F488C3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811901" y="4787186"/>
            <a:ext cx="1519900" cy="138499"/>
          </a:xfrm>
        </p:spPr>
        <p:txBody>
          <a:bodyPr lIns="0" tIns="0" rIns="0" bIns="0"/>
          <a:lstStyle>
            <a:lvl1pPr>
              <a:defRPr sz="900" b="0" i="0">
                <a:solidFill>
                  <a:srgbClr val="17789B"/>
                </a:solidFill>
                <a:latin typeface="Calibri"/>
                <a:cs typeface="Calibri"/>
              </a:defRPr>
            </a:lvl1pPr>
          </a:lstStyle>
          <a:p>
            <a:pPr marL="6109">
              <a:spcBef>
                <a:spcPts val="26"/>
              </a:spcBef>
            </a:pPr>
            <a:r>
              <a:rPr lang="fr-FR" spc="26"/>
              <a:t>EARSC</a:t>
            </a:r>
            <a:r>
              <a:rPr lang="fr-FR" spc="22"/>
              <a:t> </a:t>
            </a:r>
            <a:r>
              <a:rPr lang="fr-FR" spc="10"/>
              <a:t>INDUSTRY</a:t>
            </a:r>
            <a:r>
              <a:rPr lang="fr-FR" spc="26"/>
              <a:t> </a:t>
            </a:r>
            <a:r>
              <a:rPr lang="fr-FR" spc="10"/>
              <a:t>SURVEY</a:t>
            </a:r>
            <a:r>
              <a:rPr lang="fr-FR" spc="29"/>
              <a:t> </a:t>
            </a:r>
            <a:r>
              <a:rPr lang="fr-FR" spc="-10"/>
              <a:t>2023</a:t>
            </a:r>
            <a:endParaRPr lang="fr-FR" spc="-10" dirty="0"/>
          </a:p>
        </p:txBody>
      </p:sp>
      <p:sp>
        <p:nvSpPr>
          <p:cNvPr id="34" name="Holder 6">
            <a:extLst>
              <a:ext uri="{FF2B5EF4-FFF2-40B4-BE49-F238E27FC236}">
                <a16:creationId xmlns:a16="http://schemas.microsoft.com/office/drawing/2014/main" id="{999A3A3C-479B-16C2-A50F-9C1B51FED1CC}"/>
              </a:ext>
            </a:extLst>
          </p:cNvPr>
          <p:cNvSpPr txBox="1">
            <a:spLocks/>
          </p:cNvSpPr>
          <p:nvPr/>
        </p:nvSpPr>
        <p:spPr>
          <a:xfrm>
            <a:off x="7879942" y="4837166"/>
            <a:ext cx="24281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17789B"/>
                </a:solidFill>
                <a:latin typeface="Calibri"/>
                <a:cs typeface="Calibri"/>
              </a:defRPr>
            </a:lvl1pPr>
          </a:lstStyle>
          <a:p>
            <a:pPr marL="18326">
              <a:spcBef>
                <a:spcPts val="24"/>
              </a:spcBef>
            </a:pPr>
            <a:fld id="{81D60167-4931-47E6-BA6A-407CBD079E47}" type="slidenum">
              <a:rPr lang="fr-FR" spc="-12" smtClean="0"/>
              <a:pPr marL="18326">
                <a:spcBef>
                  <a:spcPts val="24"/>
                </a:spcBef>
              </a:pPr>
              <a:t>4</a:t>
            </a:fld>
            <a:endParaRPr lang="fr-FR" spc="-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2864628" y="515550"/>
            <a:ext cx="3414746" cy="332312"/>
          </a:xfrm>
          <a:custGeom>
            <a:avLst/>
            <a:gdLst/>
            <a:ahLst/>
            <a:cxnLst/>
            <a:rect l="l" t="t" r="r" b="b"/>
            <a:pathLst>
              <a:path w="7099300" h="690880">
                <a:moveTo>
                  <a:pt x="7099297" y="0"/>
                </a:moveTo>
                <a:lnTo>
                  <a:pt x="1067666" y="0"/>
                </a:lnTo>
                <a:lnTo>
                  <a:pt x="0" y="103849"/>
                </a:lnTo>
                <a:lnTo>
                  <a:pt x="0" y="690529"/>
                </a:lnTo>
                <a:lnTo>
                  <a:pt x="7099297" y="0"/>
                </a:lnTo>
                <a:close/>
              </a:path>
            </a:pathLst>
          </a:custGeom>
          <a:solidFill>
            <a:srgbClr val="177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864627" y="103847"/>
            <a:ext cx="3414746" cy="331239"/>
          </a:xfrm>
          <a:prstGeom prst="rect">
            <a:avLst/>
          </a:prstGeom>
          <a:solidFill>
            <a:srgbClr val="D1E6F6"/>
          </a:solidFill>
        </p:spPr>
        <p:txBody>
          <a:bodyPr vert="horz" wrap="square" lIns="0" tIns="56811" rIns="0" bIns="0" rtlCol="0">
            <a:spAutoFit/>
          </a:bodyPr>
          <a:lstStyle/>
          <a:p>
            <a:pPr algn="ctr">
              <a:spcBef>
                <a:spcPts val="447"/>
              </a:spcBef>
            </a:pPr>
            <a:r>
              <a:rPr spc="82" dirty="0"/>
              <a:t>Revenue</a:t>
            </a:r>
            <a:r>
              <a:rPr lang="fr-FR" spc="82" dirty="0"/>
              <a:t> split</a:t>
            </a:r>
            <a:endParaRPr spc="91" dirty="0"/>
          </a:p>
        </p:txBody>
      </p:sp>
      <p:sp>
        <p:nvSpPr>
          <p:cNvPr id="19" name="object 19"/>
          <p:cNvSpPr txBox="1"/>
          <p:nvPr/>
        </p:nvSpPr>
        <p:spPr>
          <a:xfrm>
            <a:off x="2079271" y="1123393"/>
            <a:ext cx="5681063" cy="909310"/>
          </a:xfrm>
          <a:prstGeom prst="rect">
            <a:avLst/>
          </a:prstGeom>
        </p:spPr>
        <p:txBody>
          <a:bodyPr vert="horz" wrap="square" lIns="0" tIns="41234" rIns="0" bIns="0" rtlCol="0">
            <a:spAutoFit/>
          </a:bodyPr>
          <a:lstStyle/>
          <a:p>
            <a:pPr marL="6109" algn="just">
              <a:spcBef>
                <a:spcPts val="325"/>
              </a:spcBef>
            </a:pPr>
            <a:r>
              <a:rPr sz="1347" b="1" spc="34" dirty="0">
                <a:latin typeface="Calibri"/>
                <a:cs typeface="Calibri"/>
              </a:rPr>
              <a:t>Revenue</a:t>
            </a:r>
            <a:r>
              <a:rPr sz="1347" b="1" spc="19" dirty="0">
                <a:latin typeface="Calibri"/>
                <a:cs typeface="Calibri"/>
              </a:rPr>
              <a:t> </a:t>
            </a:r>
            <a:r>
              <a:rPr sz="1347" b="1" dirty="0">
                <a:latin typeface="Calibri"/>
                <a:cs typeface="Calibri"/>
              </a:rPr>
              <a:t>by</a:t>
            </a:r>
            <a:r>
              <a:rPr sz="1347" b="1" spc="19" dirty="0">
                <a:latin typeface="Calibri"/>
                <a:cs typeface="Calibri"/>
              </a:rPr>
              <a:t> </a:t>
            </a:r>
            <a:r>
              <a:rPr sz="1347" b="1" spc="43" dirty="0">
                <a:latin typeface="Calibri"/>
                <a:cs typeface="Calibri"/>
              </a:rPr>
              <a:t>Company</a:t>
            </a:r>
            <a:r>
              <a:rPr sz="1347" b="1" spc="19" dirty="0">
                <a:latin typeface="Calibri"/>
                <a:cs typeface="Calibri"/>
              </a:rPr>
              <a:t> </a:t>
            </a:r>
            <a:r>
              <a:rPr sz="1347" b="1" spc="29" dirty="0">
                <a:latin typeface="Calibri"/>
                <a:cs typeface="Calibri"/>
              </a:rPr>
              <a:t>Category:</a:t>
            </a:r>
            <a:endParaRPr sz="1347" b="1" dirty="0">
              <a:latin typeface="Calibri"/>
              <a:cs typeface="Calibri"/>
            </a:endParaRPr>
          </a:p>
          <a:p>
            <a:pPr marL="6109" algn="just">
              <a:spcBef>
                <a:spcPts val="277"/>
              </a:spcBef>
            </a:pPr>
            <a:r>
              <a:rPr sz="1347" b="1" dirty="0">
                <a:latin typeface="Calibri"/>
                <a:cs typeface="Calibri"/>
              </a:rPr>
              <a:t>The</a:t>
            </a:r>
            <a:r>
              <a:rPr sz="1347" b="1" spc="84" dirty="0">
                <a:latin typeface="Calibri"/>
                <a:cs typeface="Calibri"/>
              </a:rPr>
              <a:t>  </a:t>
            </a:r>
            <a:r>
              <a:rPr sz="1347" b="1" dirty="0">
                <a:latin typeface="Calibri"/>
                <a:cs typeface="Calibri"/>
              </a:rPr>
              <a:t>breakdown</a:t>
            </a:r>
            <a:r>
              <a:rPr sz="1347" b="1" spc="87" dirty="0">
                <a:latin typeface="Calibri"/>
                <a:cs typeface="Calibri"/>
              </a:rPr>
              <a:t>  </a:t>
            </a:r>
            <a:r>
              <a:rPr sz="1347" b="1" dirty="0">
                <a:latin typeface="Calibri"/>
                <a:cs typeface="Calibri"/>
              </a:rPr>
              <a:t>of</a:t>
            </a:r>
            <a:r>
              <a:rPr sz="1347" b="1" spc="82" dirty="0">
                <a:latin typeface="Calibri"/>
                <a:cs typeface="Calibri"/>
              </a:rPr>
              <a:t>  </a:t>
            </a:r>
            <a:r>
              <a:rPr sz="1347" b="1" dirty="0">
                <a:latin typeface="Calibri"/>
                <a:cs typeface="Calibri"/>
              </a:rPr>
              <a:t>revenue</a:t>
            </a:r>
            <a:r>
              <a:rPr sz="1347" b="1" spc="84" dirty="0">
                <a:latin typeface="Calibri"/>
                <a:cs typeface="Calibri"/>
              </a:rPr>
              <a:t>  </a:t>
            </a:r>
            <a:r>
              <a:rPr sz="1347" b="1" dirty="0">
                <a:latin typeface="Calibri"/>
                <a:cs typeface="Calibri"/>
              </a:rPr>
              <a:t>per</a:t>
            </a:r>
            <a:r>
              <a:rPr sz="1347" b="1" spc="82" dirty="0">
                <a:latin typeface="Calibri"/>
                <a:cs typeface="Calibri"/>
              </a:rPr>
              <a:t>  </a:t>
            </a:r>
            <a:r>
              <a:rPr sz="1347" b="1" spc="31" dirty="0">
                <a:latin typeface="Calibri"/>
                <a:cs typeface="Calibri"/>
              </a:rPr>
              <a:t>company</a:t>
            </a:r>
            <a:r>
              <a:rPr sz="1347" b="1" spc="82" dirty="0">
                <a:latin typeface="Calibri"/>
                <a:cs typeface="Calibri"/>
              </a:rPr>
              <a:t>  </a:t>
            </a:r>
            <a:r>
              <a:rPr sz="1347" b="1" spc="36" dirty="0">
                <a:latin typeface="Calibri"/>
                <a:cs typeface="Calibri"/>
              </a:rPr>
              <a:t>class</a:t>
            </a:r>
            <a:r>
              <a:rPr lang="fr-FR" sz="1347" b="1" dirty="0">
                <a:latin typeface="Calibri"/>
                <a:cs typeface="Calibri"/>
              </a:rPr>
              <a:t> </a:t>
            </a:r>
            <a:r>
              <a:rPr sz="1347" b="1" spc="31" dirty="0">
                <a:latin typeface="Calibri"/>
                <a:cs typeface="Calibri"/>
              </a:rPr>
              <a:t>shows</a:t>
            </a:r>
            <a:r>
              <a:rPr sz="1347" b="1" spc="212" dirty="0">
                <a:latin typeface="Calibri"/>
                <a:cs typeface="Calibri"/>
              </a:rPr>
              <a:t> </a:t>
            </a:r>
            <a:r>
              <a:rPr sz="1347" b="1" dirty="0">
                <a:latin typeface="Calibri"/>
                <a:cs typeface="Calibri"/>
              </a:rPr>
              <a:t>that</a:t>
            </a:r>
            <a:r>
              <a:rPr sz="1347" b="1" spc="202" dirty="0">
                <a:latin typeface="Calibri"/>
                <a:cs typeface="Calibri"/>
              </a:rPr>
              <a:t> </a:t>
            </a:r>
            <a:r>
              <a:rPr sz="1347" b="1" spc="34" dirty="0">
                <a:latin typeface="Calibri"/>
                <a:cs typeface="Calibri"/>
              </a:rPr>
              <a:t>small-</a:t>
            </a:r>
            <a:r>
              <a:rPr sz="1347" b="1" spc="26" dirty="0">
                <a:latin typeface="Calibri"/>
                <a:cs typeface="Calibri"/>
              </a:rPr>
              <a:t>sized</a:t>
            </a:r>
            <a:r>
              <a:rPr sz="1347" b="1" spc="212" dirty="0">
                <a:latin typeface="Calibri"/>
                <a:cs typeface="Calibri"/>
              </a:rPr>
              <a:t> </a:t>
            </a:r>
            <a:r>
              <a:rPr sz="1347" b="1" spc="34" dirty="0">
                <a:latin typeface="Calibri"/>
                <a:cs typeface="Calibri"/>
              </a:rPr>
              <a:t>companies</a:t>
            </a:r>
            <a:r>
              <a:rPr sz="1347" b="1" spc="212" dirty="0">
                <a:latin typeface="Calibri"/>
                <a:cs typeface="Calibri"/>
              </a:rPr>
              <a:t> </a:t>
            </a:r>
            <a:r>
              <a:rPr sz="1347" b="1" dirty="0">
                <a:latin typeface="Calibri"/>
                <a:cs typeface="Calibri"/>
              </a:rPr>
              <a:t>generate</a:t>
            </a:r>
            <a:r>
              <a:rPr sz="1347" b="1" spc="212" dirty="0">
                <a:latin typeface="Calibri"/>
                <a:cs typeface="Calibri"/>
              </a:rPr>
              <a:t> </a:t>
            </a:r>
            <a:r>
              <a:rPr sz="1347" b="1" spc="-12" dirty="0">
                <a:latin typeface="Calibri"/>
                <a:cs typeface="Calibri"/>
              </a:rPr>
              <a:t>the </a:t>
            </a:r>
            <a:r>
              <a:rPr sz="1347" b="1" dirty="0">
                <a:latin typeface="Calibri"/>
                <a:cs typeface="Calibri"/>
              </a:rPr>
              <a:t>largest</a:t>
            </a:r>
            <a:r>
              <a:rPr sz="1347" b="1" spc="142" dirty="0">
                <a:latin typeface="Calibri"/>
                <a:cs typeface="Calibri"/>
              </a:rPr>
              <a:t> </a:t>
            </a:r>
            <a:r>
              <a:rPr sz="1347" b="1" spc="24" dirty="0">
                <a:latin typeface="Calibri"/>
                <a:cs typeface="Calibri"/>
              </a:rPr>
              <a:t>share</a:t>
            </a:r>
            <a:r>
              <a:rPr sz="1347" b="1" spc="154" dirty="0">
                <a:latin typeface="Calibri"/>
                <a:cs typeface="Calibri"/>
              </a:rPr>
              <a:t> </a:t>
            </a:r>
            <a:r>
              <a:rPr sz="1347" b="1" dirty="0">
                <a:latin typeface="Calibri"/>
                <a:cs typeface="Calibri"/>
              </a:rPr>
              <a:t>of</a:t>
            </a:r>
            <a:r>
              <a:rPr sz="1347" b="1" spc="144" dirty="0">
                <a:latin typeface="Calibri"/>
                <a:cs typeface="Calibri"/>
              </a:rPr>
              <a:t> </a:t>
            </a:r>
            <a:r>
              <a:rPr sz="1347" b="1" spc="22" dirty="0">
                <a:latin typeface="Calibri"/>
                <a:cs typeface="Calibri"/>
              </a:rPr>
              <a:t>revenues</a:t>
            </a:r>
            <a:r>
              <a:rPr sz="1347" b="1" spc="149" dirty="0">
                <a:latin typeface="Calibri"/>
                <a:cs typeface="Calibri"/>
              </a:rPr>
              <a:t> </a:t>
            </a:r>
            <a:r>
              <a:rPr sz="1347" b="1" dirty="0">
                <a:latin typeface="Calibri"/>
                <a:cs typeface="Calibri"/>
              </a:rPr>
              <a:t>for</a:t>
            </a:r>
            <a:r>
              <a:rPr sz="1347" b="1" spc="144" dirty="0">
                <a:latin typeface="Calibri"/>
                <a:cs typeface="Calibri"/>
              </a:rPr>
              <a:t> </a:t>
            </a:r>
            <a:r>
              <a:rPr sz="1347" b="1" dirty="0">
                <a:latin typeface="Calibri"/>
                <a:cs typeface="Calibri"/>
              </a:rPr>
              <a:t>the</a:t>
            </a:r>
            <a:r>
              <a:rPr sz="1347" b="1" spc="152" dirty="0">
                <a:latin typeface="Calibri"/>
                <a:cs typeface="Calibri"/>
              </a:rPr>
              <a:t> </a:t>
            </a:r>
            <a:r>
              <a:rPr sz="1347" b="1" dirty="0">
                <a:latin typeface="Calibri"/>
                <a:cs typeface="Calibri"/>
              </a:rPr>
              <a:t>sector,</a:t>
            </a:r>
            <a:r>
              <a:rPr sz="1347" b="1" spc="142" dirty="0">
                <a:latin typeface="Calibri"/>
                <a:cs typeface="Calibri"/>
              </a:rPr>
              <a:t> </a:t>
            </a:r>
            <a:r>
              <a:rPr lang="fr-FR" sz="1347" b="1" spc="-5" dirty="0">
                <a:latin typeface="Calibri"/>
                <a:cs typeface="Calibri"/>
              </a:rPr>
              <a:t>and 3,7% of the </a:t>
            </a:r>
            <a:r>
              <a:rPr lang="fr-FR" sz="1347" b="1" spc="-5" dirty="0" err="1">
                <a:latin typeface="Calibri"/>
                <a:cs typeface="Calibri"/>
              </a:rPr>
              <a:t>companies</a:t>
            </a:r>
            <a:r>
              <a:rPr lang="fr-FR" sz="1347" b="1" spc="-5" dirty="0">
                <a:latin typeface="Calibri"/>
                <a:cs typeface="Calibri"/>
              </a:rPr>
              <a:t> </a:t>
            </a:r>
            <a:r>
              <a:rPr lang="fr-FR" sz="1347" b="1" spc="-5" dirty="0" err="1">
                <a:latin typeface="Calibri"/>
                <a:cs typeface="Calibri"/>
              </a:rPr>
              <a:t>gather</a:t>
            </a:r>
            <a:r>
              <a:rPr lang="fr-FR" sz="1347" b="1" spc="-5" dirty="0">
                <a:latin typeface="Calibri"/>
                <a:cs typeface="Calibri"/>
              </a:rPr>
              <a:t>  29% of the revenues.</a:t>
            </a:r>
            <a:endParaRPr sz="1347" b="1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xfrm>
            <a:off x="9941808" y="3418187"/>
            <a:ext cx="136583" cy="62300"/>
          </a:xfrm>
          <a:prstGeom prst="rect">
            <a:avLst/>
          </a:prstGeom>
        </p:spPr>
        <p:txBody>
          <a:bodyPr vert="horz" wrap="square" lIns="0" tIns="3054" rIns="0" bIns="0" rtlCol="0">
            <a:spAutoFit/>
          </a:bodyPr>
          <a:lstStyle/>
          <a:p>
            <a:pPr marL="18326">
              <a:spcBef>
                <a:spcPts val="24"/>
              </a:spcBef>
            </a:pPr>
            <a:fld id="{81D60167-4931-47E6-BA6A-407CBD079E47}" type="slidenum">
              <a:rPr spc="-12" dirty="0"/>
              <a:pPr marL="18326">
                <a:spcBef>
                  <a:spcPts val="24"/>
                </a:spcBef>
              </a:pPr>
              <a:t>5</a:t>
            </a:fld>
            <a:endParaRPr spc="-12" dirty="0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18B5910B-3884-BDCB-7E7E-9E06F393B970}"/>
              </a:ext>
            </a:extLst>
          </p:cNvPr>
          <p:cNvGrpSpPr/>
          <p:nvPr/>
        </p:nvGrpSpPr>
        <p:grpSpPr>
          <a:xfrm>
            <a:off x="3695354" y="2287384"/>
            <a:ext cx="2306075" cy="2190271"/>
            <a:chOff x="4113253" y="6382079"/>
            <a:chExt cx="3056890" cy="3004820"/>
          </a:xfrm>
        </p:grpSpPr>
        <p:grpSp>
          <p:nvGrpSpPr>
            <p:cNvPr id="21" name="object 21"/>
            <p:cNvGrpSpPr/>
            <p:nvPr/>
          </p:nvGrpSpPr>
          <p:grpSpPr>
            <a:xfrm>
              <a:off x="4113253" y="6382079"/>
              <a:ext cx="3056890" cy="3004820"/>
              <a:chOff x="4170857" y="6269196"/>
              <a:chExt cx="3056890" cy="3004820"/>
            </a:xfrm>
          </p:grpSpPr>
          <p:sp>
            <p:nvSpPr>
              <p:cNvPr id="22" name="object 22"/>
              <p:cNvSpPr/>
              <p:nvPr/>
            </p:nvSpPr>
            <p:spPr>
              <a:xfrm>
                <a:off x="5699257" y="6269196"/>
                <a:ext cx="1025525" cy="1502410"/>
              </a:xfrm>
              <a:custGeom>
                <a:avLst/>
                <a:gdLst/>
                <a:ahLst/>
                <a:cxnLst/>
                <a:rect l="l" t="t" r="r" b="b"/>
                <a:pathLst>
                  <a:path w="1025525" h="1502409">
                    <a:moveTo>
                      <a:pt x="0" y="0"/>
                    </a:moveTo>
                    <a:lnTo>
                      <a:pt x="0" y="1502327"/>
                    </a:lnTo>
                    <a:lnTo>
                      <a:pt x="1025358" y="388411"/>
                    </a:lnTo>
                    <a:lnTo>
                      <a:pt x="988236" y="356440"/>
                    </a:lnTo>
                    <a:lnTo>
                      <a:pt x="950191" y="325746"/>
                    </a:lnTo>
                    <a:lnTo>
                      <a:pt x="911257" y="296345"/>
                    </a:lnTo>
                    <a:lnTo>
                      <a:pt x="871471" y="268249"/>
                    </a:lnTo>
                    <a:lnTo>
                      <a:pt x="830867" y="241471"/>
                    </a:lnTo>
                    <a:lnTo>
                      <a:pt x="789480" y="216024"/>
                    </a:lnTo>
                    <a:lnTo>
                      <a:pt x="747345" y="191923"/>
                    </a:lnTo>
                    <a:lnTo>
                      <a:pt x="704497" y="169179"/>
                    </a:lnTo>
                    <a:lnTo>
                      <a:pt x="660971" y="147806"/>
                    </a:lnTo>
                    <a:lnTo>
                      <a:pt x="616802" y="127819"/>
                    </a:lnTo>
                    <a:lnTo>
                      <a:pt x="572024" y="109228"/>
                    </a:lnTo>
                    <a:lnTo>
                      <a:pt x="526674" y="92049"/>
                    </a:lnTo>
                    <a:lnTo>
                      <a:pt x="480786" y="76295"/>
                    </a:lnTo>
                    <a:lnTo>
                      <a:pt x="434394" y="61978"/>
                    </a:lnTo>
                    <a:lnTo>
                      <a:pt x="387534" y="49111"/>
                    </a:lnTo>
                    <a:lnTo>
                      <a:pt x="340241" y="37709"/>
                    </a:lnTo>
                    <a:lnTo>
                      <a:pt x="292550" y="27784"/>
                    </a:lnTo>
                    <a:lnTo>
                      <a:pt x="244495" y="19349"/>
                    </a:lnTo>
                    <a:lnTo>
                      <a:pt x="196113" y="12419"/>
                    </a:lnTo>
                    <a:lnTo>
                      <a:pt x="147437" y="7005"/>
                    </a:lnTo>
                    <a:lnTo>
                      <a:pt x="98503" y="3122"/>
                    </a:lnTo>
                    <a:lnTo>
                      <a:pt x="49345" y="7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C3FB"/>
              </a:solidFill>
            </p:spPr>
            <p:txBody>
              <a:bodyPr wrap="square" lIns="0" tIns="0" rIns="0" bIns="0" rtlCol="0"/>
              <a:lstStyle/>
              <a:p>
                <a:endParaRPr sz="1347"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5699257" y="6608617"/>
                <a:ext cx="1528445" cy="2641600"/>
              </a:xfrm>
              <a:custGeom>
                <a:avLst/>
                <a:gdLst/>
                <a:ahLst/>
                <a:cxnLst/>
                <a:rect l="l" t="t" r="r" b="b"/>
                <a:pathLst>
                  <a:path w="1528445" h="2641600">
                    <a:moveTo>
                      <a:pt x="967449" y="0"/>
                    </a:moveTo>
                    <a:lnTo>
                      <a:pt x="0" y="1162903"/>
                    </a:lnTo>
                    <a:lnTo>
                      <a:pt x="272924" y="2641074"/>
                    </a:lnTo>
                    <a:lnTo>
                      <a:pt x="321517" y="2631604"/>
                    </a:lnTo>
                    <a:lnTo>
                      <a:pt x="369550" y="2620651"/>
                    </a:lnTo>
                    <a:lnTo>
                      <a:pt x="416995" y="2608239"/>
                    </a:lnTo>
                    <a:lnTo>
                      <a:pt x="463826" y="2594392"/>
                    </a:lnTo>
                    <a:lnTo>
                      <a:pt x="510017" y="2579135"/>
                    </a:lnTo>
                    <a:lnTo>
                      <a:pt x="555542" y="2562492"/>
                    </a:lnTo>
                    <a:lnTo>
                      <a:pt x="600372" y="2544487"/>
                    </a:lnTo>
                    <a:lnTo>
                      <a:pt x="644483" y="2525144"/>
                    </a:lnTo>
                    <a:lnTo>
                      <a:pt x="687847" y="2504488"/>
                    </a:lnTo>
                    <a:lnTo>
                      <a:pt x="730438" y="2482543"/>
                    </a:lnTo>
                    <a:lnTo>
                      <a:pt x="772230" y="2459333"/>
                    </a:lnTo>
                    <a:lnTo>
                      <a:pt x="813195" y="2434883"/>
                    </a:lnTo>
                    <a:lnTo>
                      <a:pt x="853307" y="2409216"/>
                    </a:lnTo>
                    <a:lnTo>
                      <a:pt x="892540" y="2382357"/>
                    </a:lnTo>
                    <a:lnTo>
                      <a:pt x="930868" y="2354330"/>
                    </a:lnTo>
                    <a:lnTo>
                      <a:pt x="968263" y="2325159"/>
                    </a:lnTo>
                    <a:lnTo>
                      <a:pt x="1004699" y="2294870"/>
                    </a:lnTo>
                    <a:lnTo>
                      <a:pt x="1040149" y="2263485"/>
                    </a:lnTo>
                    <a:lnTo>
                      <a:pt x="1074587" y="2231029"/>
                    </a:lnTo>
                    <a:lnTo>
                      <a:pt x="1107987" y="2197526"/>
                    </a:lnTo>
                    <a:lnTo>
                      <a:pt x="1140322" y="2163002"/>
                    </a:lnTo>
                    <a:lnTo>
                      <a:pt x="1171565" y="2127479"/>
                    </a:lnTo>
                    <a:lnTo>
                      <a:pt x="1201689" y="2090982"/>
                    </a:lnTo>
                    <a:lnTo>
                      <a:pt x="1230669" y="2053536"/>
                    </a:lnTo>
                    <a:lnTo>
                      <a:pt x="1258478" y="2015164"/>
                    </a:lnTo>
                    <a:lnTo>
                      <a:pt x="1285089" y="1975892"/>
                    </a:lnTo>
                    <a:lnTo>
                      <a:pt x="1310475" y="1935742"/>
                    </a:lnTo>
                    <a:lnTo>
                      <a:pt x="1334610" y="1894740"/>
                    </a:lnTo>
                    <a:lnTo>
                      <a:pt x="1357468" y="1852909"/>
                    </a:lnTo>
                    <a:lnTo>
                      <a:pt x="1379021" y="1810275"/>
                    </a:lnTo>
                    <a:lnTo>
                      <a:pt x="1399244" y="1766860"/>
                    </a:lnTo>
                    <a:lnTo>
                      <a:pt x="1418110" y="1722690"/>
                    </a:lnTo>
                    <a:lnTo>
                      <a:pt x="1435592" y="1677789"/>
                    </a:lnTo>
                    <a:lnTo>
                      <a:pt x="1451663" y="1632181"/>
                    </a:lnTo>
                    <a:lnTo>
                      <a:pt x="1466298" y="1585890"/>
                    </a:lnTo>
                    <a:lnTo>
                      <a:pt x="1479469" y="1538940"/>
                    </a:lnTo>
                    <a:lnTo>
                      <a:pt x="1491094" y="1491597"/>
                    </a:lnTo>
                    <a:lnTo>
                      <a:pt x="1501114" y="1444133"/>
                    </a:lnTo>
                    <a:lnTo>
                      <a:pt x="1509541" y="1396582"/>
                    </a:lnTo>
                    <a:lnTo>
                      <a:pt x="1516385" y="1348977"/>
                    </a:lnTo>
                    <a:lnTo>
                      <a:pt x="1521659" y="1301352"/>
                    </a:lnTo>
                    <a:lnTo>
                      <a:pt x="1525373" y="1253742"/>
                    </a:lnTo>
                    <a:lnTo>
                      <a:pt x="1527539" y="1206180"/>
                    </a:lnTo>
                    <a:lnTo>
                      <a:pt x="1528167" y="1158699"/>
                    </a:lnTo>
                    <a:lnTo>
                      <a:pt x="1527270" y="1111335"/>
                    </a:lnTo>
                    <a:lnTo>
                      <a:pt x="1524858" y="1064120"/>
                    </a:lnTo>
                    <a:lnTo>
                      <a:pt x="1520943" y="1017089"/>
                    </a:lnTo>
                    <a:lnTo>
                      <a:pt x="1515535" y="970275"/>
                    </a:lnTo>
                    <a:lnTo>
                      <a:pt x="1508647" y="923712"/>
                    </a:lnTo>
                    <a:lnTo>
                      <a:pt x="1500290" y="877434"/>
                    </a:lnTo>
                    <a:lnTo>
                      <a:pt x="1490474" y="831475"/>
                    </a:lnTo>
                    <a:lnTo>
                      <a:pt x="1479212" y="785870"/>
                    </a:lnTo>
                    <a:lnTo>
                      <a:pt x="1466513" y="740650"/>
                    </a:lnTo>
                    <a:lnTo>
                      <a:pt x="1452391" y="695852"/>
                    </a:lnTo>
                    <a:lnTo>
                      <a:pt x="1436855" y="651508"/>
                    </a:lnTo>
                    <a:lnTo>
                      <a:pt x="1419917" y="607652"/>
                    </a:lnTo>
                    <a:lnTo>
                      <a:pt x="1401588" y="564318"/>
                    </a:lnTo>
                    <a:lnTo>
                      <a:pt x="1381881" y="521541"/>
                    </a:lnTo>
                    <a:lnTo>
                      <a:pt x="1360805" y="479353"/>
                    </a:lnTo>
                    <a:lnTo>
                      <a:pt x="1338372" y="437789"/>
                    </a:lnTo>
                    <a:lnTo>
                      <a:pt x="1314594" y="396882"/>
                    </a:lnTo>
                    <a:lnTo>
                      <a:pt x="1289481" y="356667"/>
                    </a:lnTo>
                    <a:lnTo>
                      <a:pt x="1263046" y="317178"/>
                    </a:lnTo>
                    <a:lnTo>
                      <a:pt x="1235298" y="278447"/>
                    </a:lnTo>
                    <a:lnTo>
                      <a:pt x="1206251" y="240510"/>
                    </a:lnTo>
                    <a:lnTo>
                      <a:pt x="1175914" y="203400"/>
                    </a:lnTo>
                    <a:lnTo>
                      <a:pt x="1144299" y="167150"/>
                    </a:lnTo>
                    <a:lnTo>
                      <a:pt x="1111417" y="131795"/>
                    </a:lnTo>
                    <a:lnTo>
                      <a:pt x="1077280" y="97369"/>
                    </a:lnTo>
                    <a:lnTo>
                      <a:pt x="1041899" y="63905"/>
                    </a:lnTo>
                    <a:lnTo>
                      <a:pt x="1005284" y="31437"/>
                    </a:lnTo>
                    <a:lnTo>
                      <a:pt x="967449" y="0"/>
                    </a:lnTo>
                    <a:close/>
                  </a:path>
                </a:pathLst>
              </a:custGeom>
              <a:solidFill>
                <a:srgbClr val="C1FF72"/>
              </a:solidFill>
            </p:spPr>
            <p:txBody>
              <a:bodyPr wrap="square" lIns="0" tIns="0" rIns="0" bIns="0" rtlCol="0"/>
              <a:lstStyle/>
              <a:p>
                <a:endParaRPr sz="1347"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4204535" y="7771522"/>
                <a:ext cx="1842770" cy="1502410"/>
              </a:xfrm>
              <a:custGeom>
                <a:avLst/>
                <a:gdLst/>
                <a:ahLst/>
                <a:cxnLst/>
                <a:rect l="l" t="t" r="r" b="b"/>
                <a:pathLst>
                  <a:path w="1842770" h="1502409">
                    <a:moveTo>
                      <a:pt x="1494721" y="0"/>
                    </a:moveTo>
                    <a:lnTo>
                      <a:pt x="0" y="312351"/>
                    </a:lnTo>
                    <a:lnTo>
                      <a:pt x="11490" y="361441"/>
                    </a:lnTo>
                    <a:lnTo>
                      <a:pt x="24603" y="409972"/>
                    </a:lnTo>
                    <a:lnTo>
                      <a:pt x="39315" y="457910"/>
                    </a:lnTo>
                    <a:lnTo>
                      <a:pt x="55602" y="505223"/>
                    </a:lnTo>
                    <a:lnTo>
                      <a:pt x="73440" y="551876"/>
                    </a:lnTo>
                    <a:lnTo>
                      <a:pt x="92805" y="597836"/>
                    </a:lnTo>
                    <a:lnTo>
                      <a:pt x="113673" y="643068"/>
                    </a:lnTo>
                    <a:lnTo>
                      <a:pt x="136021" y="687540"/>
                    </a:lnTo>
                    <a:lnTo>
                      <a:pt x="159825" y="731217"/>
                    </a:lnTo>
                    <a:lnTo>
                      <a:pt x="185061" y="774066"/>
                    </a:lnTo>
                    <a:lnTo>
                      <a:pt x="211705" y="816053"/>
                    </a:lnTo>
                    <a:lnTo>
                      <a:pt x="239733" y="857145"/>
                    </a:lnTo>
                    <a:lnTo>
                      <a:pt x="269122" y="897307"/>
                    </a:lnTo>
                    <a:lnTo>
                      <a:pt x="299848" y="936507"/>
                    </a:lnTo>
                    <a:lnTo>
                      <a:pt x="331887" y="974710"/>
                    </a:lnTo>
                    <a:lnTo>
                      <a:pt x="365214" y="1011882"/>
                    </a:lnTo>
                    <a:lnTo>
                      <a:pt x="399808" y="1047990"/>
                    </a:lnTo>
                    <a:lnTo>
                      <a:pt x="435642" y="1083001"/>
                    </a:lnTo>
                    <a:lnTo>
                      <a:pt x="472695" y="1116880"/>
                    </a:lnTo>
                    <a:lnTo>
                      <a:pt x="510941" y="1149595"/>
                    </a:lnTo>
                    <a:lnTo>
                      <a:pt x="550358" y="1181110"/>
                    </a:lnTo>
                    <a:lnTo>
                      <a:pt x="590920" y="1211393"/>
                    </a:lnTo>
                    <a:lnTo>
                      <a:pt x="632605" y="1240409"/>
                    </a:lnTo>
                    <a:lnTo>
                      <a:pt x="675389" y="1268126"/>
                    </a:lnTo>
                    <a:lnTo>
                      <a:pt x="717331" y="1293396"/>
                    </a:lnTo>
                    <a:lnTo>
                      <a:pt x="759946" y="1317256"/>
                    </a:lnTo>
                    <a:lnTo>
                      <a:pt x="803199" y="1339701"/>
                    </a:lnTo>
                    <a:lnTo>
                      <a:pt x="847054" y="1360722"/>
                    </a:lnTo>
                    <a:lnTo>
                      <a:pt x="891474" y="1380316"/>
                    </a:lnTo>
                    <a:lnTo>
                      <a:pt x="936422" y="1398476"/>
                    </a:lnTo>
                    <a:lnTo>
                      <a:pt x="981862" y="1415195"/>
                    </a:lnTo>
                    <a:lnTo>
                      <a:pt x="1027758" y="1430467"/>
                    </a:lnTo>
                    <a:lnTo>
                      <a:pt x="1074074" y="1444288"/>
                    </a:lnTo>
                    <a:lnTo>
                      <a:pt x="1120772" y="1456649"/>
                    </a:lnTo>
                    <a:lnTo>
                      <a:pt x="1167817" y="1467546"/>
                    </a:lnTo>
                    <a:lnTo>
                      <a:pt x="1215173" y="1476972"/>
                    </a:lnTo>
                    <a:lnTo>
                      <a:pt x="1262802" y="1484921"/>
                    </a:lnTo>
                    <a:lnTo>
                      <a:pt x="1310668" y="1491388"/>
                    </a:lnTo>
                    <a:lnTo>
                      <a:pt x="1358735" y="1496365"/>
                    </a:lnTo>
                    <a:lnTo>
                      <a:pt x="1406967" y="1499848"/>
                    </a:lnTo>
                    <a:lnTo>
                      <a:pt x="1455327" y="1501829"/>
                    </a:lnTo>
                    <a:lnTo>
                      <a:pt x="1503778" y="1502303"/>
                    </a:lnTo>
                    <a:lnTo>
                      <a:pt x="1552285" y="1501264"/>
                    </a:lnTo>
                    <a:lnTo>
                      <a:pt x="1600811" y="1498706"/>
                    </a:lnTo>
                    <a:lnTo>
                      <a:pt x="1649320" y="1494622"/>
                    </a:lnTo>
                    <a:lnTo>
                      <a:pt x="1697774" y="1489007"/>
                    </a:lnTo>
                    <a:lnTo>
                      <a:pt x="1746139" y="1481854"/>
                    </a:lnTo>
                    <a:lnTo>
                      <a:pt x="1794376" y="1473157"/>
                    </a:lnTo>
                    <a:lnTo>
                      <a:pt x="1842451" y="1462911"/>
                    </a:lnTo>
                    <a:lnTo>
                      <a:pt x="1494721" y="0"/>
                    </a:lnTo>
                    <a:close/>
                  </a:path>
                </a:pathLst>
              </a:custGeom>
              <a:solidFill>
                <a:srgbClr val="98DF70"/>
              </a:solidFill>
            </p:spPr>
            <p:txBody>
              <a:bodyPr wrap="square" lIns="0" tIns="0" rIns="0" bIns="0" rtlCol="0"/>
              <a:lstStyle/>
              <a:p>
                <a:endParaRPr sz="1347"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4170857" y="6334497"/>
                <a:ext cx="1528445" cy="1822450"/>
              </a:xfrm>
              <a:custGeom>
                <a:avLst/>
                <a:gdLst/>
                <a:ahLst/>
                <a:cxnLst/>
                <a:rect l="l" t="t" r="r" b="b"/>
                <a:pathLst>
                  <a:path w="1528445" h="1822450">
                    <a:moveTo>
                      <a:pt x="1082768" y="0"/>
                    </a:moveTo>
                    <a:lnTo>
                      <a:pt x="1035976" y="14823"/>
                    </a:lnTo>
                    <a:lnTo>
                      <a:pt x="989994" y="30985"/>
                    </a:lnTo>
                    <a:lnTo>
                      <a:pt x="944839" y="48457"/>
                    </a:lnTo>
                    <a:lnTo>
                      <a:pt x="900525" y="67211"/>
                    </a:lnTo>
                    <a:lnTo>
                      <a:pt x="857070" y="87217"/>
                    </a:lnTo>
                    <a:lnTo>
                      <a:pt x="814489" y="108449"/>
                    </a:lnTo>
                    <a:lnTo>
                      <a:pt x="772799" y="130876"/>
                    </a:lnTo>
                    <a:lnTo>
                      <a:pt x="732015" y="154471"/>
                    </a:lnTo>
                    <a:lnTo>
                      <a:pt x="692155" y="179205"/>
                    </a:lnTo>
                    <a:lnTo>
                      <a:pt x="653233" y="205050"/>
                    </a:lnTo>
                    <a:lnTo>
                      <a:pt x="615266" y="231977"/>
                    </a:lnTo>
                    <a:lnTo>
                      <a:pt x="578271" y="259957"/>
                    </a:lnTo>
                    <a:lnTo>
                      <a:pt x="542263" y="288963"/>
                    </a:lnTo>
                    <a:lnTo>
                      <a:pt x="507258" y="318965"/>
                    </a:lnTo>
                    <a:lnTo>
                      <a:pt x="473273" y="349936"/>
                    </a:lnTo>
                    <a:lnTo>
                      <a:pt x="440323" y="381846"/>
                    </a:lnTo>
                    <a:lnTo>
                      <a:pt x="408426" y="414667"/>
                    </a:lnTo>
                    <a:lnTo>
                      <a:pt x="377596" y="448371"/>
                    </a:lnTo>
                    <a:lnTo>
                      <a:pt x="347851" y="482929"/>
                    </a:lnTo>
                    <a:lnTo>
                      <a:pt x="319206" y="518313"/>
                    </a:lnTo>
                    <a:lnTo>
                      <a:pt x="291677" y="554493"/>
                    </a:lnTo>
                    <a:lnTo>
                      <a:pt x="265280" y="591443"/>
                    </a:lnTo>
                    <a:lnTo>
                      <a:pt x="240032" y="629133"/>
                    </a:lnTo>
                    <a:lnTo>
                      <a:pt x="215949" y="667534"/>
                    </a:lnTo>
                    <a:lnTo>
                      <a:pt x="193047" y="706619"/>
                    </a:lnTo>
                    <a:lnTo>
                      <a:pt x="171341" y="746358"/>
                    </a:lnTo>
                    <a:lnTo>
                      <a:pt x="150849" y="786724"/>
                    </a:lnTo>
                    <a:lnTo>
                      <a:pt x="131586" y="827687"/>
                    </a:lnTo>
                    <a:lnTo>
                      <a:pt x="113568" y="869220"/>
                    </a:lnTo>
                    <a:lnTo>
                      <a:pt x="96812" y="911293"/>
                    </a:lnTo>
                    <a:lnTo>
                      <a:pt x="81333" y="953879"/>
                    </a:lnTo>
                    <a:lnTo>
                      <a:pt x="67148" y="996948"/>
                    </a:lnTo>
                    <a:lnTo>
                      <a:pt x="54273" y="1040472"/>
                    </a:lnTo>
                    <a:lnTo>
                      <a:pt x="42724" y="1084423"/>
                    </a:lnTo>
                    <a:lnTo>
                      <a:pt x="32516" y="1128773"/>
                    </a:lnTo>
                    <a:lnTo>
                      <a:pt x="23667" y="1173492"/>
                    </a:lnTo>
                    <a:lnTo>
                      <a:pt x="16193" y="1218553"/>
                    </a:lnTo>
                    <a:lnTo>
                      <a:pt x="10109" y="1263926"/>
                    </a:lnTo>
                    <a:lnTo>
                      <a:pt x="5431" y="1309584"/>
                    </a:lnTo>
                    <a:lnTo>
                      <a:pt x="2176" y="1355497"/>
                    </a:lnTo>
                    <a:lnTo>
                      <a:pt x="361" y="1401638"/>
                    </a:lnTo>
                    <a:lnTo>
                      <a:pt x="0" y="1447977"/>
                    </a:lnTo>
                    <a:lnTo>
                      <a:pt x="1110" y="1494487"/>
                    </a:lnTo>
                    <a:lnTo>
                      <a:pt x="3707" y="1541139"/>
                    </a:lnTo>
                    <a:lnTo>
                      <a:pt x="7808" y="1587903"/>
                    </a:lnTo>
                    <a:lnTo>
                      <a:pt x="13428" y="1634753"/>
                    </a:lnTo>
                    <a:lnTo>
                      <a:pt x="20583" y="1681659"/>
                    </a:lnTo>
                    <a:lnTo>
                      <a:pt x="29291" y="1728593"/>
                    </a:lnTo>
                    <a:lnTo>
                      <a:pt x="39566" y="1775526"/>
                    </a:lnTo>
                    <a:lnTo>
                      <a:pt x="51425" y="1822430"/>
                    </a:lnTo>
                    <a:lnTo>
                      <a:pt x="1528398" y="1437025"/>
                    </a:lnTo>
                    <a:lnTo>
                      <a:pt x="1082768" y="0"/>
                    </a:lnTo>
                    <a:close/>
                  </a:path>
                </a:pathLst>
              </a:custGeom>
              <a:solidFill>
                <a:srgbClr val="00BF63"/>
              </a:solidFill>
            </p:spPr>
            <p:txBody>
              <a:bodyPr wrap="square" lIns="0" tIns="0" rIns="0" bIns="0" rtlCol="0"/>
              <a:lstStyle/>
              <a:p>
                <a:endParaRPr sz="1347"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5181130" y="6269196"/>
                <a:ext cx="518159" cy="1502410"/>
              </a:xfrm>
              <a:custGeom>
                <a:avLst/>
                <a:gdLst/>
                <a:ahLst/>
                <a:cxnLst/>
                <a:rect l="l" t="t" r="r" b="b"/>
                <a:pathLst>
                  <a:path w="518160" h="1502409">
                    <a:moveTo>
                      <a:pt x="517973" y="0"/>
                    </a:moveTo>
                    <a:lnTo>
                      <a:pt x="465043" y="906"/>
                    </a:lnTo>
                    <a:lnTo>
                      <a:pt x="412241" y="3610"/>
                    </a:lnTo>
                    <a:lnTo>
                      <a:pt x="359613" y="8104"/>
                    </a:lnTo>
                    <a:lnTo>
                      <a:pt x="307204" y="14379"/>
                    </a:lnTo>
                    <a:lnTo>
                      <a:pt x="255063" y="22428"/>
                    </a:lnTo>
                    <a:lnTo>
                      <a:pt x="203236" y="32242"/>
                    </a:lnTo>
                    <a:lnTo>
                      <a:pt x="151769" y="43813"/>
                    </a:lnTo>
                    <a:lnTo>
                      <a:pt x="100710" y="57134"/>
                    </a:lnTo>
                    <a:lnTo>
                      <a:pt x="50104" y="72197"/>
                    </a:lnTo>
                    <a:lnTo>
                      <a:pt x="0" y="88992"/>
                    </a:lnTo>
                    <a:lnTo>
                      <a:pt x="518125" y="1502326"/>
                    </a:lnTo>
                    <a:lnTo>
                      <a:pt x="517973" y="0"/>
                    </a:lnTo>
                    <a:close/>
                  </a:path>
                </a:pathLst>
              </a:custGeom>
              <a:solidFill>
                <a:srgbClr val="CCCDCB"/>
              </a:solidFill>
            </p:spPr>
            <p:txBody>
              <a:bodyPr wrap="square" lIns="0" tIns="0" rIns="0" bIns="0" rtlCol="0"/>
              <a:lstStyle/>
              <a:p>
                <a:endParaRPr sz="1347"/>
              </a:p>
            </p:txBody>
          </p:sp>
        </p:grpSp>
        <p:sp>
          <p:nvSpPr>
            <p:cNvPr id="27" name="object 27"/>
            <p:cNvSpPr txBox="1"/>
            <p:nvPr/>
          </p:nvSpPr>
          <p:spPr>
            <a:xfrm>
              <a:off x="6487398" y="7906079"/>
              <a:ext cx="401955" cy="240842"/>
            </a:xfrm>
            <a:prstGeom prst="rect">
              <a:avLst/>
            </a:prstGeom>
          </p:spPr>
          <p:txBody>
            <a:bodyPr vert="horz" wrap="square" lIns="0" tIns="14661" rIns="0" bIns="0" rtlCol="0">
              <a:spAutoFit/>
            </a:bodyPr>
            <a:lstStyle/>
            <a:p>
              <a:pPr marL="6109" marR="2443" indent="7330">
                <a:lnSpc>
                  <a:spcPts val="577"/>
                </a:lnSpc>
                <a:spcBef>
                  <a:spcPts val="115"/>
                </a:spcBef>
              </a:pPr>
              <a:r>
                <a:rPr sz="770" spc="14" dirty="0">
                  <a:latin typeface="Calibri"/>
                  <a:cs typeface="Calibri"/>
                </a:rPr>
                <a:t>Small </a:t>
              </a:r>
              <a:r>
                <a:rPr sz="770" spc="-5" dirty="0">
                  <a:latin typeface="Calibri"/>
                  <a:cs typeface="Calibri"/>
                </a:rPr>
                <a:t>35.4%</a:t>
              </a:r>
              <a:endParaRPr sz="770" dirty="0">
                <a:latin typeface="Calibri"/>
                <a:cs typeface="Calibri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5916818" y="6467423"/>
              <a:ext cx="401955" cy="240842"/>
            </a:xfrm>
            <a:prstGeom prst="rect">
              <a:avLst/>
            </a:prstGeom>
          </p:spPr>
          <p:txBody>
            <a:bodyPr vert="horz" wrap="square" lIns="0" tIns="14661" rIns="0" bIns="0" rtlCol="0">
              <a:spAutoFit/>
            </a:bodyPr>
            <a:lstStyle/>
            <a:p>
              <a:pPr marL="6109" marR="2443" indent="9468">
                <a:lnSpc>
                  <a:spcPts val="577"/>
                </a:lnSpc>
                <a:spcBef>
                  <a:spcPts val="115"/>
                </a:spcBef>
              </a:pPr>
              <a:r>
                <a:rPr sz="770" spc="-5" dirty="0">
                  <a:latin typeface="Calibri"/>
                  <a:cs typeface="Calibri"/>
                </a:rPr>
                <a:t>Micro 10.9%</a:t>
              </a:r>
              <a:endParaRPr sz="770">
                <a:latin typeface="Calibri"/>
                <a:cs typeface="Calibri"/>
              </a:endParaRPr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5314037" y="6382079"/>
              <a:ext cx="327660" cy="240842"/>
            </a:xfrm>
            <a:prstGeom prst="rect">
              <a:avLst/>
            </a:prstGeom>
          </p:spPr>
          <p:txBody>
            <a:bodyPr vert="horz" wrap="square" lIns="0" tIns="14661" rIns="0" bIns="0" rtlCol="0">
              <a:spAutoFit/>
            </a:bodyPr>
            <a:lstStyle/>
            <a:p>
              <a:pPr marL="6109" marR="2443" indent="2749">
                <a:lnSpc>
                  <a:spcPts val="577"/>
                </a:lnSpc>
                <a:spcBef>
                  <a:spcPts val="115"/>
                </a:spcBef>
              </a:pPr>
              <a:r>
                <a:rPr sz="770" spc="-10" dirty="0">
                  <a:latin typeface="Calibri"/>
                  <a:cs typeface="Calibri"/>
                </a:rPr>
                <a:t>Dept 5.5%</a:t>
              </a:r>
              <a:endParaRPr sz="770">
                <a:latin typeface="Calibri"/>
                <a:cs typeface="Calibri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4515927" y="7083120"/>
              <a:ext cx="401955" cy="240842"/>
            </a:xfrm>
            <a:prstGeom prst="rect">
              <a:avLst/>
            </a:prstGeom>
          </p:spPr>
          <p:txBody>
            <a:bodyPr vert="horz" wrap="square" lIns="0" tIns="14661" rIns="0" bIns="0" rtlCol="0">
              <a:spAutoFit/>
            </a:bodyPr>
            <a:lstStyle/>
            <a:p>
              <a:pPr marL="6109" marR="2443" indent="10996">
                <a:lnSpc>
                  <a:spcPts val="577"/>
                </a:lnSpc>
                <a:spcBef>
                  <a:spcPts val="115"/>
                </a:spcBef>
              </a:pPr>
              <a:r>
                <a:rPr sz="770" spc="-10" dirty="0">
                  <a:latin typeface="Calibri"/>
                  <a:cs typeface="Calibri"/>
                </a:rPr>
                <a:t>Large </a:t>
              </a:r>
              <a:r>
                <a:rPr sz="770" spc="-5" dirty="0">
                  <a:latin typeface="Calibri"/>
                  <a:cs typeface="Calibri"/>
                </a:rPr>
                <a:t>23.6%</a:t>
              </a:r>
              <a:endParaRPr sz="770">
                <a:latin typeface="Calibri"/>
                <a:cs typeface="Calibri"/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4994022" y="8408999"/>
              <a:ext cx="513080" cy="240842"/>
            </a:xfrm>
            <a:prstGeom prst="rect">
              <a:avLst/>
            </a:prstGeom>
          </p:spPr>
          <p:txBody>
            <a:bodyPr vert="horz" wrap="square" lIns="0" tIns="14661" rIns="0" bIns="0" rtlCol="0">
              <a:spAutoFit/>
            </a:bodyPr>
            <a:lstStyle/>
            <a:p>
              <a:pPr marL="32682" marR="2443" indent="-26878">
                <a:lnSpc>
                  <a:spcPts val="577"/>
                </a:lnSpc>
                <a:spcBef>
                  <a:spcPts val="115"/>
                </a:spcBef>
              </a:pPr>
              <a:r>
                <a:rPr sz="770" spc="-5" dirty="0">
                  <a:latin typeface="Calibri"/>
                  <a:cs typeface="Calibri"/>
                </a:rPr>
                <a:t>Medium </a:t>
              </a:r>
              <a:r>
                <a:rPr sz="770" spc="-10" dirty="0">
                  <a:latin typeface="Calibri"/>
                  <a:cs typeface="Calibri"/>
                </a:rPr>
                <a:t>24.5%</a:t>
              </a:r>
              <a:endParaRPr sz="770">
                <a:latin typeface="Calibri"/>
                <a:cs typeface="Calibri"/>
              </a:endParaRPr>
            </a:p>
          </p:txBody>
        </p:sp>
      </p:grpSp>
      <p:grpSp>
        <p:nvGrpSpPr>
          <p:cNvPr id="2" name="object 2">
            <a:extLst>
              <a:ext uri="{FF2B5EF4-FFF2-40B4-BE49-F238E27FC236}">
                <a16:creationId xmlns:a16="http://schemas.microsoft.com/office/drawing/2014/main" id="{5D36123F-7D4F-F04C-BEE7-C52A5531EA4E}"/>
              </a:ext>
            </a:extLst>
          </p:cNvPr>
          <p:cNvGrpSpPr/>
          <p:nvPr/>
        </p:nvGrpSpPr>
        <p:grpSpPr>
          <a:xfrm>
            <a:off x="2864632" y="4657108"/>
            <a:ext cx="3414746" cy="376599"/>
            <a:chOff x="228610" y="9682183"/>
            <a:chExt cx="7099300" cy="782955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C11421BE-52DF-9A9D-49D3-933F3127F2F7}"/>
                </a:ext>
              </a:extLst>
            </p:cNvPr>
            <p:cNvSpPr/>
            <p:nvPr/>
          </p:nvSpPr>
          <p:spPr>
            <a:xfrm>
              <a:off x="230449" y="9781539"/>
              <a:ext cx="7098030" cy="683260"/>
            </a:xfrm>
            <a:custGeom>
              <a:avLst/>
              <a:gdLst/>
              <a:ahLst/>
              <a:cxnLst/>
              <a:rect l="l" t="t" r="r" b="b"/>
              <a:pathLst>
                <a:path w="7098030" h="683259">
                  <a:moveTo>
                    <a:pt x="7097450" y="0"/>
                  </a:moveTo>
                  <a:lnTo>
                    <a:pt x="0" y="0"/>
                  </a:lnTo>
                  <a:lnTo>
                    <a:pt x="0" y="683259"/>
                  </a:lnTo>
                  <a:lnTo>
                    <a:pt x="7097450" y="683259"/>
                  </a:lnTo>
                  <a:lnTo>
                    <a:pt x="7097450" y="0"/>
                  </a:lnTo>
                  <a:close/>
                </a:path>
              </a:pathLst>
            </a:custGeom>
            <a:solidFill>
              <a:srgbClr val="D1E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5F17645-EE66-5A43-4A25-1C07C5E92B49}"/>
                </a:ext>
              </a:extLst>
            </p:cNvPr>
            <p:cNvSpPr/>
            <p:nvPr/>
          </p:nvSpPr>
          <p:spPr>
            <a:xfrm>
              <a:off x="228610" y="9682183"/>
              <a:ext cx="7098030" cy="95885"/>
            </a:xfrm>
            <a:custGeom>
              <a:avLst/>
              <a:gdLst/>
              <a:ahLst/>
              <a:cxnLst/>
              <a:rect l="l" t="t" r="r" b="b"/>
              <a:pathLst>
                <a:path w="7098030" h="95884">
                  <a:moveTo>
                    <a:pt x="7097450" y="0"/>
                  </a:moveTo>
                  <a:lnTo>
                    <a:pt x="0" y="0"/>
                  </a:lnTo>
                  <a:lnTo>
                    <a:pt x="0" y="95656"/>
                  </a:lnTo>
                  <a:lnTo>
                    <a:pt x="7097450" y="95656"/>
                  </a:lnTo>
                  <a:lnTo>
                    <a:pt x="7097450" y="0"/>
                  </a:lnTo>
                  <a:close/>
                </a:path>
              </a:pathLst>
            </a:custGeom>
            <a:solidFill>
              <a:srgbClr val="177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bg object 16">
            <a:extLst>
              <a:ext uri="{FF2B5EF4-FFF2-40B4-BE49-F238E27FC236}">
                <a16:creationId xmlns:a16="http://schemas.microsoft.com/office/drawing/2014/main" id="{8FCF849C-A058-28B3-70B1-48F3F08AFDF3}"/>
              </a:ext>
            </a:extLst>
          </p:cNvPr>
          <p:cNvSpPr/>
          <p:nvPr/>
        </p:nvSpPr>
        <p:spPr>
          <a:xfrm>
            <a:off x="278863" y="4704897"/>
            <a:ext cx="8589213" cy="328646"/>
          </a:xfrm>
          <a:custGeom>
            <a:avLst/>
            <a:gdLst/>
            <a:ahLst/>
            <a:cxnLst/>
            <a:rect l="l" t="t" r="r" b="b"/>
            <a:pathLst>
              <a:path w="7098030" h="683259">
                <a:moveTo>
                  <a:pt x="7097450" y="0"/>
                </a:moveTo>
                <a:lnTo>
                  <a:pt x="0" y="0"/>
                </a:lnTo>
                <a:lnTo>
                  <a:pt x="0" y="683259"/>
                </a:lnTo>
                <a:lnTo>
                  <a:pt x="7097450" y="683259"/>
                </a:lnTo>
                <a:lnTo>
                  <a:pt x="7097450" y="0"/>
                </a:lnTo>
                <a:close/>
              </a:path>
            </a:pathLst>
          </a:custGeom>
          <a:solidFill>
            <a:srgbClr val="D1E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bg object 17">
            <a:extLst>
              <a:ext uri="{FF2B5EF4-FFF2-40B4-BE49-F238E27FC236}">
                <a16:creationId xmlns:a16="http://schemas.microsoft.com/office/drawing/2014/main" id="{8109F07C-A798-9134-61F8-4FD05132034A}"/>
              </a:ext>
            </a:extLst>
          </p:cNvPr>
          <p:cNvSpPr/>
          <p:nvPr/>
        </p:nvSpPr>
        <p:spPr>
          <a:xfrm>
            <a:off x="276638" y="4657109"/>
            <a:ext cx="8589213" cy="46120"/>
          </a:xfrm>
          <a:custGeom>
            <a:avLst/>
            <a:gdLst/>
            <a:ahLst/>
            <a:cxnLst/>
            <a:rect l="l" t="t" r="r" b="b"/>
            <a:pathLst>
              <a:path w="7098030" h="95884">
                <a:moveTo>
                  <a:pt x="7097450" y="0"/>
                </a:moveTo>
                <a:lnTo>
                  <a:pt x="0" y="0"/>
                </a:lnTo>
                <a:lnTo>
                  <a:pt x="0" y="95656"/>
                </a:lnTo>
                <a:lnTo>
                  <a:pt x="7097450" y="95656"/>
                </a:lnTo>
                <a:lnTo>
                  <a:pt x="7097450" y="0"/>
                </a:lnTo>
                <a:close/>
              </a:path>
            </a:pathLst>
          </a:custGeom>
          <a:solidFill>
            <a:srgbClr val="177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bg object 18">
            <a:extLst>
              <a:ext uri="{FF2B5EF4-FFF2-40B4-BE49-F238E27FC236}">
                <a16:creationId xmlns:a16="http://schemas.microsoft.com/office/drawing/2014/main" id="{F6112312-D80C-C50E-B568-FE66807D5C6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703" y="4733730"/>
            <a:ext cx="796297" cy="299080"/>
          </a:xfrm>
          <a:prstGeom prst="rect">
            <a:avLst/>
          </a:prstGeom>
        </p:spPr>
      </p:pic>
      <p:sp>
        <p:nvSpPr>
          <p:cNvPr id="9" name="Holder 4">
            <a:extLst>
              <a:ext uri="{FF2B5EF4-FFF2-40B4-BE49-F238E27FC236}">
                <a16:creationId xmlns:a16="http://schemas.microsoft.com/office/drawing/2014/main" id="{D273E210-1D56-546E-8BC8-6EA19EB5571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811901" y="4787186"/>
            <a:ext cx="1519900" cy="138499"/>
          </a:xfrm>
        </p:spPr>
        <p:txBody>
          <a:bodyPr lIns="0" tIns="0" rIns="0" bIns="0"/>
          <a:lstStyle>
            <a:lvl1pPr>
              <a:defRPr sz="900" b="0" i="0">
                <a:solidFill>
                  <a:srgbClr val="17789B"/>
                </a:solidFill>
                <a:latin typeface="Calibri"/>
                <a:cs typeface="Calibri"/>
              </a:defRPr>
            </a:lvl1pPr>
          </a:lstStyle>
          <a:p>
            <a:pPr marL="6109">
              <a:spcBef>
                <a:spcPts val="26"/>
              </a:spcBef>
            </a:pPr>
            <a:r>
              <a:rPr lang="fr-FR" spc="26"/>
              <a:t>EARSC</a:t>
            </a:r>
            <a:r>
              <a:rPr lang="fr-FR" spc="22"/>
              <a:t> </a:t>
            </a:r>
            <a:r>
              <a:rPr lang="fr-FR" spc="10"/>
              <a:t>INDUSTRY</a:t>
            </a:r>
            <a:r>
              <a:rPr lang="fr-FR" spc="26"/>
              <a:t> </a:t>
            </a:r>
            <a:r>
              <a:rPr lang="fr-FR" spc="10"/>
              <a:t>SURVEY</a:t>
            </a:r>
            <a:r>
              <a:rPr lang="fr-FR" spc="29"/>
              <a:t> </a:t>
            </a:r>
            <a:r>
              <a:rPr lang="fr-FR" spc="-10"/>
              <a:t>2023</a:t>
            </a:r>
            <a:endParaRPr lang="fr-FR" spc="-10" dirty="0"/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38C826FC-BDA2-825D-6A97-F5D70A7EFDD5}"/>
              </a:ext>
            </a:extLst>
          </p:cNvPr>
          <p:cNvSpPr txBox="1">
            <a:spLocks/>
          </p:cNvSpPr>
          <p:nvPr/>
        </p:nvSpPr>
        <p:spPr>
          <a:xfrm>
            <a:off x="7879942" y="4837166"/>
            <a:ext cx="24281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17789B"/>
                </a:solidFill>
                <a:latin typeface="Calibri"/>
                <a:cs typeface="Calibri"/>
              </a:defRPr>
            </a:lvl1pPr>
          </a:lstStyle>
          <a:p>
            <a:pPr marL="18326">
              <a:spcBef>
                <a:spcPts val="24"/>
              </a:spcBef>
            </a:pPr>
            <a:fld id="{81D60167-4931-47E6-BA6A-407CBD079E47}" type="slidenum">
              <a:rPr lang="fr-FR" spc="-12" smtClean="0"/>
              <a:pPr marL="18326">
                <a:spcBef>
                  <a:spcPts val="24"/>
                </a:spcBef>
              </a:pPr>
              <a:t>5</a:t>
            </a:fld>
            <a:endParaRPr lang="fr-FR" spc="-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4628" y="515550"/>
            <a:ext cx="3414746" cy="332312"/>
          </a:xfrm>
          <a:custGeom>
            <a:avLst/>
            <a:gdLst/>
            <a:ahLst/>
            <a:cxnLst/>
            <a:rect l="l" t="t" r="r" b="b"/>
            <a:pathLst>
              <a:path w="7099300" h="690880">
                <a:moveTo>
                  <a:pt x="7099297" y="0"/>
                </a:moveTo>
                <a:lnTo>
                  <a:pt x="1067666" y="0"/>
                </a:lnTo>
                <a:lnTo>
                  <a:pt x="0" y="103849"/>
                </a:lnTo>
                <a:lnTo>
                  <a:pt x="0" y="690529"/>
                </a:lnTo>
                <a:lnTo>
                  <a:pt x="7099297" y="0"/>
                </a:lnTo>
                <a:close/>
              </a:path>
            </a:pathLst>
          </a:custGeom>
          <a:solidFill>
            <a:srgbClr val="177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64627" y="103847"/>
            <a:ext cx="3414746" cy="331239"/>
          </a:xfrm>
          <a:prstGeom prst="rect">
            <a:avLst/>
          </a:prstGeom>
          <a:solidFill>
            <a:srgbClr val="D1E6F6"/>
          </a:solidFill>
        </p:spPr>
        <p:txBody>
          <a:bodyPr vert="horz" wrap="square" lIns="0" tIns="56811" rIns="0" bIns="0" rtlCol="0">
            <a:spAutoFit/>
          </a:bodyPr>
          <a:lstStyle/>
          <a:p>
            <a:pPr algn="ctr">
              <a:spcBef>
                <a:spcPts val="447"/>
              </a:spcBef>
            </a:pPr>
            <a:r>
              <a:rPr spc="34" dirty="0"/>
              <a:t>Market</a:t>
            </a:r>
            <a:r>
              <a:rPr spc="-24" dirty="0"/>
              <a:t> </a:t>
            </a:r>
            <a:r>
              <a:rPr spc="48" dirty="0"/>
              <a:t>Activity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BED0651A-3060-999C-22CC-7C044B3FD29F}"/>
              </a:ext>
            </a:extLst>
          </p:cNvPr>
          <p:cNvGrpSpPr/>
          <p:nvPr/>
        </p:nvGrpSpPr>
        <p:grpSpPr>
          <a:xfrm>
            <a:off x="2629443" y="1466496"/>
            <a:ext cx="4105026" cy="2509034"/>
            <a:chOff x="609197" y="4891515"/>
            <a:chExt cx="6603574" cy="3954025"/>
          </a:xfrm>
        </p:grpSpPr>
        <p:sp>
          <p:nvSpPr>
            <p:cNvPr id="4" name="object 4"/>
            <p:cNvSpPr txBox="1"/>
            <p:nvPr/>
          </p:nvSpPr>
          <p:spPr>
            <a:xfrm>
              <a:off x="609197" y="5714475"/>
              <a:ext cx="1056005" cy="456959"/>
            </a:xfrm>
            <a:prstGeom prst="rect">
              <a:avLst/>
            </a:prstGeom>
          </p:spPr>
          <p:txBody>
            <a:bodyPr vert="horz" wrap="square" lIns="0" tIns="6109" rIns="0" bIns="0" rtlCol="0">
              <a:spAutoFit/>
            </a:bodyPr>
            <a:lstStyle/>
            <a:p>
              <a:pPr marL="83384" marR="2443" indent="-77580">
                <a:lnSpc>
                  <a:spcPct val="143600"/>
                </a:lnSpc>
                <a:spcBef>
                  <a:spcPts val="48"/>
                </a:spcBef>
              </a:pPr>
              <a:r>
                <a:rPr sz="673" spc="-5" dirty="0">
                  <a:latin typeface="Calibri"/>
                  <a:cs typeface="Calibri"/>
                </a:rPr>
                <a:t>Downstream/GIS </a:t>
              </a:r>
              <a:r>
                <a:rPr sz="673" spc="5" dirty="0">
                  <a:latin typeface="Calibri"/>
                  <a:cs typeface="Calibri"/>
                </a:rPr>
                <a:t>services</a:t>
              </a:r>
              <a:r>
                <a:rPr sz="673" spc="84" dirty="0">
                  <a:latin typeface="Calibri"/>
                  <a:cs typeface="Calibri"/>
                </a:rPr>
                <a:t> </a:t>
              </a:r>
              <a:r>
                <a:rPr sz="673" spc="14" dirty="0">
                  <a:latin typeface="Calibri"/>
                  <a:cs typeface="Calibri"/>
                </a:rPr>
                <a:t>6%</a:t>
              </a:r>
              <a:endParaRPr sz="673">
                <a:latin typeface="Calibri"/>
                <a:cs typeface="Calibri"/>
              </a:endParaRPr>
            </a:p>
          </p:txBody>
        </p:sp>
        <p:grpSp>
          <p:nvGrpSpPr>
            <p:cNvPr id="5" name="object 5"/>
            <p:cNvGrpSpPr/>
            <p:nvPr/>
          </p:nvGrpSpPr>
          <p:grpSpPr>
            <a:xfrm>
              <a:off x="1824150" y="4928861"/>
              <a:ext cx="3921760" cy="3916679"/>
              <a:chOff x="1824150" y="4928861"/>
              <a:chExt cx="3921760" cy="3916679"/>
            </a:xfrm>
          </p:grpSpPr>
          <p:sp>
            <p:nvSpPr>
              <p:cNvPr id="6" name="object 6"/>
              <p:cNvSpPr/>
              <p:nvPr/>
            </p:nvSpPr>
            <p:spPr>
              <a:xfrm>
                <a:off x="3784928" y="4928861"/>
                <a:ext cx="1960880" cy="2879725"/>
              </a:xfrm>
              <a:custGeom>
                <a:avLst/>
                <a:gdLst/>
                <a:ahLst/>
                <a:cxnLst/>
                <a:rect l="l" t="t" r="r" b="b"/>
                <a:pathLst>
                  <a:path w="1960879" h="2879725">
                    <a:moveTo>
                      <a:pt x="0" y="0"/>
                    </a:moveTo>
                    <a:lnTo>
                      <a:pt x="0" y="979026"/>
                    </a:lnTo>
                    <a:lnTo>
                      <a:pt x="49008" y="980246"/>
                    </a:lnTo>
                    <a:lnTo>
                      <a:pt x="97598" y="983878"/>
                    </a:lnTo>
                    <a:lnTo>
                      <a:pt x="145692" y="989879"/>
                    </a:lnTo>
                    <a:lnTo>
                      <a:pt x="193217" y="998206"/>
                    </a:lnTo>
                    <a:lnTo>
                      <a:pt x="240096" y="1008817"/>
                    </a:lnTo>
                    <a:lnTo>
                      <a:pt x="286253" y="1021669"/>
                    </a:lnTo>
                    <a:lnTo>
                      <a:pt x="331613" y="1036719"/>
                    </a:lnTo>
                    <a:lnTo>
                      <a:pt x="376101" y="1053925"/>
                    </a:lnTo>
                    <a:lnTo>
                      <a:pt x="419640" y="1073243"/>
                    </a:lnTo>
                    <a:lnTo>
                      <a:pt x="462156" y="1094631"/>
                    </a:lnTo>
                    <a:lnTo>
                      <a:pt x="503572" y="1118046"/>
                    </a:lnTo>
                    <a:lnTo>
                      <a:pt x="543814" y="1143445"/>
                    </a:lnTo>
                    <a:lnTo>
                      <a:pt x="582804" y="1170787"/>
                    </a:lnTo>
                    <a:lnTo>
                      <a:pt x="620469" y="1200027"/>
                    </a:lnTo>
                    <a:lnTo>
                      <a:pt x="656732" y="1231124"/>
                    </a:lnTo>
                    <a:lnTo>
                      <a:pt x="691517" y="1264034"/>
                    </a:lnTo>
                    <a:lnTo>
                      <a:pt x="724750" y="1298715"/>
                    </a:lnTo>
                    <a:lnTo>
                      <a:pt x="756354" y="1335124"/>
                    </a:lnTo>
                    <a:lnTo>
                      <a:pt x="786254" y="1373218"/>
                    </a:lnTo>
                    <a:lnTo>
                      <a:pt x="814374" y="1412955"/>
                    </a:lnTo>
                    <a:lnTo>
                      <a:pt x="840639" y="1454292"/>
                    </a:lnTo>
                    <a:lnTo>
                      <a:pt x="864809" y="1496884"/>
                    </a:lnTo>
                    <a:lnTo>
                      <a:pt x="886692" y="1540358"/>
                    </a:lnTo>
                    <a:lnTo>
                      <a:pt x="906286" y="1584628"/>
                    </a:lnTo>
                    <a:lnTo>
                      <a:pt x="923590" y="1629606"/>
                    </a:lnTo>
                    <a:lnTo>
                      <a:pt x="938600" y="1675207"/>
                    </a:lnTo>
                    <a:lnTo>
                      <a:pt x="951316" y="1721343"/>
                    </a:lnTo>
                    <a:lnTo>
                      <a:pt x="961733" y="1767927"/>
                    </a:lnTo>
                    <a:lnTo>
                      <a:pt x="969851" y="1814874"/>
                    </a:lnTo>
                    <a:lnTo>
                      <a:pt x="975667" y="1862095"/>
                    </a:lnTo>
                    <a:lnTo>
                      <a:pt x="979179" y="1909506"/>
                    </a:lnTo>
                    <a:lnTo>
                      <a:pt x="980384" y="1957017"/>
                    </a:lnTo>
                    <a:lnTo>
                      <a:pt x="979281" y="2004544"/>
                    </a:lnTo>
                    <a:lnTo>
                      <a:pt x="975867" y="2051999"/>
                    </a:lnTo>
                    <a:lnTo>
                      <a:pt x="970141" y="2099296"/>
                    </a:lnTo>
                    <a:lnTo>
                      <a:pt x="962099" y="2146348"/>
                    </a:lnTo>
                    <a:lnTo>
                      <a:pt x="951740" y="2193067"/>
                    </a:lnTo>
                    <a:lnTo>
                      <a:pt x="939061" y="2239369"/>
                    </a:lnTo>
                    <a:lnTo>
                      <a:pt x="924061" y="2285165"/>
                    </a:lnTo>
                    <a:lnTo>
                      <a:pt x="906736" y="2330369"/>
                    </a:lnTo>
                    <a:lnTo>
                      <a:pt x="887086" y="2374894"/>
                    </a:lnTo>
                    <a:lnTo>
                      <a:pt x="865107" y="2418654"/>
                    </a:lnTo>
                    <a:lnTo>
                      <a:pt x="1730216" y="2879256"/>
                    </a:lnTo>
                    <a:lnTo>
                      <a:pt x="1752777" y="2835698"/>
                    </a:lnTo>
                    <a:lnTo>
                      <a:pt x="1774173" y="2791736"/>
                    </a:lnTo>
                    <a:lnTo>
                      <a:pt x="1794406" y="2747391"/>
                    </a:lnTo>
                    <a:lnTo>
                      <a:pt x="1813474" y="2702686"/>
                    </a:lnTo>
                    <a:lnTo>
                      <a:pt x="1831380" y="2657640"/>
                    </a:lnTo>
                    <a:lnTo>
                      <a:pt x="1848123" y="2612278"/>
                    </a:lnTo>
                    <a:lnTo>
                      <a:pt x="1863704" y="2566619"/>
                    </a:lnTo>
                    <a:lnTo>
                      <a:pt x="1878124" y="2520686"/>
                    </a:lnTo>
                    <a:lnTo>
                      <a:pt x="1891383" y="2474500"/>
                    </a:lnTo>
                    <a:lnTo>
                      <a:pt x="1903482" y="2428083"/>
                    </a:lnTo>
                    <a:lnTo>
                      <a:pt x="1914420" y="2381457"/>
                    </a:lnTo>
                    <a:lnTo>
                      <a:pt x="1924200" y="2334644"/>
                    </a:lnTo>
                    <a:lnTo>
                      <a:pt x="1932821" y="2287664"/>
                    </a:lnTo>
                    <a:lnTo>
                      <a:pt x="1940284" y="2240541"/>
                    </a:lnTo>
                    <a:lnTo>
                      <a:pt x="1946589" y="2193294"/>
                    </a:lnTo>
                    <a:lnTo>
                      <a:pt x="1951737" y="2145947"/>
                    </a:lnTo>
                    <a:lnTo>
                      <a:pt x="1955729" y="2098521"/>
                    </a:lnTo>
                    <a:lnTo>
                      <a:pt x="1958565" y="2051037"/>
                    </a:lnTo>
                    <a:lnTo>
                      <a:pt x="1960245" y="2003517"/>
                    </a:lnTo>
                    <a:lnTo>
                      <a:pt x="1960771" y="1955983"/>
                    </a:lnTo>
                    <a:lnTo>
                      <a:pt x="1960142" y="1908457"/>
                    </a:lnTo>
                    <a:lnTo>
                      <a:pt x="1958360" y="1860960"/>
                    </a:lnTo>
                    <a:lnTo>
                      <a:pt x="1955424" y="1813513"/>
                    </a:lnTo>
                    <a:lnTo>
                      <a:pt x="1951336" y="1766139"/>
                    </a:lnTo>
                    <a:lnTo>
                      <a:pt x="1946096" y="1718860"/>
                    </a:lnTo>
                    <a:lnTo>
                      <a:pt x="1939704" y="1671696"/>
                    </a:lnTo>
                    <a:lnTo>
                      <a:pt x="1932161" y="1624670"/>
                    </a:lnTo>
                    <a:lnTo>
                      <a:pt x="1923468" y="1577803"/>
                    </a:lnTo>
                    <a:lnTo>
                      <a:pt x="1913625" y="1531117"/>
                    </a:lnTo>
                    <a:lnTo>
                      <a:pt x="1902633" y="1484634"/>
                    </a:lnTo>
                    <a:lnTo>
                      <a:pt x="1890492" y="1438375"/>
                    </a:lnTo>
                    <a:lnTo>
                      <a:pt x="1877203" y="1392362"/>
                    </a:lnTo>
                    <a:lnTo>
                      <a:pt x="1862766" y="1346617"/>
                    </a:lnTo>
                    <a:lnTo>
                      <a:pt x="1847182" y="1301161"/>
                    </a:lnTo>
                    <a:lnTo>
                      <a:pt x="1830451" y="1256016"/>
                    </a:lnTo>
                    <a:lnTo>
                      <a:pt x="1812574" y="1211203"/>
                    </a:lnTo>
                    <a:lnTo>
                      <a:pt x="1793552" y="1166745"/>
                    </a:lnTo>
                    <a:lnTo>
                      <a:pt x="1773385" y="1122663"/>
                    </a:lnTo>
                    <a:lnTo>
                      <a:pt x="1752074" y="1078979"/>
                    </a:lnTo>
                    <a:lnTo>
                      <a:pt x="1729619" y="1035714"/>
                    </a:lnTo>
                    <a:lnTo>
                      <a:pt x="1706020" y="992891"/>
                    </a:lnTo>
                    <a:lnTo>
                      <a:pt x="1681279" y="950530"/>
                    </a:lnTo>
                    <a:lnTo>
                      <a:pt x="1655487" y="908799"/>
                    </a:lnTo>
                    <a:lnTo>
                      <a:pt x="1628749" y="867857"/>
                    </a:lnTo>
                    <a:lnTo>
                      <a:pt x="1601083" y="827714"/>
                    </a:lnTo>
                    <a:lnTo>
                      <a:pt x="1572508" y="788383"/>
                    </a:lnTo>
                    <a:lnTo>
                      <a:pt x="1543043" y="749873"/>
                    </a:lnTo>
                    <a:lnTo>
                      <a:pt x="1512708" y="712195"/>
                    </a:lnTo>
                    <a:lnTo>
                      <a:pt x="1481520" y="675359"/>
                    </a:lnTo>
                    <a:lnTo>
                      <a:pt x="1449499" y="639377"/>
                    </a:lnTo>
                    <a:lnTo>
                      <a:pt x="1416664" y="604259"/>
                    </a:lnTo>
                    <a:lnTo>
                      <a:pt x="1383034" y="570015"/>
                    </a:lnTo>
                    <a:lnTo>
                      <a:pt x="1348627" y="536657"/>
                    </a:lnTo>
                    <a:lnTo>
                      <a:pt x="1313463" y="504195"/>
                    </a:lnTo>
                    <a:lnTo>
                      <a:pt x="1277560" y="472640"/>
                    </a:lnTo>
                    <a:lnTo>
                      <a:pt x="1240937" y="442002"/>
                    </a:lnTo>
                    <a:lnTo>
                      <a:pt x="1203613" y="412292"/>
                    </a:lnTo>
                    <a:lnTo>
                      <a:pt x="1165608" y="383521"/>
                    </a:lnTo>
                    <a:lnTo>
                      <a:pt x="1126939" y="355700"/>
                    </a:lnTo>
                    <a:lnTo>
                      <a:pt x="1087626" y="328839"/>
                    </a:lnTo>
                    <a:lnTo>
                      <a:pt x="1047688" y="302948"/>
                    </a:lnTo>
                    <a:lnTo>
                      <a:pt x="1007144" y="278039"/>
                    </a:lnTo>
                    <a:lnTo>
                      <a:pt x="966012" y="254123"/>
                    </a:lnTo>
                    <a:lnTo>
                      <a:pt x="924311" y="231209"/>
                    </a:lnTo>
                    <a:lnTo>
                      <a:pt x="882061" y="209309"/>
                    </a:lnTo>
                    <a:lnTo>
                      <a:pt x="839280" y="188433"/>
                    </a:lnTo>
                    <a:lnTo>
                      <a:pt x="795987" y="168592"/>
                    </a:lnTo>
                    <a:lnTo>
                      <a:pt x="752201" y="149797"/>
                    </a:lnTo>
                    <a:lnTo>
                      <a:pt x="707941" y="132058"/>
                    </a:lnTo>
                    <a:lnTo>
                      <a:pt x="663225" y="115386"/>
                    </a:lnTo>
                    <a:lnTo>
                      <a:pt x="618074" y="99792"/>
                    </a:lnTo>
                    <a:lnTo>
                      <a:pt x="572505" y="85286"/>
                    </a:lnTo>
                    <a:lnTo>
                      <a:pt x="526538" y="71880"/>
                    </a:lnTo>
                    <a:lnTo>
                      <a:pt x="480191" y="59583"/>
                    </a:lnTo>
                    <a:lnTo>
                      <a:pt x="433483" y="48406"/>
                    </a:lnTo>
                    <a:lnTo>
                      <a:pt x="386433" y="38361"/>
                    </a:lnTo>
                    <a:lnTo>
                      <a:pt x="339061" y="29457"/>
                    </a:lnTo>
                    <a:lnTo>
                      <a:pt x="291384" y="21706"/>
                    </a:lnTo>
                    <a:lnTo>
                      <a:pt x="243423" y="15118"/>
                    </a:lnTo>
                    <a:lnTo>
                      <a:pt x="195195" y="9704"/>
                    </a:lnTo>
                    <a:lnTo>
                      <a:pt x="146720" y="5474"/>
                    </a:lnTo>
                    <a:lnTo>
                      <a:pt x="98016" y="2440"/>
                    </a:lnTo>
                    <a:lnTo>
                      <a:pt x="49103" y="6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ADC"/>
              </a:solidFill>
            </p:spPr>
            <p:txBody>
              <a:bodyPr wrap="square" lIns="0" tIns="0" rIns="0" bIns="0" rtlCol="0"/>
              <a:lstStyle/>
              <a:p>
                <a:endParaRPr sz="1154"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4419490" y="7303762"/>
                <a:ext cx="1139825" cy="1076325"/>
              </a:xfrm>
              <a:custGeom>
                <a:avLst/>
                <a:gdLst/>
                <a:ahLst/>
                <a:cxnLst/>
                <a:rect l="l" t="t" r="r" b="b"/>
                <a:pathLst>
                  <a:path w="1139825" h="1076325">
                    <a:moveTo>
                      <a:pt x="252516" y="0"/>
                    </a:moveTo>
                    <a:lnTo>
                      <a:pt x="228922" y="46779"/>
                    </a:lnTo>
                    <a:lnTo>
                      <a:pt x="202915" y="92136"/>
                    </a:lnTo>
                    <a:lnTo>
                      <a:pt x="174563" y="135981"/>
                    </a:lnTo>
                    <a:lnTo>
                      <a:pt x="143933" y="178226"/>
                    </a:lnTo>
                    <a:lnTo>
                      <a:pt x="111094" y="218783"/>
                    </a:lnTo>
                    <a:lnTo>
                      <a:pt x="76113" y="257562"/>
                    </a:lnTo>
                    <a:lnTo>
                      <a:pt x="39059" y="294474"/>
                    </a:lnTo>
                    <a:lnTo>
                      <a:pt x="0" y="329432"/>
                    </a:lnTo>
                    <a:lnTo>
                      <a:pt x="634563" y="1075715"/>
                    </a:lnTo>
                    <a:lnTo>
                      <a:pt x="671815" y="1043311"/>
                    </a:lnTo>
                    <a:lnTo>
                      <a:pt x="708196" y="1010021"/>
                    </a:lnTo>
                    <a:lnTo>
                      <a:pt x="743690" y="975863"/>
                    </a:lnTo>
                    <a:lnTo>
                      <a:pt x="778283" y="940856"/>
                    </a:lnTo>
                    <a:lnTo>
                      <a:pt x="811961" y="905017"/>
                    </a:lnTo>
                    <a:lnTo>
                      <a:pt x="844711" y="868365"/>
                    </a:lnTo>
                    <a:lnTo>
                      <a:pt x="876517" y="830920"/>
                    </a:lnTo>
                    <a:lnTo>
                      <a:pt x="907367" y="792698"/>
                    </a:lnTo>
                    <a:lnTo>
                      <a:pt x="937244" y="753720"/>
                    </a:lnTo>
                    <a:lnTo>
                      <a:pt x="966137" y="714002"/>
                    </a:lnTo>
                    <a:lnTo>
                      <a:pt x="994029" y="673565"/>
                    </a:lnTo>
                    <a:lnTo>
                      <a:pt x="1020907" y="632425"/>
                    </a:lnTo>
                    <a:lnTo>
                      <a:pt x="1046758" y="590602"/>
                    </a:lnTo>
                    <a:lnTo>
                      <a:pt x="1071566" y="548115"/>
                    </a:lnTo>
                    <a:lnTo>
                      <a:pt x="1095317" y="504981"/>
                    </a:lnTo>
                    <a:lnTo>
                      <a:pt x="1117998" y="461219"/>
                    </a:lnTo>
                    <a:lnTo>
                      <a:pt x="1139595" y="416848"/>
                    </a:lnTo>
                    <a:lnTo>
                      <a:pt x="252516" y="0"/>
                    </a:lnTo>
                    <a:close/>
                  </a:path>
                </a:pathLst>
              </a:custGeom>
              <a:solidFill>
                <a:srgbClr val="7EC492"/>
              </a:solidFill>
            </p:spPr>
            <p:txBody>
              <a:bodyPr wrap="square" lIns="0" tIns="0" rIns="0" bIns="0" rtlCol="0"/>
              <a:lstStyle/>
              <a:p>
                <a:endParaRPr sz="1154"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4320824" y="7600591"/>
                <a:ext cx="806450" cy="926465"/>
              </a:xfrm>
              <a:custGeom>
                <a:avLst/>
                <a:gdLst/>
                <a:ahLst/>
                <a:cxnLst/>
                <a:rect l="l" t="t" r="r" b="b"/>
                <a:pathLst>
                  <a:path w="806450" h="926465">
                    <a:moveTo>
                      <a:pt x="135223" y="0"/>
                    </a:moveTo>
                    <a:lnTo>
                      <a:pt x="103193" y="28740"/>
                    </a:lnTo>
                    <a:lnTo>
                      <a:pt x="69947" y="56037"/>
                    </a:lnTo>
                    <a:lnTo>
                      <a:pt x="35532" y="81849"/>
                    </a:lnTo>
                    <a:lnTo>
                      <a:pt x="0" y="106140"/>
                    </a:lnTo>
                    <a:lnTo>
                      <a:pt x="535894" y="925960"/>
                    </a:lnTo>
                    <a:lnTo>
                      <a:pt x="576772" y="898577"/>
                    </a:lnTo>
                    <a:lnTo>
                      <a:pt x="616933" y="870189"/>
                    </a:lnTo>
                    <a:lnTo>
                      <a:pt x="656359" y="840811"/>
                    </a:lnTo>
                    <a:lnTo>
                      <a:pt x="695031" y="810456"/>
                    </a:lnTo>
                    <a:lnTo>
                      <a:pt x="732932" y="779139"/>
                    </a:lnTo>
                    <a:lnTo>
                      <a:pt x="770042" y="746875"/>
                    </a:lnTo>
                    <a:lnTo>
                      <a:pt x="806344" y="713679"/>
                    </a:lnTo>
                    <a:lnTo>
                      <a:pt x="135223" y="0"/>
                    </a:lnTo>
                    <a:close/>
                  </a:path>
                </a:pathLst>
              </a:custGeom>
              <a:solidFill>
                <a:srgbClr val="65A6FA"/>
              </a:solidFill>
            </p:spPr>
            <p:txBody>
              <a:bodyPr wrap="square" lIns="0" tIns="0" rIns="0" bIns="0" rtlCol="0"/>
              <a:lstStyle/>
              <a:p>
                <a:endParaRPr sz="1154"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3442262" y="7678961"/>
                <a:ext cx="1495425" cy="1166495"/>
              </a:xfrm>
              <a:custGeom>
                <a:avLst/>
                <a:gdLst/>
                <a:ahLst/>
                <a:cxnLst/>
                <a:rect l="l" t="t" r="r" b="b"/>
                <a:pathLst>
                  <a:path w="1495425" h="1166495">
                    <a:moveTo>
                      <a:pt x="918923" y="0"/>
                    </a:moveTo>
                    <a:lnTo>
                      <a:pt x="877900" y="28203"/>
                    </a:lnTo>
                    <a:lnTo>
                      <a:pt x="835693" y="54176"/>
                    </a:lnTo>
                    <a:lnTo>
                      <a:pt x="792392" y="77898"/>
                    </a:lnTo>
                    <a:lnTo>
                      <a:pt x="748088" y="99348"/>
                    </a:lnTo>
                    <a:lnTo>
                      <a:pt x="702872" y="118505"/>
                    </a:lnTo>
                    <a:lnTo>
                      <a:pt x="656836" y="135348"/>
                    </a:lnTo>
                    <a:lnTo>
                      <a:pt x="610070" y="149856"/>
                    </a:lnTo>
                    <a:lnTo>
                      <a:pt x="562665" y="162008"/>
                    </a:lnTo>
                    <a:lnTo>
                      <a:pt x="514712" y="171784"/>
                    </a:lnTo>
                    <a:lnTo>
                      <a:pt x="466301" y="179162"/>
                    </a:lnTo>
                    <a:lnTo>
                      <a:pt x="417525" y="184122"/>
                    </a:lnTo>
                    <a:lnTo>
                      <a:pt x="368473" y="186642"/>
                    </a:lnTo>
                    <a:lnTo>
                      <a:pt x="319237" y="186702"/>
                    </a:lnTo>
                    <a:lnTo>
                      <a:pt x="269907" y="184280"/>
                    </a:lnTo>
                    <a:lnTo>
                      <a:pt x="220575" y="179357"/>
                    </a:lnTo>
                    <a:lnTo>
                      <a:pt x="171331" y="171911"/>
                    </a:lnTo>
                    <a:lnTo>
                      <a:pt x="0" y="1135871"/>
                    </a:lnTo>
                    <a:lnTo>
                      <a:pt x="49209" y="1143951"/>
                    </a:lnTo>
                    <a:lnTo>
                      <a:pt x="98486" y="1150764"/>
                    </a:lnTo>
                    <a:lnTo>
                      <a:pt x="147807" y="1156316"/>
                    </a:lnTo>
                    <a:lnTo>
                      <a:pt x="197150" y="1160611"/>
                    </a:lnTo>
                    <a:lnTo>
                      <a:pt x="246491" y="1163655"/>
                    </a:lnTo>
                    <a:lnTo>
                      <a:pt x="295809" y="1165454"/>
                    </a:lnTo>
                    <a:lnTo>
                      <a:pt x="345079" y="1166012"/>
                    </a:lnTo>
                    <a:lnTo>
                      <a:pt x="394281" y="1165334"/>
                    </a:lnTo>
                    <a:lnTo>
                      <a:pt x="443390" y="1163427"/>
                    </a:lnTo>
                    <a:lnTo>
                      <a:pt x="492384" y="1160294"/>
                    </a:lnTo>
                    <a:lnTo>
                      <a:pt x="541240" y="1155942"/>
                    </a:lnTo>
                    <a:lnTo>
                      <a:pt x="589936" y="1150375"/>
                    </a:lnTo>
                    <a:lnTo>
                      <a:pt x="638449" y="1143599"/>
                    </a:lnTo>
                    <a:lnTo>
                      <a:pt x="686757" y="1135619"/>
                    </a:lnTo>
                    <a:lnTo>
                      <a:pt x="734835" y="1126440"/>
                    </a:lnTo>
                    <a:lnTo>
                      <a:pt x="782663" y="1116068"/>
                    </a:lnTo>
                    <a:lnTo>
                      <a:pt x="830216" y="1104507"/>
                    </a:lnTo>
                    <a:lnTo>
                      <a:pt x="877473" y="1091763"/>
                    </a:lnTo>
                    <a:lnTo>
                      <a:pt x="924410" y="1077841"/>
                    </a:lnTo>
                    <a:lnTo>
                      <a:pt x="971005" y="1062747"/>
                    </a:lnTo>
                    <a:lnTo>
                      <a:pt x="1017235" y="1046485"/>
                    </a:lnTo>
                    <a:lnTo>
                      <a:pt x="1063077" y="1029061"/>
                    </a:lnTo>
                    <a:lnTo>
                      <a:pt x="1108509" y="1010480"/>
                    </a:lnTo>
                    <a:lnTo>
                      <a:pt x="1153508" y="990747"/>
                    </a:lnTo>
                    <a:lnTo>
                      <a:pt x="1198051" y="969868"/>
                    </a:lnTo>
                    <a:lnTo>
                      <a:pt x="1242115" y="947847"/>
                    </a:lnTo>
                    <a:lnTo>
                      <a:pt x="1285678" y="924691"/>
                    </a:lnTo>
                    <a:lnTo>
                      <a:pt x="1328717" y="900403"/>
                    </a:lnTo>
                    <a:lnTo>
                      <a:pt x="1371210" y="874990"/>
                    </a:lnTo>
                    <a:lnTo>
                      <a:pt x="1413132" y="848456"/>
                    </a:lnTo>
                    <a:lnTo>
                      <a:pt x="1454463" y="820808"/>
                    </a:lnTo>
                    <a:lnTo>
                      <a:pt x="1495178" y="792049"/>
                    </a:lnTo>
                    <a:lnTo>
                      <a:pt x="918923" y="0"/>
                    </a:lnTo>
                    <a:close/>
                  </a:path>
                </a:pathLst>
              </a:custGeom>
              <a:solidFill>
                <a:srgbClr val="7E80E7"/>
              </a:solidFill>
            </p:spPr>
            <p:txBody>
              <a:bodyPr wrap="square" lIns="0" tIns="0" rIns="0" bIns="0" rtlCol="0"/>
              <a:lstStyle/>
              <a:p>
                <a:endParaRPr sz="1154"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1824150" y="6305786"/>
                <a:ext cx="1838325" cy="2524125"/>
              </a:xfrm>
              <a:custGeom>
                <a:avLst/>
                <a:gdLst/>
                <a:ahLst/>
                <a:cxnLst/>
                <a:rect l="l" t="t" r="r" b="b"/>
                <a:pathLst>
                  <a:path w="1838325" h="2524125">
                    <a:moveTo>
                      <a:pt x="88354" y="0"/>
                    </a:moveTo>
                    <a:lnTo>
                      <a:pt x="74221" y="47519"/>
                    </a:lnTo>
                    <a:lnTo>
                      <a:pt x="61330" y="95250"/>
                    </a:lnTo>
                    <a:lnTo>
                      <a:pt x="49676" y="143170"/>
                    </a:lnTo>
                    <a:lnTo>
                      <a:pt x="39258" y="191255"/>
                    </a:lnTo>
                    <a:lnTo>
                      <a:pt x="30071" y="239484"/>
                    </a:lnTo>
                    <a:lnTo>
                      <a:pt x="22114" y="287833"/>
                    </a:lnTo>
                    <a:lnTo>
                      <a:pt x="15382" y="336281"/>
                    </a:lnTo>
                    <a:lnTo>
                      <a:pt x="9872" y="384804"/>
                    </a:lnTo>
                    <a:lnTo>
                      <a:pt x="5582" y="433380"/>
                    </a:lnTo>
                    <a:lnTo>
                      <a:pt x="2509" y="481986"/>
                    </a:lnTo>
                    <a:lnTo>
                      <a:pt x="649" y="530600"/>
                    </a:lnTo>
                    <a:lnTo>
                      <a:pt x="0" y="579199"/>
                    </a:lnTo>
                    <a:lnTo>
                      <a:pt x="557" y="627761"/>
                    </a:lnTo>
                    <a:lnTo>
                      <a:pt x="2319" y="676263"/>
                    </a:lnTo>
                    <a:lnTo>
                      <a:pt x="5282" y="724682"/>
                    </a:lnTo>
                    <a:lnTo>
                      <a:pt x="9443" y="772995"/>
                    </a:lnTo>
                    <a:lnTo>
                      <a:pt x="14798" y="821181"/>
                    </a:lnTo>
                    <a:lnTo>
                      <a:pt x="21346" y="869216"/>
                    </a:lnTo>
                    <a:lnTo>
                      <a:pt x="29082" y="917078"/>
                    </a:lnTo>
                    <a:lnTo>
                      <a:pt x="38004" y="964744"/>
                    </a:lnTo>
                    <a:lnTo>
                      <a:pt x="48109" y="1012193"/>
                    </a:lnTo>
                    <a:lnTo>
                      <a:pt x="59393" y="1059400"/>
                    </a:lnTo>
                    <a:lnTo>
                      <a:pt x="71854" y="1106343"/>
                    </a:lnTo>
                    <a:lnTo>
                      <a:pt x="85488" y="1153001"/>
                    </a:lnTo>
                    <a:lnTo>
                      <a:pt x="100292" y="1199350"/>
                    </a:lnTo>
                    <a:lnTo>
                      <a:pt x="116263" y="1245367"/>
                    </a:lnTo>
                    <a:lnTo>
                      <a:pt x="133398" y="1291031"/>
                    </a:lnTo>
                    <a:lnTo>
                      <a:pt x="151695" y="1336318"/>
                    </a:lnTo>
                    <a:lnTo>
                      <a:pt x="171149" y="1381206"/>
                    </a:lnTo>
                    <a:lnTo>
                      <a:pt x="191759" y="1425673"/>
                    </a:lnTo>
                    <a:lnTo>
                      <a:pt x="213520" y="1469695"/>
                    </a:lnTo>
                    <a:lnTo>
                      <a:pt x="236429" y="1513250"/>
                    </a:lnTo>
                    <a:lnTo>
                      <a:pt x="260485" y="1556315"/>
                    </a:lnTo>
                    <a:lnTo>
                      <a:pt x="285682" y="1598869"/>
                    </a:lnTo>
                    <a:lnTo>
                      <a:pt x="312020" y="1640888"/>
                    </a:lnTo>
                    <a:lnTo>
                      <a:pt x="339412" y="1682228"/>
                    </a:lnTo>
                    <a:lnTo>
                      <a:pt x="367763" y="1722755"/>
                    </a:lnTo>
                    <a:lnTo>
                      <a:pt x="397054" y="1762455"/>
                    </a:lnTo>
                    <a:lnTo>
                      <a:pt x="427266" y="1801316"/>
                    </a:lnTo>
                    <a:lnTo>
                      <a:pt x="458379" y="1839327"/>
                    </a:lnTo>
                    <a:lnTo>
                      <a:pt x="490374" y="1876475"/>
                    </a:lnTo>
                    <a:lnTo>
                      <a:pt x="523232" y="1912748"/>
                    </a:lnTo>
                    <a:lnTo>
                      <a:pt x="556933" y="1948133"/>
                    </a:lnTo>
                    <a:lnTo>
                      <a:pt x="591459" y="1982619"/>
                    </a:lnTo>
                    <a:lnTo>
                      <a:pt x="626788" y="2016194"/>
                    </a:lnTo>
                    <a:lnTo>
                      <a:pt x="662904" y="2048845"/>
                    </a:lnTo>
                    <a:lnTo>
                      <a:pt x="699785" y="2080560"/>
                    </a:lnTo>
                    <a:lnTo>
                      <a:pt x="737413" y="2111327"/>
                    </a:lnTo>
                    <a:lnTo>
                      <a:pt x="775768" y="2141134"/>
                    </a:lnTo>
                    <a:lnTo>
                      <a:pt x="814831" y="2169969"/>
                    </a:lnTo>
                    <a:lnTo>
                      <a:pt x="854584" y="2197819"/>
                    </a:lnTo>
                    <a:lnTo>
                      <a:pt x="895005" y="2224672"/>
                    </a:lnTo>
                    <a:lnTo>
                      <a:pt x="936077" y="2250516"/>
                    </a:lnTo>
                    <a:lnTo>
                      <a:pt x="977779" y="2275340"/>
                    </a:lnTo>
                    <a:lnTo>
                      <a:pt x="1020093" y="2299130"/>
                    </a:lnTo>
                    <a:lnTo>
                      <a:pt x="1062999" y="2321875"/>
                    </a:lnTo>
                    <a:lnTo>
                      <a:pt x="1106477" y="2343563"/>
                    </a:lnTo>
                    <a:lnTo>
                      <a:pt x="1150509" y="2364181"/>
                    </a:lnTo>
                    <a:lnTo>
                      <a:pt x="1195076" y="2383717"/>
                    </a:lnTo>
                    <a:lnTo>
                      <a:pt x="1240157" y="2402159"/>
                    </a:lnTo>
                    <a:lnTo>
                      <a:pt x="1285733" y="2419495"/>
                    </a:lnTo>
                    <a:lnTo>
                      <a:pt x="1331786" y="2435713"/>
                    </a:lnTo>
                    <a:lnTo>
                      <a:pt x="1378295" y="2450801"/>
                    </a:lnTo>
                    <a:lnTo>
                      <a:pt x="1425242" y="2464745"/>
                    </a:lnTo>
                    <a:lnTo>
                      <a:pt x="1472607" y="2477535"/>
                    </a:lnTo>
                    <a:lnTo>
                      <a:pt x="1520371" y="2489159"/>
                    </a:lnTo>
                    <a:lnTo>
                      <a:pt x="1568515" y="2499603"/>
                    </a:lnTo>
                    <a:lnTo>
                      <a:pt x="1617019" y="2508855"/>
                    </a:lnTo>
                    <a:lnTo>
                      <a:pt x="1665863" y="2516905"/>
                    </a:lnTo>
                    <a:lnTo>
                      <a:pt x="1715029" y="2523738"/>
                    </a:lnTo>
                    <a:lnTo>
                      <a:pt x="1837903" y="1552432"/>
                    </a:lnTo>
                    <a:lnTo>
                      <a:pt x="1787466" y="1544735"/>
                    </a:lnTo>
                    <a:lnTo>
                      <a:pt x="1737754" y="1534489"/>
                    </a:lnTo>
                    <a:lnTo>
                      <a:pt x="1688852" y="1521747"/>
                    </a:lnTo>
                    <a:lnTo>
                      <a:pt x="1640842" y="1506562"/>
                    </a:lnTo>
                    <a:lnTo>
                      <a:pt x="1593811" y="1488988"/>
                    </a:lnTo>
                    <a:lnTo>
                      <a:pt x="1547842" y="1469076"/>
                    </a:lnTo>
                    <a:lnTo>
                      <a:pt x="1503019" y="1446882"/>
                    </a:lnTo>
                    <a:lnTo>
                      <a:pt x="1459427" y="1422456"/>
                    </a:lnTo>
                    <a:lnTo>
                      <a:pt x="1417150" y="1395853"/>
                    </a:lnTo>
                    <a:lnTo>
                      <a:pt x="1376273" y="1367126"/>
                    </a:lnTo>
                    <a:lnTo>
                      <a:pt x="1336879" y="1336327"/>
                    </a:lnTo>
                    <a:lnTo>
                      <a:pt x="1299054" y="1303510"/>
                    </a:lnTo>
                    <a:lnTo>
                      <a:pt x="1262881" y="1268728"/>
                    </a:lnTo>
                    <a:lnTo>
                      <a:pt x="1228445" y="1232033"/>
                    </a:lnTo>
                    <a:lnTo>
                      <a:pt x="1195829" y="1193480"/>
                    </a:lnTo>
                    <a:lnTo>
                      <a:pt x="1165120" y="1153120"/>
                    </a:lnTo>
                    <a:lnTo>
                      <a:pt x="1136400" y="1111007"/>
                    </a:lnTo>
                    <a:lnTo>
                      <a:pt x="1109909" y="1067461"/>
                    </a:lnTo>
                    <a:lnTo>
                      <a:pt x="1085840" y="1022833"/>
                    </a:lnTo>
                    <a:lnTo>
                      <a:pt x="1064206" y="977220"/>
                    </a:lnTo>
                    <a:lnTo>
                      <a:pt x="1045021" y="930723"/>
                    </a:lnTo>
                    <a:lnTo>
                      <a:pt x="1028298" y="883439"/>
                    </a:lnTo>
                    <a:lnTo>
                      <a:pt x="1014051" y="835466"/>
                    </a:lnTo>
                    <a:lnTo>
                      <a:pt x="1002292" y="786904"/>
                    </a:lnTo>
                    <a:lnTo>
                      <a:pt x="993037" y="737852"/>
                    </a:lnTo>
                    <a:lnTo>
                      <a:pt x="986297" y="688407"/>
                    </a:lnTo>
                    <a:lnTo>
                      <a:pt x="982086" y="638668"/>
                    </a:lnTo>
                    <a:lnTo>
                      <a:pt x="980419" y="588735"/>
                    </a:lnTo>
                    <a:lnTo>
                      <a:pt x="981308" y="538705"/>
                    </a:lnTo>
                    <a:lnTo>
                      <a:pt x="984766" y="488678"/>
                    </a:lnTo>
                    <a:lnTo>
                      <a:pt x="990808" y="438751"/>
                    </a:lnTo>
                    <a:lnTo>
                      <a:pt x="999446" y="389024"/>
                    </a:lnTo>
                    <a:lnTo>
                      <a:pt x="1010694" y="339595"/>
                    </a:lnTo>
                    <a:lnTo>
                      <a:pt x="1024566" y="290563"/>
                    </a:lnTo>
                    <a:lnTo>
                      <a:pt x="88354" y="0"/>
                    </a:lnTo>
                    <a:close/>
                  </a:path>
                </a:pathLst>
              </a:custGeom>
              <a:solidFill>
                <a:srgbClr val="9B57CC"/>
              </a:solidFill>
            </p:spPr>
            <p:txBody>
              <a:bodyPr wrap="square" lIns="0" tIns="0" rIns="0" bIns="0" rtlCol="0"/>
              <a:lstStyle/>
              <a:p>
                <a:endParaRPr sz="1154"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1885758" y="5658264"/>
                <a:ext cx="1136015" cy="985519"/>
              </a:xfrm>
              <a:custGeom>
                <a:avLst/>
                <a:gdLst/>
                <a:ahLst/>
                <a:cxnLst/>
                <a:rect l="l" t="t" r="r" b="b"/>
                <a:pathLst>
                  <a:path w="1136014" h="985520">
                    <a:moveTo>
                      <a:pt x="372456" y="0"/>
                    </a:moveTo>
                    <a:lnTo>
                      <a:pt x="341944" y="38800"/>
                    </a:lnTo>
                    <a:lnTo>
                      <a:pt x="312454" y="78308"/>
                    </a:lnTo>
                    <a:lnTo>
                      <a:pt x="283999" y="118503"/>
                    </a:lnTo>
                    <a:lnTo>
                      <a:pt x="256587" y="159364"/>
                    </a:lnTo>
                    <a:lnTo>
                      <a:pt x="230230" y="200870"/>
                    </a:lnTo>
                    <a:lnTo>
                      <a:pt x="204938" y="243001"/>
                    </a:lnTo>
                    <a:lnTo>
                      <a:pt x="180721" y="285735"/>
                    </a:lnTo>
                    <a:lnTo>
                      <a:pt x="157590" y="329052"/>
                    </a:lnTo>
                    <a:lnTo>
                      <a:pt x="135556" y="372931"/>
                    </a:lnTo>
                    <a:lnTo>
                      <a:pt x="114628" y="417351"/>
                    </a:lnTo>
                    <a:lnTo>
                      <a:pt x="94817" y="462292"/>
                    </a:lnTo>
                    <a:lnTo>
                      <a:pt x="76134" y="507732"/>
                    </a:lnTo>
                    <a:lnTo>
                      <a:pt x="58589" y="553652"/>
                    </a:lnTo>
                    <a:lnTo>
                      <a:pt x="42193" y="600029"/>
                    </a:lnTo>
                    <a:lnTo>
                      <a:pt x="26956" y="646843"/>
                    </a:lnTo>
                    <a:lnTo>
                      <a:pt x="12888" y="694074"/>
                    </a:lnTo>
                    <a:lnTo>
                      <a:pt x="0" y="741701"/>
                    </a:lnTo>
                    <a:lnTo>
                      <a:pt x="949585" y="985174"/>
                    </a:lnTo>
                    <a:lnTo>
                      <a:pt x="963983" y="934808"/>
                    </a:lnTo>
                    <a:lnTo>
                      <a:pt x="981019" y="885388"/>
                    </a:lnTo>
                    <a:lnTo>
                      <a:pt x="1000642" y="837014"/>
                    </a:lnTo>
                    <a:lnTo>
                      <a:pt x="1022802" y="789786"/>
                    </a:lnTo>
                    <a:lnTo>
                      <a:pt x="1047449" y="743803"/>
                    </a:lnTo>
                    <a:lnTo>
                      <a:pt x="1074534" y="699165"/>
                    </a:lnTo>
                    <a:lnTo>
                      <a:pt x="1104005" y="655972"/>
                    </a:lnTo>
                    <a:lnTo>
                      <a:pt x="1135814" y="614324"/>
                    </a:lnTo>
                    <a:lnTo>
                      <a:pt x="372456" y="0"/>
                    </a:lnTo>
                    <a:close/>
                  </a:path>
                </a:pathLst>
              </a:custGeom>
              <a:solidFill>
                <a:srgbClr val="BB109D"/>
              </a:solidFill>
            </p:spPr>
            <p:txBody>
              <a:bodyPr wrap="square" lIns="0" tIns="0" rIns="0" bIns="0" rtlCol="0"/>
              <a:lstStyle/>
              <a:p>
                <a:endParaRPr sz="1154"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2198631" y="5183304"/>
                <a:ext cx="1103630" cy="1128395"/>
              </a:xfrm>
              <a:custGeom>
                <a:avLst/>
                <a:gdLst/>
                <a:ahLst/>
                <a:cxnLst/>
                <a:rect l="l" t="t" r="r" b="b"/>
                <a:pathLst>
                  <a:path w="1103629" h="1128395">
                    <a:moveTo>
                      <a:pt x="619719" y="0"/>
                    </a:moveTo>
                    <a:lnTo>
                      <a:pt x="577045" y="24858"/>
                    </a:lnTo>
                    <a:lnTo>
                      <a:pt x="535063" y="50751"/>
                    </a:lnTo>
                    <a:lnTo>
                      <a:pt x="493788" y="77662"/>
                    </a:lnTo>
                    <a:lnTo>
                      <a:pt x="453238" y="105577"/>
                    </a:lnTo>
                    <a:lnTo>
                      <a:pt x="413431" y="134479"/>
                    </a:lnTo>
                    <a:lnTo>
                      <a:pt x="374384" y="164353"/>
                    </a:lnTo>
                    <a:lnTo>
                      <a:pt x="336115" y="195184"/>
                    </a:lnTo>
                    <a:lnTo>
                      <a:pt x="298640" y="226956"/>
                    </a:lnTo>
                    <a:lnTo>
                      <a:pt x="261977" y="259654"/>
                    </a:lnTo>
                    <a:lnTo>
                      <a:pt x="226144" y="293261"/>
                    </a:lnTo>
                    <a:lnTo>
                      <a:pt x="191158" y="327763"/>
                    </a:lnTo>
                    <a:lnTo>
                      <a:pt x="157036" y="363145"/>
                    </a:lnTo>
                    <a:lnTo>
                      <a:pt x="123796" y="399389"/>
                    </a:lnTo>
                    <a:lnTo>
                      <a:pt x="91455" y="436482"/>
                    </a:lnTo>
                    <a:lnTo>
                      <a:pt x="60030" y="474408"/>
                    </a:lnTo>
                    <a:lnTo>
                      <a:pt x="29539" y="513150"/>
                    </a:lnTo>
                    <a:lnTo>
                      <a:pt x="0" y="552695"/>
                    </a:lnTo>
                    <a:lnTo>
                      <a:pt x="793149" y="1128151"/>
                    </a:lnTo>
                    <a:lnTo>
                      <a:pt x="825103" y="1086615"/>
                    </a:lnTo>
                    <a:lnTo>
                      <a:pt x="859160" y="1046928"/>
                    </a:lnTo>
                    <a:lnTo>
                      <a:pt x="895237" y="1009165"/>
                    </a:lnTo>
                    <a:lnTo>
                      <a:pt x="933251" y="973400"/>
                    </a:lnTo>
                    <a:lnTo>
                      <a:pt x="973119" y="939707"/>
                    </a:lnTo>
                    <a:lnTo>
                      <a:pt x="1014756" y="908160"/>
                    </a:lnTo>
                    <a:lnTo>
                      <a:pt x="1058080" y="878834"/>
                    </a:lnTo>
                    <a:lnTo>
                      <a:pt x="1103007" y="851804"/>
                    </a:lnTo>
                    <a:lnTo>
                      <a:pt x="619719" y="0"/>
                    </a:lnTo>
                    <a:close/>
                  </a:path>
                </a:pathLst>
              </a:custGeom>
              <a:solidFill>
                <a:srgbClr val="D0005F"/>
              </a:solidFill>
            </p:spPr>
            <p:txBody>
              <a:bodyPr wrap="square" lIns="0" tIns="0" rIns="0" bIns="0" rtlCol="0"/>
              <a:lstStyle/>
              <a:p>
                <a:endParaRPr sz="1154"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2734296" y="4928861"/>
                <a:ext cx="1050925" cy="1131570"/>
              </a:xfrm>
              <a:custGeom>
                <a:avLst/>
                <a:gdLst/>
                <a:ahLst/>
                <a:cxnLst/>
                <a:rect l="l" t="t" r="r" b="b"/>
                <a:pathLst>
                  <a:path w="1050925" h="1131570">
                    <a:moveTo>
                      <a:pt x="1050437" y="0"/>
                    </a:moveTo>
                    <a:lnTo>
                      <a:pt x="999760" y="658"/>
                    </a:lnTo>
                    <a:lnTo>
                      <a:pt x="949201" y="2620"/>
                    </a:lnTo>
                    <a:lnTo>
                      <a:pt x="898787" y="5879"/>
                    </a:lnTo>
                    <a:lnTo>
                      <a:pt x="848539" y="10426"/>
                    </a:lnTo>
                    <a:lnTo>
                      <a:pt x="798483" y="16256"/>
                    </a:lnTo>
                    <a:lnTo>
                      <a:pt x="748641" y="23361"/>
                    </a:lnTo>
                    <a:lnTo>
                      <a:pt x="699039" y="31735"/>
                    </a:lnTo>
                    <a:lnTo>
                      <a:pt x="649700" y="41370"/>
                    </a:lnTo>
                    <a:lnTo>
                      <a:pt x="600648" y="52259"/>
                    </a:lnTo>
                    <a:lnTo>
                      <a:pt x="551907" y="64396"/>
                    </a:lnTo>
                    <a:lnTo>
                      <a:pt x="503501" y="77773"/>
                    </a:lnTo>
                    <a:lnTo>
                      <a:pt x="455454" y="92384"/>
                    </a:lnTo>
                    <a:lnTo>
                      <a:pt x="407790" y="108222"/>
                    </a:lnTo>
                    <a:lnTo>
                      <a:pt x="360533" y="125280"/>
                    </a:lnTo>
                    <a:lnTo>
                      <a:pt x="313706" y="143550"/>
                    </a:lnTo>
                    <a:lnTo>
                      <a:pt x="267335" y="163026"/>
                    </a:lnTo>
                    <a:lnTo>
                      <a:pt x="221442" y="183700"/>
                    </a:lnTo>
                    <a:lnTo>
                      <a:pt x="176052" y="205567"/>
                    </a:lnTo>
                    <a:lnTo>
                      <a:pt x="131189" y="228619"/>
                    </a:lnTo>
                    <a:lnTo>
                      <a:pt x="86876" y="252848"/>
                    </a:lnTo>
                    <a:lnTo>
                      <a:pt x="43139" y="278249"/>
                    </a:lnTo>
                    <a:lnTo>
                      <a:pt x="0" y="304813"/>
                    </a:lnTo>
                    <a:lnTo>
                      <a:pt x="525316" y="1131432"/>
                    </a:lnTo>
                    <a:lnTo>
                      <a:pt x="568754" y="1105450"/>
                    </a:lnTo>
                    <a:lnTo>
                      <a:pt x="613342" y="1081809"/>
                    </a:lnTo>
                    <a:lnTo>
                      <a:pt x="658983" y="1060539"/>
                    </a:lnTo>
                    <a:lnTo>
                      <a:pt x="705582" y="1041666"/>
                    </a:lnTo>
                    <a:lnTo>
                      <a:pt x="753043" y="1025218"/>
                    </a:lnTo>
                    <a:lnTo>
                      <a:pt x="801270" y="1011224"/>
                    </a:lnTo>
                    <a:lnTo>
                      <a:pt x="850166" y="999710"/>
                    </a:lnTo>
                    <a:lnTo>
                      <a:pt x="899637" y="990706"/>
                    </a:lnTo>
                    <a:lnTo>
                      <a:pt x="949586" y="984238"/>
                    </a:lnTo>
                    <a:lnTo>
                      <a:pt x="999917" y="980335"/>
                    </a:lnTo>
                    <a:lnTo>
                      <a:pt x="1050535" y="979025"/>
                    </a:lnTo>
                    <a:lnTo>
                      <a:pt x="1050437" y="0"/>
                    </a:lnTo>
                    <a:close/>
                  </a:path>
                </a:pathLst>
              </a:custGeom>
              <a:solidFill>
                <a:srgbClr val="DE4F45"/>
              </a:solidFill>
            </p:spPr>
            <p:txBody>
              <a:bodyPr wrap="square" lIns="0" tIns="0" rIns="0" bIns="0" rtlCol="0"/>
              <a:lstStyle/>
              <a:p>
                <a:endParaRPr sz="1154"/>
              </a:p>
            </p:txBody>
          </p:sp>
        </p:grpSp>
        <p:sp>
          <p:nvSpPr>
            <p:cNvPr id="14" name="object 14"/>
            <p:cNvSpPr txBox="1"/>
            <p:nvPr/>
          </p:nvSpPr>
          <p:spPr>
            <a:xfrm>
              <a:off x="2056768" y="7220187"/>
              <a:ext cx="809625" cy="456959"/>
            </a:xfrm>
            <a:prstGeom prst="rect">
              <a:avLst/>
            </a:prstGeom>
          </p:spPr>
          <p:txBody>
            <a:bodyPr vert="horz" wrap="square" lIns="0" tIns="6109" rIns="0" bIns="0" rtlCol="0">
              <a:spAutoFit/>
            </a:bodyPr>
            <a:lstStyle/>
            <a:p>
              <a:pPr marL="6109" marR="2443" indent="6109">
                <a:lnSpc>
                  <a:spcPct val="143600"/>
                </a:lnSpc>
                <a:spcBef>
                  <a:spcPts val="48"/>
                </a:spcBef>
              </a:pPr>
              <a:r>
                <a:rPr sz="673" dirty="0">
                  <a:solidFill>
                    <a:srgbClr val="FFFFFF"/>
                  </a:solidFill>
                  <a:latin typeface="Calibri"/>
                  <a:cs typeface="Calibri"/>
                </a:rPr>
                <a:t>Added-</a:t>
              </a:r>
              <a:r>
                <a:rPr sz="673" spc="-5" dirty="0">
                  <a:solidFill>
                    <a:srgbClr val="FFFFFF"/>
                  </a:solidFill>
                  <a:latin typeface="Calibri"/>
                  <a:cs typeface="Calibri"/>
                </a:rPr>
                <a:t>value </a:t>
              </a:r>
              <a:r>
                <a:rPr sz="673" spc="5" dirty="0">
                  <a:solidFill>
                    <a:srgbClr val="FFFFFF"/>
                  </a:solidFill>
                  <a:latin typeface="Calibri"/>
                  <a:cs typeface="Calibri"/>
                </a:rPr>
                <a:t>services</a:t>
              </a:r>
              <a:r>
                <a:rPr sz="673" spc="8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673" spc="-12" dirty="0">
                  <a:solidFill>
                    <a:srgbClr val="FFFFFF"/>
                  </a:solidFill>
                  <a:latin typeface="Calibri"/>
                  <a:cs typeface="Calibri"/>
                </a:rPr>
                <a:t>27%</a:t>
              </a:r>
              <a:endParaRPr sz="673">
                <a:latin typeface="Calibri"/>
                <a:cs typeface="Calibri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4523739" y="5949172"/>
              <a:ext cx="1056641" cy="710085"/>
            </a:xfrm>
            <a:prstGeom prst="rect">
              <a:avLst/>
            </a:prstGeom>
          </p:spPr>
          <p:txBody>
            <a:bodyPr vert="horz" wrap="square" lIns="0" tIns="6109" rIns="0" bIns="0" rtlCol="0">
              <a:spAutoFit/>
            </a:bodyPr>
            <a:lstStyle/>
            <a:p>
              <a:pPr marL="6109" marR="2443" algn="ctr">
                <a:lnSpc>
                  <a:spcPct val="145500"/>
                </a:lnSpc>
                <a:spcBef>
                  <a:spcPts val="48"/>
                </a:spcBef>
              </a:pPr>
              <a:r>
                <a:rPr sz="673" spc="5" dirty="0">
                  <a:solidFill>
                    <a:srgbClr val="FFFFFF"/>
                  </a:solidFill>
                  <a:latin typeface="Calibri"/>
                  <a:cs typeface="Calibri"/>
                </a:rPr>
                <a:t>Satellite</a:t>
              </a:r>
              <a:r>
                <a:rPr sz="673" spc="51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673" spc="-5" dirty="0">
                  <a:solidFill>
                    <a:srgbClr val="FFFFFF"/>
                  </a:solidFill>
                  <a:latin typeface="Calibri"/>
                  <a:cs typeface="Calibri"/>
                </a:rPr>
                <a:t>operator </a:t>
              </a:r>
              <a:r>
                <a:rPr sz="673" dirty="0">
                  <a:solidFill>
                    <a:srgbClr val="FFFFFF"/>
                  </a:solidFill>
                  <a:latin typeface="Calibri"/>
                  <a:cs typeface="Calibri"/>
                </a:rPr>
                <a:t>(data</a:t>
              </a:r>
              <a:r>
                <a:rPr sz="673" spc="31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673" spc="-5" dirty="0">
                  <a:solidFill>
                    <a:srgbClr val="FFFFFF"/>
                  </a:solidFill>
                  <a:latin typeface="Calibri"/>
                  <a:cs typeface="Calibri"/>
                </a:rPr>
                <a:t>sales)</a:t>
              </a:r>
              <a:endParaRPr sz="673">
                <a:latin typeface="Calibri"/>
                <a:cs typeface="Calibri"/>
              </a:endParaRPr>
            </a:p>
            <a:p>
              <a:pPr marL="305" algn="ctr">
                <a:spcBef>
                  <a:spcPts val="277"/>
                </a:spcBef>
              </a:pPr>
              <a:r>
                <a:rPr sz="673" spc="-12" dirty="0">
                  <a:solidFill>
                    <a:srgbClr val="FFFFFF"/>
                  </a:solidFill>
                  <a:latin typeface="Calibri"/>
                  <a:cs typeface="Calibri"/>
                </a:rPr>
                <a:t>32%</a:t>
              </a:r>
              <a:endParaRPr sz="673">
                <a:latin typeface="Calibri"/>
                <a:cs typeface="Calibri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3795067" y="7976092"/>
              <a:ext cx="790576" cy="462618"/>
            </a:xfrm>
            <a:prstGeom prst="rect">
              <a:avLst/>
            </a:prstGeom>
          </p:spPr>
          <p:txBody>
            <a:bodyPr vert="horz" wrap="square" lIns="0" tIns="6109" rIns="0" bIns="0" rtlCol="0">
              <a:spAutoFit/>
            </a:bodyPr>
            <a:lstStyle/>
            <a:p>
              <a:pPr marL="126756" marR="2443" indent="-120952">
                <a:lnSpc>
                  <a:spcPct val="145500"/>
                </a:lnSpc>
                <a:spcBef>
                  <a:spcPts val="48"/>
                </a:spcBef>
              </a:pPr>
              <a:r>
                <a:rPr sz="673" dirty="0">
                  <a:solidFill>
                    <a:srgbClr val="FFFFFF"/>
                  </a:solidFill>
                  <a:latin typeface="Calibri"/>
                  <a:cs typeface="Calibri"/>
                </a:rPr>
                <a:t>Data</a:t>
              </a:r>
              <a:r>
                <a:rPr sz="673" spc="6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673" spc="-5" dirty="0">
                  <a:solidFill>
                    <a:srgbClr val="FFFFFF"/>
                  </a:solidFill>
                  <a:latin typeface="Calibri"/>
                  <a:cs typeface="Calibri"/>
                </a:rPr>
                <a:t>reseller </a:t>
              </a:r>
              <a:r>
                <a:rPr sz="673" spc="-12" dirty="0">
                  <a:solidFill>
                    <a:srgbClr val="FFFFFF"/>
                  </a:solidFill>
                  <a:latin typeface="Calibri"/>
                  <a:cs typeface="Calibri"/>
                </a:rPr>
                <a:t>12%</a:t>
              </a:r>
              <a:endParaRPr sz="673">
                <a:latin typeface="Calibri"/>
                <a:cs typeface="Calibri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5857681" y="7698814"/>
              <a:ext cx="1355090" cy="172914"/>
            </a:xfrm>
            <a:prstGeom prst="rect">
              <a:avLst/>
            </a:prstGeom>
          </p:spPr>
          <p:txBody>
            <a:bodyPr vert="horz" wrap="square" lIns="0" tIns="6109" rIns="0" bIns="0" rtlCol="0">
              <a:spAutoFit/>
            </a:bodyPr>
            <a:lstStyle/>
            <a:p>
              <a:pPr marL="6109">
                <a:spcBef>
                  <a:spcPts val="48"/>
                </a:spcBef>
              </a:pPr>
              <a:r>
                <a:rPr sz="673" spc="34" dirty="0">
                  <a:latin typeface="Calibri"/>
                  <a:cs typeface="Calibri"/>
                </a:rPr>
                <a:t>EO</a:t>
              </a:r>
              <a:r>
                <a:rPr sz="673" spc="31" dirty="0">
                  <a:latin typeface="Calibri"/>
                  <a:cs typeface="Calibri"/>
                </a:rPr>
                <a:t> </a:t>
              </a:r>
              <a:r>
                <a:rPr sz="673" dirty="0">
                  <a:latin typeface="Calibri"/>
                  <a:cs typeface="Calibri"/>
                </a:rPr>
                <a:t>data</a:t>
              </a:r>
              <a:r>
                <a:rPr sz="673" spc="31" dirty="0">
                  <a:latin typeface="Calibri"/>
                  <a:cs typeface="Calibri"/>
                </a:rPr>
                <a:t> </a:t>
              </a:r>
              <a:r>
                <a:rPr sz="673" dirty="0">
                  <a:latin typeface="Calibri"/>
                  <a:cs typeface="Calibri"/>
                </a:rPr>
                <a:t>reception</a:t>
              </a:r>
              <a:r>
                <a:rPr sz="673" spc="26" dirty="0">
                  <a:latin typeface="Calibri"/>
                  <a:cs typeface="Calibri"/>
                </a:rPr>
                <a:t> </a:t>
              </a:r>
              <a:r>
                <a:rPr sz="673" spc="-12" dirty="0">
                  <a:latin typeface="Calibri"/>
                  <a:cs typeface="Calibri"/>
                </a:rPr>
                <a:t>and</a:t>
              </a:r>
              <a:endParaRPr sz="673">
                <a:latin typeface="Calibri"/>
                <a:cs typeface="Calibri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6072173" y="7939608"/>
              <a:ext cx="926465" cy="172914"/>
            </a:xfrm>
            <a:prstGeom prst="rect">
              <a:avLst/>
            </a:prstGeom>
          </p:spPr>
          <p:txBody>
            <a:bodyPr vert="horz" wrap="square" lIns="0" tIns="6109" rIns="0" bIns="0" rtlCol="0">
              <a:spAutoFit/>
            </a:bodyPr>
            <a:lstStyle/>
            <a:p>
              <a:pPr marL="6109">
                <a:spcBef>
                  <a:spcPts val="48"/>
                </a:spcBef>
              </a:pPr>
              <a:r>
                <a:rPr sz="673" dirty="0">
                  <a:latin typeface="Calibri"/>
                  <a:cs typeface="Calibri"/>
                </a:rPr>
                <a:t>distribution</a:t>
              </a:r>
              <a:r>
                <a:rPr sz="673" spc="70" dirty="0">
                  <a:latin typeface="Calibri"/>
                  <a:cs typeface="Calibri"/>
                </a:rPr>
                <a:t> </a:t>
              </a:r>
              <a:r>
                <a:rPr sz="673" spc="19" dirty="0">
                  <a:latin typeface="Calibri"/>
                  <a:cs typeface="Calibri"/>
                </a:rPr>
                <a:t>6%</a:t>
              </a:r>
              <a:endParaRPr sz="673">
                <a:latin typeface="Calibri"/>
                <a:cs typeface="Calibri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1415124" y="4891515"/>
              <a:ext cx="782955" cy="456959"/>
            </a:xfrm>
            <a:prstGeom prst="rect">
              <a:avLst/>
            </a:prstGeom>
          </p:spPr>
          <p:txBody>
            <a:bodyPr vert="horz" wrap="square" lIns="0" tIns="6109" rIns="0" bIns="0" rtlCol="0">
              <a:spAutoFit/>
            </a:bodyPr>
            <a:lstStyle/>
            <a:p>
              <a:pPr marL="142638" marR="2443" indent="-136835">
                <a:lnSpc>
                  <a:spcPct val="143600"/>
                </a:lnSpc>
                <a:spcBef>
                  <a:spcPts val="48"/>
                </a:spcBef>
              </a:pPr>
              <a:r>
                <a:rPr sz="673" spc="-5" dirty="0">
                  <a:latin typeface="Calibri"/>
                  <a:cs typeface="Calibri"/>
                </a:rPr>
                <a:t>Consultancy </a:t>
              </a:r>
              <a:r>
                <a:rPr sz="673" spc="14" dirty="0">
                  <a:latin typeface="Calibri"/>
                  <a:cs typeface="Calibri"/>
                </a:rPr>
                <a:t>6%</a:t>
              </a:r>
              <a:endParaRPr sz="673">
                <a:latin typeface="Calibri"/>
                <a:cs typeface="Calibri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3064641" y="4995147"/>
              <a:ext cx="659764" cy="691997"/>
            </a:xfrm>
            <a:prstGeom prst="rect">
              <a:avLst/>
            </a:prstGeom>
          </p:spPr>
          <p:txBody>
            <a:bodyPr vert="horz" wrap="square" lIns="0" tIns="6109" rIns="0" bIns="0" rtlCol="0">
              <a:spAutoFit/>
            </a:bodyPr>
            <a:lstStyle/>
            <a:p>
              <a:pPr marL="5803" marR="2443" algn="ctr">
                <a:lnSpc>
                  <a:spcPct val="143600"/>
                </a:lnSpc>
                <a:spcBef>
                  <a:spcPts val="48"/>
                </a:spcBef>
              </a:pPr>
              <a:r>
                <a:rPr sz="673" spc="-5" dirty="0">
                  <a:solidFill>
                    <a:srgbClr val="FFFFFF"/>
                  </a:solidFill>
                  <a:latin typeface="Calibri"/>
                  <a:cs typeface="Calibri"/>
                </a:rPr>
                <a:t>Hardware/ software </a:t>
              </a:r>
              <a:r>
                <a:rPr sz="673" spc="14" dirty="0">
                  <a:solidFill>
                    <a:srgbClr val="FFFFFF"/>
                  </a:solidFill>
                  <a:latin typeface="Calibri"/>
                  <a:cs typeface="Calibri"/>
                </a:rPr>
                <a:t>9%</a:t>
              </a:r>
              <a:endParaRPr sz="673">
                <a:latin typeface="Calibri"/>
                <a:cs typeface="Calibri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5308089" y="8357091"/>
              <a:ext cx="905511" cy="456959"/>
            </a:xfrm>
            <a:prstGeom prst="rect">
              <a:avLst/>
            </a:prstGeom>
          </p:spPr>
          <p:txBody>
            <a:bodyPr vert="horz" wrap="square" lIns="0" tIns="6109" rIns="0" bIns="0" rtlCol="0">
              <a:spAutoFit/>
            </a:bodyPr>
            <a:lstStyle/>
            <a:p>
              <a:pPr marL="6109" marR="2443" indent="57422">
                <a:lnSpc>
                  <a:spcPct val="143600"/>
                </a:lnSpc>
                <a:spcBef>
                  <a:spcPts val="48"/>
                </a:spcBef>
              </a:pPr>
              <a:r>
                <a:rPr sz="673" dirty="0">
                  <a:latin typeface="Calibri"/>
                  <a:cs typeface="Calibri"/>
                </a:rPr>
                <a:t>Other</a:t>
              </a:r>
              <a:r>
                <a:rPr sz="673" spc="7" dirty="0">
                  <a:latin typeface="Calibri"/>
                  <a:cs typeface="Calibri"/>
                </a:rPr>
                <a:t> </a:t>
              </a:r>
              <a:r>
                <a:rPr sz="673" spc="-10" dirty="0">
                  <a:latin typeface="Calibri"/>
                  <a:cs typeface="Calibri"/>
                </a:rPr>
                <a:t>data </a:t>
              </a:r>
              <a:r>
                <a:rPr sz="673" spc="10" dirty="0">
                  <a:latin typeface="Calibri"/>
                  <a:cs typeface="Calibri"/>
                </a:rPr>
                <a:t>acquisition</a:t>
              </a:r>
              <a:r>
                <a:rPr sz="673" spc="46" dirty="0">
                  <a:latin typeface="Calibri"/>
                  <a:cs typeface="Calibri"/>
                </a:rPr>
                <a:t> </a:t>
              </a:r>
              <a:r>
                <a:rPr sz="673" spc="14" dirty="0">
                  <a:latin typeface="Calibri"/>
                  <a:cs typeface="Calibri"/>
                </a:rPr>
                <a:t>2%</a:t>
              </a:r>
              <a:endParaRPr sz="673">
                <a:latin typeface="Calibri"/>
                <a:cs typeface="Calibri"/>
              </a:endParaRPr>
            </a:p>
          </p:txBody>
        </p:sp>
        <p:grpSp>
          <p:nvGrpSpPr>
            <p:cNvPr id="22" name="object 22"/>
            <p:cNvGrpSpPr/>
            <p:nvPr/>
          </p:nvGrpSpPr>
          <p:grpSpPr>
            <a:xfrm>
              <a:off x="1623157" y="5274659"/>
              <a:ext cx="4324985" cy="3345815"/>
              <a:chOff x="1623157" y="5274659"/>
              <a:chExt cx="4324985" cy="3345815"/>
            </a:xfrm>
          </p:grpSpPr>
          <p:sp>
            <p:nvSpPr>
              <p:cNvPr id="23" name="object 23"/>
              <p:cNvSpPr/>
              <p:nvPr/>
            </p:nvSpPr>
            <p:spPr>
              <a:xfrm>
                <a:off x="1623157" y="6054088"/>
                <a:ext cx="262890" cy="108585"/>
              </a:xfrm>
              <a:custGeom>
                <a:avLst/>
                <a:gdLst/>
                <a:ahLst/>
                <a:cxnLst/>
                <a:rect l="l" t="t" r="r" b="b"/>
                <a:pathLst>
                  <a:path w="262889" h="108585">
                    <a:moveTo>
                      <a:pt x="185939" y="77062"/>
                    </a:moveTo>
                    <a:lnTo>
                      <a:pt x="175140" y="108087"/>
                    </a:lnTo>
                    <a:lnTo>
                      <a:pt x="262600" y="96762"/>
                    </a:lnTo>
                    <a:lnTo>
                      <a:pt x="247606" y="81380"/>
                    </a:lnTo>
                    <a:lnTo>
                      <a:pt x="198356" y="81380"/>
                    </a:lnTo>
                    <a:lnTo>
                      <a:pt x="185939" y="77062"/>
                    </a:lnTo>
                    <a:close/>
                  </a:path>
                  <a:path w="262889" h="108585">
                    <a:moveTo>
                      <a:pt x="190259" y="64652"/>
                    </a:moveTo>
                    <a:lnTo>
                      <a:pt x="185939" y="77062"/>
                    </a:lnTo>
                    <a:lnTo>
                      <a:pt x="198356" y="81380"/>
                    </a:lnTo>
                    <a:lnTo>
                      <a:pt x="202676" y="68969"/>
                    </a:lnTo>
                    <a:lnTo>
                      <a:pt x="190259" y="64652"/>
                    </a:lnTo>
                    <a:close/>
                  </a:path>
                  <a:path w="262889" h="108585">
                    <a:moveTo>
                      <a:pt x="201058" y="33627"/>
                    </a:moveTo>
                    <a:lnTo>
                      <a:pt x="190259" y="64652"/>
                    </a:lnTo>
                    <a:lnTo>
                      <a:pt x="202676" y="68969"/>
                    </a:lnTo>
                    <a:lnTo>
                      <a:pt x="198356" y="81380"/>
                    </a:lnTo>
                    <a:lnTo>
                      <a:pt x="247606" y="81380"/>
                    </a:lnTo>
                    <a:lnTo>
                      <a:pt x="201058" y="33627"/>
                    </a:lnTo>
                    <a:close/>
                  </a:path>
                  <a:path w="262889" h="108585">
                    <a:moveTo>
                      <a:pt x="4319" y="0"/>
                    </a:moveTo>
                    <a:lnTo>
                      <a:pt x="0" y="12409"/>
                    </a:lnTo>
                    <a:lnTo>
                      <a:pt x="185939" y="77062"/>
                    </a:lnTo>
                    <a:lnTo>
                      <a:pt x="190259" y="64652"/>
                    </a:lnTo>
                    <a:lnTo>
                      <a:pt x="4319" y="0"/>
                    </a:lnTo>
                    <a:close/>
                  </a:path>
                </a:pathLst>
              </a:custGeom>
              <a:solidFill>
                <a:srgbClr val="BB109D"/>
              </a:solidFill>
            </p:spPr>
            <p:txBody>
              <a:bodyPr wrap="square" lIns="0" tIns="0" rIns="0" bIns="0" rtlCol="0"/>
              <a:lstStyle/>
              <a:p>
                <a:endParaRPr sz="1154"/>
              </a:p>
            </p:txBody>
          </p:sp>
          <p:pic>
            <p:nvPicPr>
              <p:cNvPr id="24" name="object 24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094964" y="8429773"/>
                <a:ext cx="252580" cy="190148"/>
              </a:xfrm>
              <a:prstGeom prst="rect">
                <a:avLst/>
              </a:prstGeom>
            </p:spPr>
          </p:pic>
          <p:sp>
            <p:nvSpPr>
              <p:cNvPr id="25" name="object 25"/>
              <p:cNvSpPr/>
              <p:nvPr/>
            </p:nvSpPr>
            <p:spPr>
              <a:xfrm>
                <a:off x="5456149" y="7928099"/>
                <a:ext cx="491490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491489" h="79375">
                    <a:moveTo>
                      <a:pt x="78880" y="0"/>
                    </a:moveTo>
                    <a:lnTo>
                      <a:pt x="0" y="39419"/>
                    </a:lnTo>
                    <a:lnTo>
                      <a:pt x="78880" y="78837"/>
                    </a:lnTo>
                    <a:lnTo>
                      <a:pt x="78880" y="45989"/>
                    </a:lnTo>
                    <a:lnTo>
                      <a:pt x="65733" y="45989"/>
                    </a:lnTo>
                    <a:lnTo>
                      <a:pt x="65733" y="32848"/>
                    </a:lnTo>
                    <a:lnTo>
                      <a:pt x="78880" y="32848"/>
                    </a:lnTo>
                    <a:lnTo>
                      <a:pt x="78880" y="0"/>
                    </a:lnTo>
                    <a:close/>
                  </a:path>
                  <a:path w="491489" h="79375">
                    <a:moveTo>
                      <a:pt x="78880" y="32848"/>
                    </a:moveTo>
                    <a:lnTo>
                      <a:pt x="65733" y="32848"/>
                    </a:lnTo>
                    <a:lnTo>
                      <a:pt x="65733" y="45989"/>
                    </a:lnTo>
                    <a:lnTo>
                      <a:pt x="78880" y="45989"/>
                    </a:lnTo>
                    <a:lnTo>
                      <a:pt x="78880" y="32848"/>
                    </a:lnTo>
                    <a:close/>
                  </a:path>
                  <a:path w="491489" h="79375">
                    <a:moveTo>
                      <a:pt x="78880" y="45989"/>
                    </a:moveTo>
                    <a:lnTo>
                      <a:pt x="65733" y="45989"/>
                    </a:lnTo>
                    <a:lnTo>
                      <a:pt x="78880" y="45989"/>
                    </a:lnTo>
                    <a:close/>
                  </a:path>
                  <a:path w="491489" h="79375">
                    <a:moveTo>
                      <a:pt x="491392" y="32848"/>
                    </a:moveTo>
                    <a:lnTo>
                      <a:pt x="78880" y="32848"/>
                    </a:lnTo>
                    <a:lnTo>
                      <a:pt x="78880" y="45989"/>
                    </a:lnTo>
                    <a:lnTo>
                      <a:pt x="491392" y="45987"/>
                    </a:lnTo>
                    <a:lnTo>
                      <a:pt x="491392" y="32848"/>
                    </a:lnTo>
                    <a:close/>
                  </a:path>
                </a:pathLst>
              </a:custGeom>
              <a:solidFill>
                <a:srgbClr val="7EC492"/>
              </a:solidFill>
            </p:spPr>
            <p:txBody>
              <a:bodyPr wrap="square" lIns="0" tIns="0" rIns="0" bIns="0" rtlCol="0"/>
              <a:lstStyle/>
              <a:p>
                <a:endParaRPr sz="1154"/>
              </a:p>
            </p:txBody>
          </p:sp>
          <p:pic>
            <p:nvPicPr>
              <p:cNvPr id="26" name="object 26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061516" y="5274659"/>
                <a:ext cx="247462" cy="219917"/>
              </a:xfrm>
              <a:prstGeom prst="rect">
                <a:avLst/>
              </a:prstGeom>
            </p:spPr>
          </p:pic>
        </p:grpSp>
      </p:grp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xfrm>
            <a:off x="9941808" y="3418187"/>
            <a:ext cx="136583" cy="62300"/>
          </a:xfrm>
          <a:prstGeom prst="rect">
            <a:avLst/>
          </a:prstGeom>
        </p:spPr>
        <p:txBody>
          <a:bodyPr vert="horz" wrap="square" lIns="0" tIns="3054" rIns="0" bIns="0" rtlCol="0">
            <a:spAutoFit/>
          </a:bodyPr>
          <a:lstStyle/>
          <a:p>
            <a:pPr marL="18326">
              <a:spcBef>
                <a:spcPts val="24"/>
              </a:spcBef>
            </a:pPr>
            <a:fld id="{81D60167-4931-47E6-BA6A-407CBD079E47}" type="slidenum">
              <a:rPr spc="-12" dirty="0"/>
              <a:pPr marL="18326">
                <a:spcBef>
                  <a:spcPts val="24"/>
                </a:spcBef>
              </a:pPr>
              <a:t>6</a:t>
            </a:fld>
            <a:endParaRPr spc="-12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F000387-A255-02DF-643F-2C2209147345}"/>
              </a:ext>
            </a:extLst>
          </p:cNvPr>
          <p:cNvSpPr txBox="1"/>
          <p:nvPr/>
        </p:nvSpPr>
        <p:spPr>
          <a:xfrm>
            <a:off x="2918751" y="991720"/>
            <a:ext cx="3393878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4" b="1" dirty="0"/>
              <a:t>52% of the </a:t>
            </a:r>
            <a:r>
              <a:rPr lang="fr-FR" sz="1154" b="1" dirty="0" err="1"/>
              <a:t>market</a:t>
            </a:r>
            <a:r>
              <a:rPr lang="fr-FR" sz="1154" b="1" dirty="0"/>
              <a:t> revenues for the data sales</a:t>
            </a:r>
          </a:p>
        </p:txBody>
      </p:sp>
      <p:grpSp>
        <p:nvGrpSpPr>
          <p:cNvPr id="27" name="object 2">
            <a:extLst>
              <a:ext uri="{FF2B5EF4-FFF2-40B4-BE49-F238E27FC236}">
                <a16:creationId xmlns:a16="http://schemas.microsoft.com/office/drawing/2014/main" id="{AF3CF8DF-3B9E-5461-F1A9-712482AC984B}"/>
              </a:ext>
            </a:extLst>
          </p:cNvPr>
          <p:cNvGrpSpPr/>
          <p:nvPr/>
        </p:nvGrpSpPr>
        <p:grpSpPr>
          <a:xfrm>
            <a:off x="2864632" y="4657108"/>
            <a:ext cx="3414746" cy="376599"/>
            <a:chOff x="228610" y="9682183"/>
            <a:chExt cx="7099300" cy="782955"/>
          </a:xfrm>
        </p:grpSpPr>
        <p:sp>
          <p:nvSpPr>
            <p:cNvPr id="32" name="object 3">
              <a:extLst>
                <a:ext uri="{FF2B5EF4-FFF2-40B4-BE49-F238E27FC236}">
                  <a16:creationId xmlns:a16="http://schemas.microsoft.com/office/drawing/2014/main" id="{701B2D31-E20E-7DB9-E598-9E2E6FCEB92D}"/>
                </a:ext>
              </a:extLst>
            </p:cNvPr>
            <p:cNvSpPr/>
            <p:nvPr/>
          </p:nvSpPr>
          <p:spPr>
            <a:xfrm>
              <a:off x="230449" y="9781539"/>
              <a:ext cx="7098030" cy="683260"/>
            </a:xfrm>
            <a:custGeom>
              <a:avLst/>
              <a:gdLst/>
              <a:ahLst/>
              <a:cxnLst/>
              <a:rect l="l" t="t" r="r" b="b"/>
              <a:pathLst>
                <a:path w="7098030" h="683259">
                  <a:moveTo>
                    <a:pt x="7097450" y="0"/>
                  </a:moveTo>
                  <a:lnTo>
                    <a:pt x="0" y="0"/>
                  </a:lnTo>
                  <a:lnTo>
                    <a:pt x="0" y="683259"/>
                  </a:lnTo>
                  <a:lnTo>
                    <a:pt x="7097450" y="683259"/>
                  </a:lnTo>
                  <a:lnTo>
                    <a:pt x="7097450" y="0"/>
                  </a:lnTo>
                  <a:close/>
                </a:path>
              </a:pathLst>
            </a:custGeom>
            <a:solidFill>
              <a:srgbClr val="D1E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4">
              <a:extLst>
                <a:ext uri="{FF2B5EF4-FFF2-40B4-BE49-F238E27FC236}">
                  <a16:creationId xmlns:a16="http://schemas.microsoft.com/office/drawing/2014/main" id="{53677C39-CD8C-631F-83DA-538CDAF5BF03}"/>
                </a:ext>
              </a:extLst>
            </p:cNvPr>
            <p:cNvSpPr/>
            <p:nvPr/>
          </p:nvSpPr>
          <p:spPr>
            <a:xfrm>
              <a:off x="228610" y="9682183"/>
              <a:ext cx="7098030" cy="95885"/>
            </a:xfrm>
            <a:custGeom>
              <a:avLst/>
              <a:gdLst/>
              <a:ahLst/>
              <a:cxnLst/>
              <a:rect l="l" t="t" r="r" b="b"/>
              <a:pathLst>
                <a:path w="7098030" h="95884">
                  <a:moveTo>
                    <a:pt x="7097450" y="0"/>
                  </a:moveTo>
                  <a:lnTo>
                    <a:pt x="0" y="0"/>
                  </a:lnTo>
                  <a:lnTo>
                    <a:pt x="0" y="95656"/>
                  </a:lnTo>
                  <a:lnTo>
                    <a:pt x="7097450" y="95656"/>
                  </a:lnTo>
                  <a:lnTo>
                    <a:pt x="7097450" y="0"/>
                  </a:lnTo>
                  <a:close/>
                </a:path>
              </a:pathLst>
            </a:custGeom>
            <a:solidFill>
              <a:srgbClr val="177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bg object 16">
            <a:extLst>
              <a:ext uri="{FF2B5EF4-FFF2-40B4-BE49-F238E27FC236}">
                <a16:creationId xmlns:a16="http://schemas.microsoft.com/office/drawing/2014/main" id="{57698B31-C604-0D9F-96EB-3F26438FF836}"/>
              </a:ext>
            </a:extLst>
          </p:cNvPr>
          <p:cNvSpPr/>
          <p:nvPr/>
        </p:nvSpPr>
        <p:spPr>
          <a:xfrm>
            <a:off x="278863" y="4704897"/>
            <a:ext cx="8589213" cy="328646"/>
          </a:xfrm>
          <a:custGeom>
            <a:avLst/>
            <a:gdLst/>
            <a:ahLst/>
            <a:cxnLst/>
            <a:rect l="l" t="t" r="r" b="b"/>
            <a:pathLst>
              <a:path w="7098030" h="683259">
                <a:moveTo>
                  <a:pt x="7097450" y="0"/>
                </a:moveTo>
                <a:lnTo>
                  <a:pt x="0" y="0"/>
                </a:lnTo>
                <a:lnTo>
                  <a:pt x="0" y="683259"/>
                </a:lnTo>
                <a:lnTo>
                  <a:pt x="7097450" y="683259"/>
                </a:lnTo>
                <a:lnTo>
                  <a:pt x="7097450" y="0"/>
                </a:lnTo>
                <a:close/>
              </a:path>
            </a:pathLst>
          </a:custGeom>
          <a:solidFill>
            <a:srgbClr val="D1E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17">
            <a:extLst>
              <a:ext uri="{FF2B5EF4-FFF2-40B4-BE49-F238E27FC236}">
                <a16:creationId xmlns:a16="http://schemas.microsoft.com/office/drawing/2014/main" id="{7840CE03-87B6-29F4-A36D-C33E8331571C}"/>
              </a:ext>
            </a:extLst>
          </p:cNvPr>
          <p:cNvSpPr/>
          <p:nvPr/>
        </p:nvSpPr>
        <p:spPr>
          <a:xfrm>
            <a:off x="276638" y="4657109"/>
            <a:ext cx="8589213" cy="46120"/>
          </a:xfrm>
          <a:custGeom>
            <a:avLst/>
            <a:gdLst/>
            <a:ahLst/>
            <a:cxnLst/>
            <a:rect l="l" t="t" r="r" b="b"/>
            <a:pathLst>
              <a:path w="7098030" h="95884">
                <a:moveTo>
                  <a:pt x="7097450" y="0"/>
                </a:moveTo>
                <a:lnTo>
                  <a:pt x="0" y="0"/>
                </a:lnTo>
                <a:lnTo>
                  <a:pt x="0" y="95656"/>
                </a:lnTo>
                <a:lnTo>
                  <a:pt x="7097450" y="95656"/>
                </a:lnTo>
                <a:lnTo>
                  <a:pt x="7097450" y="0"/>
                </a:lnTo>
                <a:close/>
              </a:path>
            </a:pathLst>
          </a:custGeom>
          <a:solidFill>
            <a:srgbClr val="177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18">
            <a:extLst>
              <a:ext uri="{FF2B5EF4-FFF2-40B4-BE49-F238E27FC236}">
                <a16:creationId xmlns:a16="http://schemas.microsoft.com/office/drawing/2014/main" id="{42FC54D0-DD95-F706-F5C6-FF69BF33345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6703" y="4733730"/>
            <a:ext cx="796297" cy="299080"/>
          </a:xfrm>
          <a:prstGeom prst="rect">
            <a:avLst/>
          </a:prstGeom>
        </p:spPr>
      </p:pic>
      <p:sp>
        <p:nvSpPr>
          <p:cNvPr id="38" name="Holder 4">
            <a:extLst>
              <a:ext uri="{FF2B5EF4-FFF2-40B4-BE49-F238E27FC236}">
                <a16:creationId xmlns:a16="http://schemas.microsoft.com/office/drawing/2014/main" id="{1D9EAA1F-9477-65E0-6314-F45393EDA98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811901" y="4787186"/>
            <a:ext cx="1519900" cy="138499"/>
          </a:xfrm>
        </p:spPr>
        <p:txBody>
          <a:bodyPr lIns="0" tIns="0" rIns="0" bIns="0"/>
          <a:lstStyle>
            <a:lvl1pPr>
              <a:defRPr sz="900" b="0" i="0">
                <a:solidFill>
                  <a:srgbClr val="17789B"/>
                </a:solidFill>
                <a:latin typeface="Calibri"/>
                <a:cs typeface="Calibri"/>
              </a:defRPr>
            </a:lvl1pPr>
          </a:lstStyle>
          <a:p>
            <a:pPr marL="6109">
              <a:spcBef>
                <a:spcPts val="26"/>
              </a:spcBef>
            </a:pPr>
            <a:r>
              <a:rPr lang="fr-FR" spc="26"/>
              <a:t>EARSC</a:t>
            </a:r>
            <a:r>
              <a:rPr lang="fr-FR" spc="22"/>
              <a:t> </a:t>
            </a:r>
            <a:r>
              <a:rPr lang="fr-FR" spc="10"/>
              <a:t>INDUSTRY</a:t>
            </a:r>
            <a:r>
              <a:rPr lang="fr-FR" spc="26"/>
              <a:t> </a:t>
            </a:r>
            <a:r>
              <a:rPr lang="fr-FR" spc="10"/>
              <a:t>SURVEY</a:t>
            </a:r>
            <a:r>
              <a:rPr lang="fr-FR" spc="29"/>
              <a:t> </a:t>
            </a:r>
            <a:r>
              <a:rPr lang="fr-FR" spc="-10"/>
              <a:t>2023</a:t>
            </a:r>
            <a:endParaRPr lang="fr-FR" spc="-10" dirty="0"/>
          </a:p>
        </p:txBody>
      </p:sp>
      <p:sp>
        <p:nvSpPr>
          <p:cNvPr id="39" name="Holder 6">
            <a:extLst>
              <a:ext uri="{FF2B5EF4-FFF2-40B4-BE49-F238E27FC236}">
                <a16:creationId xmlns:a16="http://schemas.microsoft.com/office/drawing/2014/main" id="{ACD780E9-2B0A-D93D-E732-0BF4F23C8958}"/>
              </a:ext>
            </a:extLst>
          </p:cNvPr>
          <p:cNvSpPr txBox="1">
            <a:spLocks/>
          </p:cNvSpPr>
          <p:nvPr/>
        </p:nvSpPr>
        <p:spPr>
          <a:xfrm>
            <a:off x="7879942" y="4837166"/>
            <a:ext cx="24281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17789B"/>
                </a:solidFill>
                <a:latin typeface="Calibri"/>
                <a:cs typeface="Calibri"/>
              </a:defRPr>
            </a:lvl1pPr>
          </a:lstStyle>
          <a:p>
            <a:pPr marL="18326">
              <a:spcBef>
                <a:spcPts val="24"/>
              </a:spcBef>
            </a:pPr>
            <a:fld id="{81D60167-4931-47E6-BA6A-407CBD079E47}" type="slidenum">
              <a:rPr lang="fr-FR" spc="-12" smtClean="0"/>
              <a:pPr marL="18326">
                <a:spcBef>
                  <a:spcPts val="24"/>
                </a:spcBef>
              </a:pPr>
              <a:t>6</a:t>
            </a:fld>
            <a:endParaRPr lang="fr-FR" spc="-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4628" y="515550"/>
            <a:ext cx="3414746" cy="332312"/>
          </a:xfrm>
          <a:custGeom>
            <a:avLst/>
            <a:gdLst/>
            <a:ahLst/>
            <a:cxnLst/>
            <a:rect l="l" t="t" r="r" b="b"/>
            <a:pathLst>
              <a:path w="7099300" h="690880">
                <a:moveTo>
                  <a:pt x="7099297" y="0"/>
                </a:moveTo>
                <a:lnTo>
                  <a:pt x="1067666" y="0"/>
                </a:lnTo>
                <a:lnTo>
                  <a:pt x="0" y="103849"/>
                </a:lnTo>
                <a:lnTo>
                  <a:pt x="0" y="690529"/>
                </a:lnTo>
                <a:lnTo>
                  <a:pt x="7099297" y="0"/>
                </a:lnTo>
                <a:close/>
              </a:path>
            </a:pathLst>
          </a:custGeom>
          <a:solidFill>
            <a:srgbClr val="177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64627" y="103847"/>
            <a:ext cx="3414746" cy="331239"/>
          </a:xfrm>
          <a:prstGeom prst="rect">
            <a:avLst/>
          </a:prstGeom>
          <a:solidFill>
            <a:srgbClr val="D1E6F6"/>
          </a:solidFill>
        </p:spPr>
        <p:txBody>
          <a:bodyPr vert="horz" wrap="square" lIns="0" tIns="56811" rIns="0" bIns="0" rtlCol="0">
            <a:spAutoFit/>
          </a:bodyPr>
          <a:lstStyle/>
          <a:p>
            <a:pPr algn="ctr">
              <a:spcBef>
                <a:spcPts val="447"/>
              </a:spcBef>
            </a:pPr>
            <a:r>
              <a:rPr spc="34" dirty="0"/>
              <a:t>Market</a:t>
            </a:r>
            <a:r>
              <a:rPr spc="-24" dirty="0"/>
              <a:t> </a:t>
            </a:r>
            <a:r>
              <a:rPr spc="113" dirty="0"/>
              <a:t>Sectors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xfrm>
            <a:off x="9941808" y="3418187"/>
            <a:ext cx="136583" cy="62300"/>
          </a:xfrm>
          <a:prstGeom prst="rect">
            <a:avLst/>
          </a:prstGeom>
        </p:spPr>
        <p:txBody>
          <a:bodyPr vert="horz" wrap="square" lIns="0" tIns="3054" rIns="0" bIns="0" rtlCol="0">
            <a:spAutoFit/>
          </a:bodyPr>
          <a:lstStyle/>
          <a:p>
            <a:pPr marL="18326">
              <a:spcBef>
                <a:spcPts val="24"/>
              </a:spcBef>
            </a:pPr>
            <a:fld id="{81D60167-4931-47E6-BA6A-407CBD079E47}" type="slidenum">
              <a:rPr spc="-12" dirty="0"/>
              <a:pPr marL="18326">
                <a:spcBef>
                  <a:spcPts val="24"/>
                </a:spcBef>
              </a:pPr>
              <a:t>7</a:t>
            </a:fld>
            <a:endParaRPr spc="-12" dirty="0"/>
          </a:p>
        </p:txBody>
      </p:sp>
      <p:sp>
        <p:nvSpPr>
          <p:cNvPr id="4" name="object 4"/>
          <p:cNvSpPr/>
          <p:nvPr/>
        </p:nvSpPr>
        <p:spPr>
          <a:xfrm>
            <a:off x="4872426" y="3053734"/>
            <a:ext cx="282115" cy="71017"/>
          </a:xfrm>
          <a:custGeom>
            <a:avLst/>
            <a:gdLst/>
            <a:ahLst/>
            <a:cxnLst/>
            <a:rect l="l" t="t" r="r" b="b"/>
            <a:pathLst>
              <a:path w="549910" h="138429">
                <a:moveTo>
                  <a:pt x="69733" y="60810"/>
                </a:moveTo>
                <a:lnTo>
                  <a:pt x="0" y="114769"/>
                </a:lnTo>
                <a:lnTo>
                  <a:pt x="85031" y="138150"/>
                </a:lnTo>
                <a:lnTo>
                  <a:pt x="79161" y="108473"/>
                </a:lnTo>
                <a:lnTo>
                  <a:pt x="65760" y="108473"/>
                </a:lnTo>
                <a:lnTo>
                  <a:pt x="63210" y="95584"/>
                </a:lnTo>
                <a:lnTo>
                  <a:pt x="76107" y="93035"/>
                </a:lnTo>
                <a:lnTo>
                  <a:pt x="69733" y="60810"/>
                </a:lnTo>
                <a:close/>
              </a:path>
              <a:path w="549910" h="138429">
                <a:moveTo>
                  <a:pt x="76107" y="93035"/>
                </a:moveTo>
                <a:lnTo>
                  <a:pt x="63210" y="95584"/>
                </a:lnTo>
                <a:lnTo>
                  <a:pt x="65760" y="108473"/>
                </a:lnTo>
                <a:lnTo>
                  <a:pt x="78657" y="105925"/>
                </a:lnTo>
                <a:lnTo>
                  <a:pt x="76107" y="93035"/>
                </a:lnTo>
                <a:close/>
              </a:path>
              <a:path w="549910" h="138429">
                <a:moveTo>
                  <a:pt x="78657" y="105925"/>
                </a:moveTo>
                <a:lnTo>
                  <a:pt x="65760" y="108473"/>
                </a:lnTo>
                <a:lnTo>
                  <a:pt x="79161" y="108473"/>
                </a:lnTo>
                <a:lnTo>
                  <a:pt x="78657" y="105925"/>
                </a:lnTo>
                <a:close/>
              </a:path>
              <a:path w="549910" h="138429">
                <a:moveTo>
                  <a:pt x="546962" y="0"/>
                </a:moveTo>
                <a:lnTo>
                  <a:pt x="76107" y="93035"/>
                </a:lnTo>
                <a:lnTo>
                  <a:pt x="78657" y="105925"/>
                </a:lnTo>
                <a:lnTo>
                  <a:pt x="549511" y="12890"/>
                </a:lnTo>
                <a:lnTo>
                  <a:pt x="546962" y="0"/>
                </a:lnTo>
                <a:close/>
              </a:path>
            </a:pathLst>
          </a:custGeom>
          <a:solidFill>
            <a:srgbClr val="D0005F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5" name="object 5"/>
          <p:cNvSpPr txBox="1"/>
          <p:nvPr/>
        </p:nvSpPr>
        <p:spPr>
          <a:xfrm>
            <a:off x="5168804" y="2993726"/>
            <a:ext cx="424942" cy="109723"/>
          </a:xfrm>
          <a:prstGeom prst="rect">
            <a:avLst/>
          </a:prstGeom>
        </p:spPr>
        <p:txBody>
          <a:bodyPr vert="horz" wrap="square" lIns="0" tIns="6109" rIns="0" bIns="0" rtlCol="0">
            <a:spAutoFit/>
          </a:bodyPr>
          <a:lstStyle/>
          <a:p>
            <a:pPr marL="6109">
              <a:spcBef>
                <a:spcPts val="48"/>
              </a:spcBef>
            </a:pPr>
            <a:r>
              <a:rPr sz="673" spc="-5" dirty="0">
                <a:latin typeface="Calibri"/>
                <a:cs typeface="Calibri"/>
              </a:rPr>
              <a:t>Academia</a:t>
            </a:r>
            <a:endParaRPr sz="673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22944" y="3087851"/>
            <a:ext cx="110109" cy="98502"/>
          </a:xfrm>
          <a:prstGeom prst="rect">
            <a:avLst/>
          </a:prstGeom>
        </p:spPr>
        <p:txBody>
          <a:bodyPr vert="horz" wrap="square" lIns="0" tIns="6109" rIns="0" bIns="0" rtlCol="0">
            <a:spAutoFit/>
          </a:bodyPr>
          <a:lstStyle/>
          <a:p>
            <a:pPr marL="6109">
              <a:spcBef>
                <a:spcPts val="48"/>
              </a:spcBef>
            </a:pPr>
            <a:r>
              <a:rPr sz="600" spc="14" dirty="0">
                <a:latin typeface="Calibri"/>
                <a:cs typeface="Calibri"/>
              </a:rPr>
              <a:t>1%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2670" y="3083615"/>
            <a:ext cx="537517" cy="249164"/>
          </a:xfrm>
          <a:prstGeom prst="rect">
            <a:avLst/>
          </a:prstGeom>
        </p:spPr>
        <p:txBody>
          <a:bodyPr vert="horz" wrap="square" lIns="0" tIns="14661" rIns="0" bIns="0" rtlCol="0">
            <a:spAutoFit/>
          </a:bodyPr>
          <a:lstStyle/>
          <a:p>
            <a:pPr marL="6109" marR="2443" algn="ctr">
              <a:lnSpc>
                <a:spcPts val="577"/>
              </a:lnSpc>
              <a:spcBef>
                <a:spcPts val="115"/>
              </a:spcBef>
            </a:pPr>
            <a:r>
              <a:rPr sz="673" spc="-5" dirty="0">
                <a:latin typeface="Calibri"/>
                <a:cs typeface="Calibri"/>
              </a:rPr>
              <a:t>organisations </a:t>
            </a:r>
            <a:r>
              <a:rPr sz="673" spc="5" dirty="0">
                <a:latin typeface="Calibri"/>
                <a:cs typeface="Calibri"/>
              </a:rPr>
              <a:t>(including</a:t>
            </a:r>
            <a:r>
              <a:rPr sz="673" spc="46" dirty="0">
                <a:latin typeface="Calibri"/>
                <a:cs typeface="Calibri"/>
              </a:rPr>
              <a:t> </a:t>
            </a:r>
            <a:r>
              <a:rPr sz="673" spc="17" dirty="0">
                <a:latin typeface="Calibri"/>
                <a:cs typeface="Calibri"/>
              </a:rPr>
              <a:t>NGOs) </a:t>
            </a:r>
            <a:r>
              <a:rPr sz="673" spc="14" dirty="0">
                <a:latin typeface="Calibri"/>
                <a:cs typeface="Calibri"/>
              </a:rPr>
              <a:t>8%</a:t>
            </a:r>
            <a:endParaRPr sz="673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95031" y="4148486"/>
            <a:ext cx="513084" cy="305567"/>
          </a:xfrm>
          <a:prstGeom prst="rect">
            <a:avLst/>
          </a:prstGeom>
        </p:spPr>
        <p:txBody>
          <a:bodyPr vert="horz" wrap="square" lIns="0" tIns="10385" rIns="0" bIns="0" rtlCol="0">
            <a:spAutoFit/>
          </a:bodyPr>
          <a:lstStyle/>
          <a:p>
            <a:pPr marL="6109" marR="2443" indent="305" algn="ctr">
              <a:lnSpc>
                <a:spcPct val="94500"/>
              </a:lnSpc>
              <a:spcBef>
                <a:spcPts val="82"/>
              </a:spcBef>
            </a:pPr>
            <a:r>
              <a:rPr sz="673" spc="5" dirty="0">
                <a:latin typeface="Calibri"/>
                <a:cs typeface="Calibri"/>
              </a:rPr>
              <a:t>Public</a:t>
            </a:r>
            <a:r>
              <a:rPr sz="673" spc="75" dirty="0">
                <a:latin typeface="Calibri"/>
                <a:cs typeface="Calibri"/>
              </a:rPr>
              <a:t> </a:t>
            </a:r>
            <a:r>
              <a:rPr sz="673" spc="-5" dirty="0">
                <a:latin typeface="Calibri"/>
                <a:cs typeface="Calibri"/>
              </a:rPr>
              <a:t>sector (Local/Regional) </a:t>
            </a:r>
            <a:r>
              <a:rPr sz="673" spc="14" dirty="0">
                <a:latin typeface="Calibri"/>
                <a:cs typeface="Calibri"/>
              </a:rPr>
              <a:t>6%</a:t>
            </a:r>
            <a:endParaRPr sz="673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253560" y="3137937"/>
            <a:ext cx="1296557" cy="1291996"/>
            <a:chOff x="3081872" y="6844582"/>
            <a:chExt cx="2527300" cy="2518410"/>
          </a:xfrm>
        </p:grpSpPr>
        <p:sp>
          <p:nvSpPr>
            <p:cNvPr id="12" name="object 12"/>
            <p:cNvSpPr/>
            <p:nvPr/>
          </p:nvSpPr>
          <p:spPr>
            <a:xfrm>
              <a:off x="3552355" y="6844582"/>
              <a:ext cx="2056764" cy="2518410"/>
            </a:xfrm>
            <a:custGeom>
              <a:avLst/>
              <a:gdLst/>
              <a:ahLst/>
              <a:cxnLst/>
              <a:rect l="l" t="t" r="r" b="b"/>
              <a:pathLst>
                <a:path w="2056764" h="2518409">
                  <a:moveTo>
                    <a:pt x="792877" y="0"/>
                  </a:moveTo>
                  <a:lnTo>
                    <a:pt x="792877" y="629465"/>
                  </a:lnTo>
                  <a:lnTo>
                    <a:pt x="841500" y="631319"/>
                  </a:lnTo>
                  <a:lnTo>
                    <a:pt x="889288" y="636804"/>
                  </a:lnTo>
                  <a:lnTo>
                    <a:pt x="936080" y="645800"/>
                  </a:lnTo>
                  <a:lnTo>
                    <a:pt x="981716" y="658190"/>
                  </a:lnTo>
                  <a:lnTo>
                    <a:pt x="1026036" y="673857"/>
                  </a:lnTo>
                  <a:lnTo>
                    <a:pt x="1068880" y="692681"/>
                  </a:lnTo>
                  <a:lnTo>
                    <a:pt x="1110088" y="714545"/>
                  </a:lnTo>
                  <a:lnTo>
                    <a:pt x="1149499" y="739332"/>
                  </a:lnTo>
                  <a:lnTo>
                    <a:pt x="1186953" y="766922"/>
                  </a:lnTo>
                  <a:lnTo>
                    <a:pt x="1222290" y="797198"/>
                  </a:lnTo>
                  <a:lnTo>
                    <a:pt x="1255350" y="830041"/>
                  </a:lnTo>
                  <a:lnTo>
                    <a:pt x="1285973" y="865335"/>
                  </a:lnTo>
                  <a:lnTo>
                    <a:pt x="1313998" y="902960"/>
                  </a:lnTo>
                  <a:lnTo>
                    <a:pt x="1339265" y="942800"/>
                  </a:lnTo>
                  <a:lnTo>
                    <a:pt x="1361613" y="984735"/>
                  </a:lnTo>
                  <a:lnTo>
                    <a:pt x="1380884" y="1028647"/>
                  </a:lnTo>
                  <a:lnTo>
                    <a:pt x="1396916" y="1074420"/>
                  </a:lnTo>
                  <a:lnTo>
                    <a:pt x="1409389" y="1121279"/>
                  </a:lnTo>
                  <a:lnTo>
                    <a:pt x="1418133" y="1168407"/>
                  </a:lnTo>
                  <a:lnTo>
                    <a:pt x="1423216" y="1215616"/>
                  </a:lnTo>
                  <a:lnTo>
                    <a:pt x="1424703" y="1262719"/>
                  </a:lnTo>
                  <a:lnTo>
                    <a:pt x="1422661" y="1309529"/>
                  </a:lnTo>
                  <a:lnTo>
                    <a:pt x="1417156" y="1355858"/>
                  </a:lnTo>
                  <a:lnTo>
                    <a:pt x="1408254" y="1401520"/>
                  </a:lnTo>
                  <a:lnTo>
                    <a:pt x="1396021" y="1446327"/>
                  </a:lnTo>
                  <a:lnTo>
                    <a:pt x="1380525" y="1490091"/>
                  </a:lnTo>
                  <a:lnTo>
                    <a:pt x="1361830" y="1532627"/>
                  </a:lnTo>
                  <a:lnTo>
                    <a:pt x="1340004" y="1573745"/>
                  </a:lnTo>
                  <a:lnTo>
                    <a:pt x="1315112" y="1613261"/>
                  </a:lnTo>
                  <a:lnTo>
                    <a:pt x="1287221" y="1650985"/>
                  </a:lnTo>
                  <a:lnTo>
                    <a:pt x="1256398" y="1686731"/>
                  </a:lnTo>
                  <a:lnTo>
                    <a:pt x="1222708" y="1720312"/>
                  </a:lnTo>
                  <a:lnTo>
                    <a:pt x="1186218" y="1751540"/>
                  </a:lnTo>
                  <a:lnTo>
                    <a:pt x="1146994" y="1780228"/>
                  </a:lnTo>
                  <a:lnTo>
                    <a:pt x="1105683" y="1805845"/>
                  </a:lnTo>
                  <a:lnTo>
                    <a:pt x="1063022" y="1827989"/>
                  </a:lnTo>
                  <a:lnTo>
                    <a:pt x="1019210" y="1846669"/>
                  </a:lnTo>
                  <a:lnTo>
                    <a:pt x="974446" y="1861892"/>
                  </a:lnTo>
                  <a:lnTo>
                    <a:pt x="928928" y="1873668"/>
                  </a:lnTo>
                  <a:lnTo>
                    <a:pt x="882857" y="1882004"/>
                  </a:lnTo>
                  <a:lnTo>
                    <a:pt x="836430" y="1886909"/>
                  </a:lnTo>
                  <a:lnTo>
                    <a:pt x="789848" y="1888391"/>
                  </a:lnTo>
                  <a:lnTo>
                    <a:pt x="743309" y="1886457"/>
                  </a:lnTo>
                  <a:lnTo>
                    <a:pt x="697012" y="1881118"/>
                  </a:lnTo>
                  <a:lnTo>
                    <a:pt x="651156" y="1872380"/>
                  </a:lnTo>
                  <a:lnTo>
                    <a:pt x="605941" y="1860252"/>
                  </a:lnTo>
                  <a:lnTo>
                    <a:pt x="561565" y="1844742"/>
                  </a:lnTo>
                  <a:lnTo>
                    <a:pt x="518228" y="1825859"/>
                  </a:lnTo>
                  <a:lnTo>
                    <a:pt x="476129" y="1803611"/>
                  </a:lnTo>
                  <a:lnTo>
                    <a:pt x="435466" y="1778005"/>
                  </a:lnTo>
                  <a:lnTo>
                    <a:pt x="396439" y="1749051"/>
                  </a:lnTo>
                  <a:lnTo>
                    <a:pt x="0" y="2239172"/>
                  </a:lnTo>
                  <a:lnTo>
                    <a:pt x="38593" y="2268962"/>
                  </a:lnTo>
                  <a:lnTo>
                    <a:pt x="78054" y="2297080"/>
                  </a:lnTo>
                  <a:lnTo>
                    <a:pt x="118332" y="2323523"/>
                  </a:lnTo>
                  <a:lnTo>
                    <a:pt x="159379" y="2348291"/>
                  </a:lnTo>
                  <a:lnTo>
                    <a:pt x="201145" y="2371379"/>
                  </a:lnTo>
                  <a:lnTo>
                    <a:pt x="243578" y="2392787"/>
                  </a:lnTo>
                  <a:lnTo>
                    <a:pt x="286631" y="2412513"/>
                  </a:lnTo>
                  <a:lnTo>
                    <a:pt x="330253" y="2430554"/>
                  </a:lnTo>
                  <a:lnTo>
                    <a:pt x="374394" y="2446908"/>
                  </a:lnTo>
                  <a:lnTo>
                    <a:pt x="419004" y="2461573"/>
                  </a:lnTo>
                  <a:lnTo>
                    <a:pt x="464034" y="2474548"/>
                  </a:lnTo>
                  <a:lnTo>
                    <a:pt x="509435" y="2485829"/>
                  </a:lnTo>
                  <a:lnTo>
                    <a:pt x="555155" y="2495415"/>
                  </a:lnTo>
                  <a:lnTo>
                    <a:pt x="601146" y="2503305"/>
                  </a:lnTo>
                  <a:lnTo>
                    <a:pt x="647357" y="2509495"/>
                  </a:lnTo>
                  <a:lnTo>
                    <a:pt x="693740" y="2513984"/>
                  </a:lnTo>
                  <a:lnTo>
                    <a:pt x="740243" y="2516770"/>
                  </a:lnTo>
                  <a:lnTo>
                    <a:pt x="786818" y="2517851"/>
                  </a:lnTo>
                  <a:lnTo>
                    <a:pt x="833414" y="2517224"/>
                  </a:lnTo>
                  <a:lnTo>
                    <a:pt x="879983" y="2514887"/>
                  </a:lnTo>
                  <a:lnTo>
                    <a:pt x="926473" y="2510839"/>
                  </a:lnTo>
                  <a:lnTo>
                    <a:pt x="972836" y="2505078"/>
                  </a:lnTo>
                  <a:lnTo>
                    <a:pt x="1019021" y="2497600"/>
                  </a:lnTo>
                  <a:lnTo>
                    <a:pt x="1064979" y="2488405"/>
                  </a:lnTo>
                  <a:lnTo>
                    <a:pt x="1110660" y="2477490"/>
                  </a:lnTo>
                  <a:lnTo>
                    <a:pt x="1156014" y="2464854"/>
                  </a:lnTo>
                  <a:lnTo>
                    <a:pt x="1200991" y="2450493"/>
                  </a:lnTo>
                  <a:lnTo>
                    <a:pt x="1245543" y="2434406"/>
                  </a:lnTo>
                  <a:lnTo>
                    <a:pt x="1289618" y="2416592"/>
                  </a:lnTo>
                  <a:lnTo>
                    <a:pt x="1333167" y="2397047"/>
                  </a:lnTo>
                  <a:lnTo>
                    <a:pt x="1376141" y="2375769"/>
                  </a:lnTo>
                  <a:lnTo>
                    <a:pt x="1418489" y="2352758"/>
                  </a:lnTo>
                  <a:lnTo>
                    <a:pt x="1460162" y="2328010"/>
                  </a:lnTo>
                  <a:lnTo>
                    <a:pt x="1501110" y="2301524"/>
                  </a:lnTo>
                  <a:lnTo>
                    <a:pt x="1541010" y="2273494"/>
                  </a:lnTo>
                  <a:lnTo>
                    <a:pt x="1579559" y="2244147"/>
                  </a:lnTo>
                  <a:lnTo>
                    <a:pt x="1616741" y="2213531"/>
                  </a:lnTo>
                  <a:lnTo>
                    <a:pt x="1652539" y="2181691"/>
                  </a:lnTo>
                  <a:lnTo>
                    <a:pt x="1686937" y="2148675"/>
                  </a:lnTo>
                  <a:lnTo>
                    <a:pt x="1719919" y="2114530"/>
                  </a:lnTo>
                  <a:lnTo>
                    <a:pt x="1751467" y="2079301"/>
                  </a:lnTo>
                  <a:lnTo>
                    <a:pt x="1781566" y="2043037"/>
                  </a:lnTo>
                  <a:lnTo>
                    <a:pt x="1810198" y="2005784"/>
                  </a:lnTo>
                  <a:lnTo>
                    <a:pt x="1837347" y="1967589"/>
                  </a:lnTo>
                  <a:lnTo>
                    <a:pt x="1862997" y="1928499"/>
                  </a:lnTo>
                  <a:lnTo>
                    <a:pt x="1887131" y="1888559"/>
                  </a:lnTo>
                  <a:lnTo>
                    <a:pt x="1909732" y="1847818"/>
                  </a:lnTo>
                  <a:lnTo>
                    <a:pt x="1930783" y="1806322"/>
                  </a:lnTo>
                  <a:lnTo>
                    <a:pt x="1950269" y="1764117"/>
                  </a:lnTo>
                  <a:lnTo>
                    <a:pt x="1968173" y="1721251"/>
                  </a:lnTo>
                  <a:lnTo>
                    <a:pt x="1984477" y="1677770"/>
                  </a:lnTo>
                  <a:lnTo>
                    <a:pt x="1999166" y="1633722"/>
                  </a:lnTo>
                  <a:lnTo>
                    <a:pt x="2012223" y="1589152"/>
                  </a:lnTo>
                  <a:lnTo>
                    <a:pt x="2023631" y="1544109"/>
                  </a:lnTo>
                  <a:lnTo>
                    <a:pt x="2033374" y="1498637"/>
                  </a:lnTo>
                  <a:lnTo>
                    <a:pt x="2041435" y="1452786"/>
                  </a:lnTo>
                  <a:lnTo>
                    <a:pt x="2047798" y="1406600"/>
                  </a:lnTo>
                  <a:lnTo>
                    <a:pt x="2052446" y="1360127"/>
                  </a:lnTo>
                  <a:lnTo>
                    <a:pt x="2055362" y="1313414"/>
                  </a:lnTo>
                  <a:lnTo>
                    <a:pt x="2056530" y="1266508"/>
                  </a:lnTo>
                  <a:lnTo>
                    <a:pt x="2055933" y="1219455"/>
                  </a:lnTo>
                  <a:lnTo>
                    <a:pt x="2053556" y="1172302"/>
                  </a:lnTo>
                  <a:lnTo>
                    <a:pt x="2049380" y="1125096"/>
                  </a:lnTo>
                  <a:lnTo>
                    <a:pt x="2043390" y="1077884"/>
                  </a:lnTo>
                  <a:lnTo>
                    <a:pt x="2035569" y="1030712"/>
                  </a:lnTo>
                  <a:lnTo>
                    <a:pt x="2025900" y="983628"/>
                  </a:lnTo>
                  <a:lnTo>
                    <a:pt x="2014368" y="936678"/>
                  </a:lnTo>
                  <a:lnTo>
                    <a:pt x="2000954" y="889909"/>
                  </a:lnTo>
                  <a:lnTo>
                    <a:pt x="1985752" y="843686"/>
                  </a:lnTo>
                  <a:lnTo>
                    <a:pt x="1968890" y="798364"/>
                  </a:lnTo>
                  <a:lnTo>
                    <a:pt x="1950409" y="753971"/>
                  </a:lnTo>
                  <a:lnTo>
                    <a:pt x="1930349" y="710538"/>
                  </a:lnTo>
                  <a:lnTo>
                    <a:pt x="1908750" y="668094"/>
                  </a:lnTo>
                  <a:lnTo>
                    <a:pt x="1885652" y="626668"/>
                  </a:lnTo>
                  <a:lnTo>
                    <a:pt x="1861094" y="586290"/>
                  </a:lnTo>
                  <a:lnTo>
                    <a:pt x="1835118" y="546990"/>
                  </a:lnTo>
                  <a:lnTo>
                    <a:pt x="1807762" y="508796"/>
                  </a:lnTo>
                  <a:lnTo>
                    <a:pt x="1779068" y="471739"/>
                  </a:lnTo>
                  <a:lnTo>
                    <a:pt x="1749075" y="435847"/>
                  </a:lnTo>
                  <a:lnTo>
                    <a:pt x="1717823" y="401152"/>
                  </a:lnTo>
                  <a:lnTo>
                    <a:pt x="1685352" y="367681"/>
                  </a:lnTo>
                  <a:lnTo>
                    <a:pt x="1651703" y="335464"/>
                  </a:lnTo>
                  <a:lnTo>
                    <a:pt x="1616915" y="304531"/>
                  </a:lnTo>
                  <a:lnTo>
                    <a:pt x="1581029" y="274912"/>
                  </a:lnTo>
                  <a:lnTo>
                    <a:pt x="1544084" y="246636"/>
                  </a:lnTo>
                  <a:lnTo>
                    <a:pt x="1506120" y="219732"/>
                  </a:lnTo>
                  <a:lnTo>
                    <a:pt x="1467178" y="194230"/>
                  </a:lnTo>
                  <a:lnTo>
                    <a:pt x="1427298" y="170160"/>
                  </a:lnTo>
                  <a:lnTo>
                    <a:pt x="1386519" y="147551"/>
                  </a:lnTo>
                  <a:lnTo>
                    <a:pt x="1344883" y="126432"/>
                  </a:lnTo>
                  <a:lnTo>
                    <a:pt x="1302428" y="106833"/>
                  </a:lnTo>
                  <a:lnTo>
                    <a:pt x="1259194" y="88783"/>
                  </a:lnTo>
                  <a:lnTo>
                    <a:pt x="1215223" y="72312"/>
                  </a:lnTo>
                  <a:lnTo>
                    <a:pt x="1170554" y="57450"/>
                  </a:lnTo>
                  <a:lnTo>
                    <a:pt x="1125227" y="44226"/>
                  </a:lnTo>
                  <a:lnTo>
                    <a:pt x="1079282" y="32670"/>
                  </a:lnTo>
                  <a:lnTo>
                    <a:pt x="1032759" y="22810"/>
                  </a:lnTo>
                  <a:lnTo>
                    <a:pt x="985698" y="14677"/>
                  </a:lnTo>
                  <a:lnTo>
                    <a:pt x="938139" y="8300"/>
                  </a:lnTo>
                  <a:lnTo>
                    <a:pt x="890123" y="3708"/>
                  </a:lnTo>
                  <a:lnTo>
                    <a:pt x="841689" y="932"/>
                  </a:lnTo>
                  <a:lnTo>
                    <a:pt x="792877" y="0"/>
                  </a:lnTo>
                  <a:close/>
                </a:path>
              </a:pathLst>
            </a:custGeom>
            <a:solidFill>
              <a:srgbClr val="00CADC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3" name="object 13"/>
            <p:cNvSpPr/>
            <p:nvPr/>
          </p:nvSpPr>
          <p:spPr>
            <a:xfrm>
              <a:off x="3245850" y="8413814"/>
              <a:ext cx="728345" cy="708660"/>
            </a:xfrm>
            <a:custGeom>
              <a:avLst/>
              <a:gdLst/>
              <a:ahLst/>
              <a:cxnLst/>
              <a:rect l="l" t="t" r="r" b="b"/>
              <a:pathLst>
                <a:path w="728345" h="708659">
                  <a:moveTo>
                    <a:pt x="549690" y="0"/>
                  </a:moveTo>
                  <a:lnTo>
                    <a:pt x="0" y="310299"/>
                  </a:lnTo>
                  <a:lnTo>
                    <a:pt x="25074" y="352456"/>
                  </a:lnTo>
                  <a:lnTo>
                    <a:pt x="51729" y="393540"/>
                  </a:lnTo>
                  <a:lnTo>
                    <a:pt x="79927" y="433510"/>
                  </a:lnTo>
                  <a:lnTo>
                    <a:pt x="109633" y="472323"/>
                  </a:lnTo>
                  <a:lnTo>
                    <a:pt x="140809" y="509940"/>
                  </a:lnTo>
                  <a:lnTo>
                    <a:pt x="173418" y="546318"/>
                  </a:lnTo>
                  <a:lnTo>
                    <a:pt x="207423" y="581417"/>
                  </a:lnTo>
                  <a:lnTo>
                    <a:pt x="242788" y="615196"/>
                  </a:lnTo>
                  <a:lnTo>
                    <a:pt x="279474" y="647612"/>
                  </a:lnTo>
                  <a:lnTo>
                    <a:pt x="317447" y="678626"/>
                  </a:lnTo>
                  <a:lnTo>
                    <a:pt x="356668" y="708196"/>
                  </a:lnTo>
                  <a:lnTo>
                    <a:pt x="728024" y="198946"/>
                  </a:lnTo>
                  <a:lnTo>
                    <a:pt x="685707" y="165469"/>
                  </a:lnTo>
                  <a:lnTo>
                    <a:pt x="646519" y="128616"/>
                  </a:lnTo>
                  <a:lnTo>
                    <a:pt x="610655" y="88607"/>
                  </a:lnTo>
                  <a:lnTo>
                    <a:pt x="578313" y="45662"/>
                  </a:lnTo>
                  <a:lnTo>
                    <a:pt x="549690" y="0"/>
                  </a:lnTo>
                  <a:close/>
                </a:path>
              </a:pathLst>
            </a:custGeom>
            <a:solidFill>
              <a:srgbClr val="7EC49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" name="object 14"/>
            <p:cNvSpPr/>
            <p:nvPr/>
          </p:nvSpPr>
          <p:spPr>
            <a:xfrm>
              <a:off x="3081872" y="7883501"/>
              <a:ext cx="730250" cy="894715"/>
            </a:xfrm>
            <a:custGeom>
              <a:avLst/>
              <a:gdLst/>
              <a:ahLst/>
              <a:cxnLst/>
              <a:rect l="l" t="t" r="r" b="b"/>
              <a:pathLst>
                <a:path w="730250" h="894715">
                  <a:moveTo>
                    <a:pt x="19225" y="0"/>
                  </a:moveTo>
                  <a:lnTo>
                    <a:pt x="11493" y="48982"/>
                  </a:lnTo>
                  <a:lnTo>
                    <a:pt x="5719" y="98064"/>
                  </a:lnTo>
                  <a:lnTo>
                    <a:pt x="1891" y="147192"/>
                  </a:lnTo>
                  <a:lnTo>
                    <a:pt x="0" y="196311"/>
                  </a:lnTo>
                  <a:lnTo>
                    <a:pt x="32" y="245366"/>
                  </a:lnTo>
                  <a:lnTo>
                    <a:pt x="1979" y="294301"/>
                  </a:lnTo>
                  <a:lnTo>
                    <a:pt x="5828" y="343062"/>
                  </a:lnTo>
                  <a:lnTo>
                    <a:pt x="11570" y="391594"/>
                  </a:lnTo>
                  <a:lnTo>
                    <a:pt x="19192" y="439841"/>
                  </a:lnTo>
                  <a:lnTo>
                    <a:pt x="28685" y="487749"/>
                  </a:lnTo>
                  <a:lnTo>
                    <a:pt x="40038" y="535263"/>
                  </a:lnTo>
                  <a:lnTo>
                    <a:pt x="53238" y="582327"/>
                  </a:lnTo>
                  <a:lnTo>
                    <a:pt x="68277" y="628888"/>
                  </a:lnTo>
                  <a:lnTo>
                    <a:pt x="85142" y="674889"/>
                  </a:lnTo>
                  <a:lnTo>
                    <a:pt x="103822" y="720276"/>
                  </a:lnTo>
                  <a:lnTo>
                    <a:pt x="124308" y="764993"/>
                  </a:lnTo>
                  <a:lnTo>
                    <a:pt x="146587" y="808987"/>
                  </a:lnTo>
                  <a:lnTo>
                    <a:pt x="170650" y="852201"/>
                  </a:lnTo>
                  <a:lnTo>
                    <a:pt x="196485" y="894581"/>
                  </a:lnTo>
                  <a:lnTo>
                    <a:pt x="729922" y="557297"/>
                  </a:lnTo>
                  <a:lnTo>
                    <a:pt x="703692" y="512075"/>
                  </a:lnTo>
                  <a:lnTo>
                    <a:pt x="681437" y="465130"/>
                  </a:lnTo>
                  <a:lnTo>
                    <a:pt x="663210" y="416720"/>
                  </a:lnTo>
                  <a:lnTo>
                    <a:pt x="649062" y="367106"/>
                  </a:lnTo>
                  <a:lnTo>
                    <a:pt x="639043" y="316544"/>
                  </a:lnTo>
                  <a:lnTo>
                    <a:pt x="633206" y="265295"/>
                  </a:lnTo>
                  <a:lnTo>
                    <a:pt x="631601" y="213616"/>
                  </a:lnTo>
                  <a:lnTo>
                    <a:pt x="634279" y="161767"/>
                  </a:lnTo>
                  <a:lnTo>
                    <a:pt x="641292" y="110006"/>
                  </a:lnTo>
                  <a:lnTo>
                    <a:pt x="19225" y="0"/>
                  </a:lnTo>
                  <a:close/>
                </a:path>
              </a:pathLst>
            </a:custGeom>
            <a:solidFill>
              <a:srgbClr val="65A6FA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" name="object 15"/>
            <p:cNvSpPr/>
            <p:nvPr/>
          </p:nvSpPr>
          <p:spPr>
            <a:xfrm>
              <a:off x="3091616" y="7008175"/>
              <a:ext cx="942340" cy="1016635"/>
            </a:xfrm>
            <a:custGeom>
              <a:avLst/>
              <a:gdLst/>
              <a:ahLst/>
              <a:cxnLst/>
              <a:rect l="l" t="t" r="r" b="b"/>
              <a:pathLst>
                <a:path w="942339" h="1016634">
                  <a:moveTo>
                    <a:pt x="630725" y="0"/>
                  </a:moveTo>
                  <a:lnTo>
                    <a:pt x="587951" y="25264"/>
                  </a:lnTo>
                  <a:lnTo>
                    <a:pt x="546386" y="52062"/>
                  </a:lnTo>
                  <a:lnTo>
                    <a:pt x="506061" y="80349"/>
                  </a:lnTo>
                  <a:lnTo>
                    <a:pt x="467007" y="110080"/>
                  </a:lnTo>
                  <a:lnTo>
                    <a:pt x="429254" y="141208"/>
                  </a:lnTo>
                  <a:lnTo>
                    <a:pt x="392833" y="173688"/>
                  </a:lnTo>
                  <a:lnTo>
                    <a:pt x="357775" y="207474"/>
                  </a:lnTo>
                  <a:lnTo>
                    <a:pt x="324110" y="242522"/>
                  </a:lnTo>
                  <a:lnTo>
                    <a:pt x="291870" y="278784"/>
                  </a:lnTo>
                  <a:lnTo>
                    <a:pt x="261084" y="316216"/>
                  </a:lnTo>
                  <a:lnTo>
                    <a:pt x="231783" y="354773"/>
                  </a:lnTo>
                  <a:lnTo>
                    <a:pt x="203999" y="394408"/>
                  </a:lnTo>
                  <a:lnTo>
                    <a:pt x="177761" y="435075"/>
                  </a:lnTo>
                  <a:lnTo>
                    <a:pt x="153100" y="476730"/>
                  </a:lnTo>
                  <a:lnTo>
                    <a:pt x="130048" y="519327"/>
                  </a:lnTo>
                  <a:lnTo>
                    <a:pt x="108634" y="562820"/>
                  </a:lnTo>
                  <a:lnTo>
                    <a:pt x="88890" y="607163"/>
                  </a:lnTo>
                  <a:lnTo>
                    <a:pt x="70846" y="652311"/>
                  </a:lnTo>
                  <a:lnTo>
                    <a:pt x="54532" y="698219"/>
                  </a:lnTo>
                  <a:lnTo>
                    <a:pt x="39980" y="744840"/>
                  </a:lnTo>
                  <a:lnTo>
                    <a:pt x="27220" y="792129"/>
                  </a:lnTo>
                  <a:lnTo>
                    <a:pt x="16283" y="840041"/>
                  </a:lnTo>
                  <a:lnTo>
                    <a:pt x="7199" y="888530"/>
                  </a:lnTo>
                  <a:lnTo>
                    <a:pt x="0" y="937550"/>
                  </a:lnTo>
                  <a:lnTo>
                    <a:pt x="626808" y="1016443"/>
                  </a:lnTo>
                  <a:lnTo>
                    <a:pt x="634950" y="967688"/>
                  </a:lnTo>
                  <a:lnTo>
                    <a:pt x="646798" y="920088"/>
                  </a:lnTo>
                  <a:lnTo>
                    <a:pt x="662231" y="873823"/>
                  </a:lnTo>
                  <a:lnTo>
                    <a:pt x="681125" y="829078"/>
                  </a:lnTo>
                  <a:lnTo>
                    <a:pt x="703358" y="786033"/>
                  </a:lnTo>
                  <a:lnTo>
                    <a:pt x="728808" y="744872"/>
                  </a:lnTo>
                  <a:lnTo>
                    <a:pt x="757350" y="705776"/>
                  </a:lnTo>
                  <a:lnTo>
                    <a:pt x="788863" y="668929"/>
                  </a:lnTo>
                  <a:lnTo>
                    <a:pt x="823225" y="634512"/>
                  </a:lnTo>
                  <a:lnTo>
                    <a:pt x="860312" y="602708"/>
                  </a:lnTo>
                  <a:lnTo>
                    <a:pt x="900001" y="573699"/>
                  </a:lnTo>
                  <a:lnTo>
                    <a:pt x="942171" y="547668"/>
                  </a:lnTo>
                  <a:lnTo>
                    <a:pt x="630725" y="0"/>
                  </a:lnTo>
                  <a:close/>
                </a:path>
              </a:pathLst>
            </a:custGeom>
            <a:solidFill>
              <a:srgbClr val="7E80E7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6" name="object 16"/>
            <p:cNvSpPr/>
            <p:nvPr/>
          </p:nvSpPr>
          <p:spPr>
            <a:xfrm>
              <a:off x="3668172" y="6844686"/>
              <a:ext cx="669290" cy="727710"/>
            </a:xfrm>
            <a:custGeom>
              <a:avLst/>
              <a:gdLst/>
              <a:ahLst/>
              <a:cxnLst/>
              <a:rect l="l" t="t" r="r" b="b"/>
              <a:pathLst>
                <a:path w="669289" h="727709">
                  <a:moveTo>
                    <a:pt x="660845" y="0"/>
                  </a:moveTo>
                  <a:lnTo>
                    <a:pt x="610742" y="1631"/>
                  </a:lnTo>
                  <a:lnTo>
                    <a:pt x="560861" y="5230"/>
                  </a:lnTo>
                  <a:lnTo>
                    <a:pt x="511259" y="10780"/>
                  </a:lnTo>
                  <a:lnTo>
                    <a:pt x="461992" y="18265"/>
                  </a:lnTo>
                  <a:lnTo>
                    <a:pt x="413114" y="27667"/>
                  </a:lnTo>
                  <a:lnTo>
                    <a:pt x="364683" y="38972"/>
                  </a:lnTo>
                  <a:lnTo>
                    <a:pt x="316754" y="52161"/>
                  </a:lnTo>
                  <a:lnTo>
                    <a:pt x="269382" y="67219"/>
                  </a:lnTo>
                  <a:lnTo>
                    <a:pt x="222625" y="84129"/>
                  </a:lnTo>
                  <a:lnTo>
                    <a:pt x="176537" y="102874"/>
                  </a:lnTo>
                  <a:lnTo>
                    <a:pt x="131174" y="123438"/>
                  </a:lnTo>
                  <a:lnTo>
                    <a:pt x="86593" y="145804"/>
                  </a:lnTo>
                  <a:lnTo>
                    <a:pt x="42850" y="169956"/>
                  </a:lnTo>
                  <a:lnTo>
                    <a:pt x="0" y="195877"/>
                  </a:lnTo>
                  <a:lnTo>
                    <a:pt x="338529" y="727351"/>
                  </a:lnTo>
                  <a:lnTo>
                    <a:pt x="381826" y="702315"/>
                  </a:lnTo>
                  <a:lnTo>
                    <a:pt x="426798" y="680850"/>
                  </a:lnTo>
                  <a:lnTo>
                    <a:pt x="473221" y="663023"/>
                  </a:lnTo>
                  <a:lnTo>
                    <a:pt x="520871" y="648899"/>
                  </a:lnTo>
                  <a:lnTo>
                    <a:pt x="569525" y="638545"/>
                  </a:lnTo>
                  <a:lnTo>
                    <a:pt x="618960" y="632028"/>
                  </a:lnTo>
                  <a:lnTo>
                    <a:pt x="668952" y="629413"/>
                  </a:lnTo>
                  <a:lnTo>
                    <a:pt x="660845" y="0"/>
                  </a:lnTo>
                  <a:close/>
                </a:path>
              </a:pathLst>
            </a:custGeom>
            <a:solidFill>
              <a:srgbClr val="9B57CC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7" name="object 17"/>
            <p:cNvSpPr/>
            <p:nvPr/>
          </p:nvSpPr>
          <p:spPr>
            <a:xfrm>
              <a:off x="4265891" y="6844582"/>
              <a:ext cx="79375" cy="631190"/>
            </a:xfrm>
            <a:custGeom>
              <a:avLst/>
              <a:gdLst/>
              <a:ahLst/>
              <a:cxnLst/>
              <a:rect l="l" t="t" r="r" b="b"/>
              <a:pathLst>
                <a:path w="79375" h="631190">
                  <a:moveTo>
                    <a:pt x="79214" y="0"/>
                  </a:moveTo>
                  <a:lnTo>
                    <a:pt x="59398" y="156"/>
                  </a:lnTo>
                  <a:lnTo>
                    <a:pt x="39587" y="622"/>
                  </a:lnTo>
                  <a:lnTo>
                    <a:pt x="19786" y="1398"/>
                  </a:lnTo>
                  <a:lnTo>
                    <a:pt x="0" y="2484"/>
                  </a:lnTo>
                  <a:lnTo>
                    <a:pt x="39669" y="630707"/>
                  </a:lnTo>
                  <a:lnTo>
                    <a:pt x="59464" y="629776"/>
                  </a:lnTo>
                  <a:lnTo>
                    <a:pt x="79278" y="629465"/>
                  </a:lnTo>
                  <a:lnTo>
                    <a:pt x="79214" y="0"/>
                  </a:lnTo>
                  <a:close/>
                </a:path>
              </a:pathLst>
            </a:custGeom>
            <a:solidFill>
              <a:srgbClr val="BB109D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8" name="object 18"/>
            <p:cNvSpPr/>
            <p:nvPr/>
          </p:nvSpPr>
          <p:spPr>
            <a:xfrm>
              <a:off x="4345232" y="6844582"/>
              <a:ext cx="635" cy="629920"/>
            </a:xfrm>
            <a:custGeom>
              <a:avLst/>
              <a:gdLst/>
              <a:ahLst/>
              <a:cxnLst/>
              <a:rect l="l" t="t" r="r" b="b"/>
              <a:pathLst>
                <a:path w="635" h="629920">
                  <a:moveTo>
                    <a:pt x="0" y="0"/>
                  </a:moveTo>
                  <a:lnTo>
                    <a:pt x="63" y="629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005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663695" y="4128158"/>
            <a:ext cx="635899" cy="305567"/>
          </a:xfrm>
          <a:prstGeom prst="rect">
            <a:avLst/>
          </a:prstGeom>
        </p:spPr>
        <p:txBody>
          <a:bodyPr vert="horz" wrap="square" lIns="0" tIns="10385" rIns="0" bIns="0" rtlCol="0">
            <a:spAutoFit/>
          </a:bodyPr>
          <a:lstStyle/>
          <a:p>
            <a:pPr marL="6109" marR="2443" indent="305" algn="ctr">
              <a:lnSpc>
                <a:spcPct val="94500"/>
              </a:lnSpc>
              <a:spcBef>
                <a:spcPts val="82"/>
              </a:spcBef>
            </a:pPr>
            <a:r>
              <a:rPr sz="673" spc="5" dirty="0">
                <a:latin typeface="Calibri"/>
                <a:cs typeface="Calibri"/>
              </a:rPr>
              <a:t>Public</a:t>
            </a:r>
            <a:r>
              <a:rPr sz="673" spc="75" dirty="0">
                <a:latin typeface="Calibri"/>
                <a:cs typeface="Calibri"/>
              </a:rPr>
              <a:t> </a:t>
            </a:r>
            <a:r>
              <a:rPr sz="673" spc="-5" dirty="0">
                <a:latin typeface="Calibri"/>
                <a:cs typeface="Calibri"/>
              </a:rPr>
              <a:t>sector (National/European) </a:t>
            </a:r>
            <a:r>
              <a:rPr sz="673" spc="-12" dirty="0">
                <a:latin typeface="Calibri"/>
                <a:cs typeface="Calibri"/>
              </a:rPr>
              <a:t>60%</a:t>
            </a:r>
            <a:endParaRPr sz="673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09712" y="3385407"/>
            <a:ext cx="1097838" cy="745239"/>
          </a:xfrm>
          <a:prstGeom prst="rect">
            <a:avLst/>
          </a:prstGeom>
        </p:spPr>
        <p:txBody>
          <a:bodyPr vert="horz" wrap="square" lIns="0" tIns="10385" rIns="0" bIns="0" rtlCol="0">
            <a:spAutoFit/>
          </a:bodyPr>
          <a:lstStyle/>
          <a:p>
            <a:pPr marL="832616" marR="2443" indent="-7941" algn="just">
              <a:lnSpc>
                <a:spcPct val="94500"/>
              </a:lnSpc>
              <a:spcBef>
                <a:spcPts val="82"/>
              </a:spcBef>
            </a:pPr>
            <a:r>
              <a:rPr sz="673" spc="-5" dirty="0">
                <a:latin typeface="Calibri"/>
                <a:cs typeface="Calibri"/>
              </a:rPr>
              <a:t>Private sector </a:t>
            </a:r>
            <a:r>
              <a:rPr sz="673" spc="-12" dirty="0">
                <a:latin typeface="Calibri"/>
                <a:cs typeface="Calibri"/>
              </a:rPr>
              <a:t>14%</a:t>
            </a:r>
            <a:endParaRPr sz="673" dirty="0">
              <a:latin typeface="Calibri"/>
              <a:cs typeface="Calibri"/>
            </a:endParaRPr>
          </a:p>
          <a:p>
            <a:pPr marL="6109" marR="386375" indent="305" algn="ctr">
              <a:lnSpc>
                <a:spcPct val="94500"/>
              </a:lnSpc>
              <a:spcBef>
                <a:spcPts val="544"/>
              </a:spcBef>
            </a:pPr>
            <a:r>
              <a:rPr sz="673" spc="5" dirty="0">
                <a:latin typeface="Calibri"/>
                <a:cs typeface="Calibri"/>
              </a:rPr>
              <a:t>Public</a:t>
            </a:r>
            <a:r>
              <a:rPr sz="673" spc="36" dirty="0">
                <a:latin typeface="Calibri"/>
                <a:cs typeface="Calibri"/>
              </a:rPr>
              <a:t> </a:t>
            </a:r>
            <a:r>
              <a:rPr sz="673" spc="5" dirty="0">
                <a:latin typeface="Calibri"/>
                <a:cs typeface="Calibri"/>
              </a:rPr>
              <a:t>R&amp;D</a:t>
            </a:r>
            <a:r>
              <a:rPr sz="673" spc="43" dirty="0">
                <a:latin typeface="Calibri"/>
                <a:cs typeface="Calibri"/>
              </a:rPr>
              <a:t> </a:t>
            </a:r>
            <a:r>
              <a:rPr sz="673" spc="-5" dirty="0">
                <a:latin typeface="Calibri"/>
                <a:cs typeface="Calibri"/>
              </a:rPr>
              <a:t>sponsor </a:t>
            </a:r>
            <a:r>
              <a:rPr sz="673" dirty="0">
                <a:latin typeface="Calibri"/>
                <a:cs typeface="Calibri"/>
              </a:rPr>
              <a:t>(H2020,</a:t>
            </a:r>
            <a:r>
              <a:rPr sz="673" spc="22" dirty="0">
                <a:latin typeface="Calibri"/>
                <a:cs typeface="Calibri"/>
              </a:rPr>
              <a:t> </a:t>
            </a:r>
            <a:r>
              <a:rPr sz="673" spc="24" dirty="0">
                <a:latin typeface="Calibri"/>
                <a:cs typeface="Calibri"/>
              </a:rPr>
              <a:t>ESA, </a:t>
            </a:r>
            <a:r>
              <a:rPr sz="673" spc="-5" dirty="0">
                <a:latin typeface="Calibri"/>
                <a:cs typeface="Calibri"/>
              </a:rPr>
              <a:t>National Agency)</a:t>
            </a:r>
            <a:endParaRPr sz="673" dirty="0">
              <a:latin typeface="Calibri"/>
              <a:cs typeface="Calibri"/>
            </a:endParaRPr>
          </a:p>
          <a:p>
            <a:pPr marR="379350" algn="ctr">
              <a:lnSpc>
                <a:spcPts val="577"/>
              </a:lnSpc>
            </a:pPr>
            <a:r>
              <a:rPr sz="673" spc="-12" dirty="0">
                <a:latin typeface="Calibri"/>
                <a:cs typeface="Calibri"/>
              </a:rPr>
              <a:t>11%</a:t>
            </a:r>
            <a:endParaRPr sz="673" dirty="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088147" y="3137968"/>
            <a:ext cx="578239" cy="1114453"/>
            <a:chOff x="2759443" y="6844641"/>
            <a:chExt cx="1127125" cy="2172335"/>
          </a:xfrm>
        </p:grpSpPr>
        <p:sp>
          <p:nvSpPr>
            <p:cNvPr id="22" name="object 22"/>
            <p:cNvSpPr/>
            <p:nvPr/>
          </p:nvSpPr>
          <p:spPr>
            <a:xfrm>
              <a:off x="3492680" y="6844641"/>
              <a:ext cx="393700" cy="79375"/>
            </a:xfrm>
            <a:custGeom>
              <a:avLst/>
              <a:gdLst/>
              <a:ahLst/>
              <a:cxnLst/>
              <a:rect l="l" t="t" r="r" b="b"/>
              <a:pathLst>
                <a:path w="393700" h="79375">
                  <a:moveTo>
                    <a:pt x="315663" y="0"/>
                  </a:moveTo>
                  <a:lnTo>
                    <a:pt x="314850" y="32838"/>
                  </a:lnTo>
                  <a:lnTo>
                    <a:pt x="327992" y="33163"/>
                  </a:lnTo>
                  <a:lnTo>
                    <a:pt x="327667" y="46299"/>
                  </a:lnTo>
                  <a:lnTo>
                    <a:pt x="314516" y="46299"/>
                  </a:lnTo>
                  <a:lnTo>
                    <a:pt x="313711" y="78813"/>
                  </a:lnTo>
                  <a:lnTo>
                    <a:pt x="383012" y="46299"/>
                  </a:lnTo>
                  <a:lnTo>
                    <a:pt x="327667" y="46299"/>
                  </a:lnTo>
                  <a:lnTo>
                    <a:pt x="314524" y="45973"/>
                  </a:lnTo>
                  <a:lnTo>
                    <a:pt x="383705" y="45973"/>
                  </a:lnTo>
                  <a:lnTo>
                    <a:pt x="393545" y="41357"/>
                  </a:lnTo>
                  <a:lnTo>
                    <a:pt x="315663" y="0"/>
                  </a:lnTo>
                  <a:close/>
                </a:path>
                <a:path w="393700" h="79375">
                  <a:moveTo>
                    <a:pt x="314850" y="32838"/>
                  </a:moveTo>
                  <a:lnTo>
                    <a:pt x="314524" y="45973"/>
                  </a:lnTo>
                  <a:lnTo>
                    <a:pt x="327667" y="46299"/>
                  </a:lnTo>
                  <a:lnTo>
                    <a:pt x="327992" y="33163"/>
                  </a:lnTo>
                  <a:lnTo>
                    <a:pt x="314850" y="32838"/>
                  </a:lnTo>
                  <a:close/>
                </a:path>
                <a:path w="393700" h="79375">
                  <a:moveTo>
                    <a:pt x="325" y="25054"/>
                  </a:moveTo>
                  <a:lnTo>
                    <a:pt x="0" y="38190"/>
                  </a:lnTo>
                  <a:lnTo>
                    <a:pt x="314524" y="45973"/>
                  </a:lnTo>
                  <a:lnTo>
                    <a:pt x="314850" y="32838"/>
                  </a:lnTo>
                  <a:lnTo>
                    <a:pt x="325" y="25054"/>
                  </a:lnTo>
                  <a:close/>
                </a:path>
              </a:pathLst>
            </a:custGeom>
            <a:solidFill>
              <a:srgbClr val="9B57CC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3" name="object 23"/>
            <p:cNvSpPr/>
            <p:nvPr/>
          </p:nvSpPr>
          <p:spPr>
            <a:xfrm>
              <a:off x="2759443" y="8269475"/>
              <a:ext cx="317500" cy="79375"/>
            </a:xfrm>
            <a:custGeom>
              <a:avLst/>
              <a:gdLst/>
              <a:ahLst/>
              <a:cxnLst/>
              <a:rect l="l" t="t" r="r" b="b"/>
              <a:pathLst>
                <a:path w="317500" h="79375">
                  <a:moveTo>
                    <a:pt x="237999" y="45989"/>
                  </a:moveTo>
                  <a:lnTo>
                    <a:pt x="237999" y="78837"/>
                  </a:lnTo>
                  <a:lnTo>
                    <a:pt x="303733" y="45989"/>
                  </a:lnTo>
                  <a:lnTo>
                    <a:pt x="237999" y="45989"/>
                  </a:lnTo>
                  <a:close/>
                </a:path>
                <a:path w="317500" h="79375">
                  <a:moveTo>
                    <a:pt x="237999" y="0"/>
                  </a:moveTo>
                  <a:lnTo>
                    <a:pt x="237999" y="45989"/>
                  </a:lnTo>
                  <a:lnTo>
                    <a:pt x="251146" y="45989"/>
                  </a:lnTo>
                  <a:lnTo>
                    <a:pt x="251146" y="32848"/>
                  </a:lnTo>
                  <a:lnTo>
                    <a:pt x="303731" y="32848"/>
                  </a:lnTo>
                  <a:lnTo>
                    <a:pt x="237999" y="0"/>
                  </a:lnTo>
                  <a:close/>
                </a:path>
                <a:path w="317500" h="79375">
                  <a:moveTo>
                    <a:pt x="303731" y="32848"/>
                  </a:moveTo>
                  <a:lnTo>
                    <a:pt x="251146" y="32848"/>
                  </a:lnTo>
                  <a:lnTo>
                    <a:pt x="251146" y="45989"/>
                  </a:lnTo>
                  <a:lnTo>
                    <a:pt x="303735" y="45987"/>
                  </a:lnTo>
                  <a:lnTo>
                    <a:pt x="316880" y="39419"/>
                  </a:lnTo>
                  <a:lnTo>
                    <a:pt x="303731" y="32848"/>
                  </a:lnTo>
                  <a:close/>
                </a:path>
                <a:path w="317500" h="79375">
                  <a:moveTo>
                    <a:pt x="237999" y="32848"/>
                  </a:moveTo>
                  <a:lnTo>
                    <a:pt x="0" y="32848"/>
                  </a:lnTo>
                  <a:lnTo>
                    <a:pt x="0" y="45987"/>
                  </a:lnTo>
                  <a:lnTo>
                    <a:pt x="237999" y="45989"/>
                  </a:lnTo>
                  <a:lnTo>
                    <a:pt x="237999" y="32848"/>
                  </a:lnTo>
                  <a:close/>
                </a:path>
              </a:pathLst>
            </a:custGeom>
            <a:solidFill>
              <a:srgbClr val="65A6FA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4" name="object 24"/>
            <p:cNvSpPr/>
            <p:nvPr/>
          </p:nvSpPr>
          <p:spPr>
            <a:xfrm>
              <a:off x="2998118" y="8922135"/>
              <a:ext cx="370205" cy="94615"/>
            </a:xfrm>
            <a:custGeom>
              <a:avLst/>
              <a:gdLst/>
              <a:ahLst/>
              <a:cxnLst/>
              <a:rect l="l" t="t" r="r" b="b"/>
              <a:pathLst>
                <a:path w="370204" h="94615">
                  <a:moveTo>
                    <a:pt x="291122" y="32396"/>
                  </a:moveTo>
                  <a:lnTo>
                    <a:pt x="0" y="81268"/>
                  </a:lnTo>
                  <a:lnTo>
                    <a:pt x="2178" y="94226"/>
                  </a:lnTo>
                  <a:lnTo>
                    <a:pt x="293300" y="45354"/>
                  </a:lnTo>
                  <a:lnTo>
                    <a:pt x="291122" y="32396"/>
                  </a:lnTo>
                  <a:close/>
                </a:path>
                <a:path w="370204" h="94615">
                  <a:moveTo>
                    <a:pt x="363959" y="30219"/>
                  </a:moveTo>
                  <a:lnTo>
                    <a:pt x="304087" y="30219"/>
                  </a:lnTo>
                  <a:lnTo>
                    <a:pt x="306265" y="43177"/>
                  </a:lnTo>
                  <a:lnTo>
                    <a:pt x="293300" y="45354"/>
                  </a:lnTo>
                  <a:lnTo>
                    <a:pt x="298744" y="77749"/>
                  </a:lnTo>
                  <a:lnTo>
                    <a:pt x="363959" y="30219"/>
                  </a:lnTo>
                  <a:close/>
                </a:path>
                <a:path w="370204" h="94615">
                  <a:moveTo>
                    <a:pt x="304087" y="30219"/>
                  </a:moveTo>
                  <a:lnTo>
                    <a:pt x="291122" y="32396"/>
                  </a:lnTo>
                  <a:lnTo>
                    <a:pt x="293300" y="45354"/>
                  </a:lnTo>
                  <a:lnTo>
                    <a:pt x="306265" y="43177"/>
                  </a:lnTo>
                  <a:lnTo>
                    <a:pt x="304087" y="30219"/>
                  </a:lnTo>
                  <a:close/>
                </a:path>
                <a:path w="370204" h="94615">
                  <a:moveTo>
                    <a:pt x="285677" y="0"/>
                  </a:moveTo>
                  <a:lnTo>
                    <a:pt x="291122" y="32396"/>
                  </a:lnTo>
                  <a:lnTo>
                    <a:pt x="304087" y="30219"/>
                  </a:lnTo>
                  <a:lnTo>
                    <a:pt x="363959" y="30219"/>
                  </a:lnTo>
                  <a:lnTo>
                    <a:pt x="370003" y="25815"/>
                  </a:lnTo>
                  <a:lnTo>
                    <a:pt x="285677" y="0"/>
                  </a:lnTo>
                  <a:close/>
                </a:path>
              </a:pathLst>
            </a:custGeom>
            <a:solidFill>
              <a:srgbClr val="7EC492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180055" y="713567"/>
            <a:ext cx="3856211" cy="1995426"/>
          </a:xfrm>
          <a:prstGeom prst="rect">
            <a:avLst/>
          </a:prstGeom>
        </p:spPr>
        <p:txBody>
          <a:bodyPr vert="horz" wrap="square" lIns="0" tIns="52840" rIns="0" bIns="0" rtlCol="0">
            <a:spAutoFit/>
          </a:bodyPr>
          <a:lstStyle/>
          <a:p>
            <a:pPr>
              <a:spcBef>
                <a:spcPts val="166"/>
              </a:spcBef>
            </a:pPr>
            <a:endParaRPr sz="962" dirty="0">
              <a:latin typeface="Calibri"/>
              <a:cs typeface="Calibri"/>
            </a:endParaRPr>
          </a:p>
          <a:p>
            <a:pPr marL="693032" marR="2192412" indent="65363" algn="r">
              <a:lnSpc>
                <a:spcPct val="115599"/>
              </a:lnSpc>
            </a:pPr>
            <a:r>
              <a:rPr sz="673" spc="-5" dirty="0" err="1">
                <a:solidFill>
                  <a:srgbClr val="595959"/>
                </a:solidFill>
                <a:latin typeface="Calibri"/>
                <a:cs typeface="Calibri"/>
              </a:rPr>
              <a:t>Defence</a:t>
            </a:r>
            <a:endParaRPr lang="fr-FR" sz="673" spc="240" dirty="0">
              <a:solidFill>
                <a:srgbClr val="595959"/>
              </a:solidFill>
              <a:latin typeface="Calibri"/>
              <a:cs typeface="Calibri"/>
            </a:endParaRPr>
          </a:p>
          <a:p>
            <a:pPr marL="693032" marR="2192412" indent="65363" algn="r">
              <a:lnSpc>
                <a:spcPct val="115599"/>
              </a:lnSpc>
            </a:pPr>
            <a:r>
              <a:rPr sz="673" spc="-5" dirty="0">
                <a:solidFill>
                  <a:srgbClr val="595959"/>
                </a:solidFill>
                <a:latin typeface="Calibri"/>
                <a:cs typeface="Calibri"/>
              </a:rPr>
              <a:t>Agriculture</a:t>
            </a:r>
            <a:endParaRPr sz="673" dirty="0">
              <a:latin typeface="Calibri"/>
              <a:cs typeface="Calibri"/>
            </a:endParaRPr>
          </a:p>
          <a:p>
            <a:pPr marL="197616" marR="2193023" indent="452960" algn="r">
              <a:lnSpc>
                <a:spcPct val="115599"/>
              </a:lnSpc>
            </a:pPr>
            <a:r>
              <a:rPr sz="673" spc="-5" dirty="0">
                <a:solidFill>
                  <a:srgbClr val="595959"/>
                </a:solidFill>
                <a:latin typeface="Calibri"/>
                <a:cs typeface="Calibri"/>
              </a:rPr>
              <a:t>Env</a:t>
            </a:r>
            <a:r>
              <a:rPr sz="673" spc="-5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73" spc="-5" dirty="0" err="1">
                <a:solidFill>
                  <a:srgbClr val="595959"/>
                </a:solidFill>
                <a:latin typeface="Calibri"/>
                <a:cs typeface="Calibri"/>
              </a:rPr>
              <a:t>ironment</a:t>
            </a:r>
            <a:endParaRPr lang="fr-FR" sz="673" spc="240" dirty="0">
              <a:solidFill>
                <a:srgbClr val="595959"/>
              </a:solidFill>
              <a:latin typeface="Calibri"/>
              <a:cs typeface="Calibri"/>
            </a:endParaRPr>
          </a:p>
          <a:p>
            <a:pPr marL="197616" marR="2193023" indent="452960" algn="r">
              <a:lnSpc>
                <a:spcPct val="115599"/>
              </a:lnSpc>
            </a:pPr>
            <a:r>
              <a:rPr sz="673" dirty="0">
                <a:solidFill>
                  <a:srgbClr val="595959"/>
                </a:solidFill>
                <a:latin typeface="Calibri"/>
                <a:cs typeface="Calibri"/>
              </a:rPr>
              <a:t>Security</a:t>
            </a:r>
            <a:r>
              <a:rPr sz="673" spc="6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73" dirty="0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sz="673" spc="26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73" dirty="0">
                <a:solidFill>
                  <a:srgbClr val="595959"/>
                </a:solidFill>
                <a:latin typeface="Calibri"/>
                <a:cs typeface="Calibri"/>
              </a:rPr>
              <a:t>Emergency</a:t>
            </a:r>
            <a:r>
              <a:rPr lang="fr-FR" sz="673" spc="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73" spc="-5" dirty="0">
                <a:solidFill>
                  <a:srgbClr val="595959"/>
                </a:solidFill>
                <a:latin typeface="Calibri"/>
                <a:cs typeface="Calibri"/>
              </a:rPr>
              <a:t>services</a:t>
            </a:r>
            <a:endParaRPr sz="673" dirty="0">
              <a:latin typeface="Calibri"/>
              <a:cs typeface="Calibri"/>
            </a:endParaRPr>
          </a:p>
          <a:p>
            <a:pPr marL="628891" marR="2193940" indent="129504" algn="r">
              <a:lnSpc>
                <a:spcPct val="115599"/>
              </a:lnSpc>
            </a:pPr>
            <a:r>
              <a:rPr sz="673" spc="-5" dirty="0">
                <a:solidFill>
                  <a:srgbClr val="595959"/>
                </a:solidFill>
                <a:latin typeface="Calibri"/>
                <a:cs typeface="Calibri"/>
              </a:rPr>
              <a:t>Forestry</a:t>
            </a:r>
            <a:endParaRPr lang="fr-FR" sz="673" spc="240" dirty="0">
              <a:solidFill>
                <a:srgbClr val="595959"/>
              </a:solidFill>
              <a:latin typeface="Calibri"/>
              <a:cs typeface="Calibri"/>
            </a:endParaRPr>
          </a:p>
          <a:p>
            <a:pPr marL="628891" marR="2193940" indent="129504" algn="r">
              <a:lnSpc>
                <a:spcPct val="115599"/>
              </a:lnSpc>
            </a:pPr>
            <a:r>
              <a:rPr sz="673" dirty="0" err="1">
                <a:solidFill>
                  <a:srgbClr val="595959"/>
                </a:solidFill>
                <a:latin typeface="Calibri"/>
                <a:cs typeface="Calibri"/>
              </a:rPr>
              <a:t>Infrast</a:t>
            </a:r>
            <a:r>
              <a:rPr sz="673" spc="-51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73" spc="-5" dirty="0">
                <a:solidFill>
                  <a:srgbClr val="595959"/>
                </a:solidFill>
                <a:latin typeface="Calibri"/>
                <a:cs typeface="Calibri"/>
              </a:rPr>
              <a:t>ructure</a:t>
            </a:r>
            <a:endParaRPr sz="673" dirty="0">
              <a:latin typeface="Calibri"/>
              <a:cs typeface="Calibri"/>
            </a:endParaRPr>
          </a:p>
          <a:p>
            <a:pPr marL="723881" marR="2193329" indent="21075" algn="r">
              <a:lnSpc>
                <a:spcPct val="115599"/>
              </a:lnSpc>
            </a:pPr>
            <a:r>
              <a:rPr sz="673" dirty="0">
                <a:solidFill>
                  <a:srgbClr val="595959"/>
                </a:solidFill>
                <a:latin typeface="Calibri"/>
                <a:cs typeface="Calibri"/>
              </a:rPr>
              <a:t>Oil</a:t>
            </a:r>
            <a:r>
              <a:rPr sz="673" spc="31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73" dirty="0">
                <a:solidFill>
                  <a:srgbClr val="595959"/>
                </a:solidFill>
                <a:latin typeface="Calibri"/>
                <a:cs typeface="Calibri"/>
              </a:rPr>
              <a:t>&amp;</a:t>
            </a:r>
            <a:r>
              <a:rPr sz="673" spc="-17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73" spc="-12" dirty="0">
                <a:solidFill>
                  <a:srgbClr val="595959"/>
                </a:solidFill>
                <a:latin typeface="Calibri"/>
                <a:cs typeface="Calibri"/>
              </a:rPr>
              <a:t>gas</a:t>
            </a:r>
            <a:endParaRPr lang="fr-FR" sz="673" spc="-12" dirty="0">
              <a:solidFill>
                <a:srgbClr val="595959"/>
              </a:solidFill>
              <a:latin typeface="Calibri"/>
              <a:cs typeface="Calibri"/>
            </a:endParaRPr>
          </a:p>
          <a:p>
            <a:pPr marL="723881" marR="2193329" indent="21075" algn="r">
              <a:lnSpc>
                <a:spcPct val="115599"/>
              </a:lnSpc>
            </a:pPr>
            <a:r>
              <a:rPr sz="673" spc="-5" dirty="0">
                <a:solidFill>
                  <a:srgbClr val="595959"/>
                </a:solidFill>
                <a:latin typeface="Calibri"/>
                <a:cs typeface="Calibri"/>
              </a:rPr>
              <a:t>Insurance</a:t>
            </a:r>
            <a:endParaRPr sz="673" dirty="0">
              <a:latin typeface="Calibri"/>
              <a:cs typeface="Calibri"/>
            </a:endParaRPr>
          </a:p>
          <a:p>
            <a:pPr marL="485336" marR="2193329" indent="10385" algn="r">
              <a:lnSpc>
                <a:spcPct val="115599"/>
              </a:lnSpc>
            </a:pPr>
            <a:r>
              <a:rPr sz="673" dirty="0">
                <a:solidFill>
                  <a:srgbClr val="595959"/>
                </a:solidFill>
                <a:latin typeface="Calibri"/>
                <a:cs typeface="Calibri"/>
              </a:rPr>
              <a:t>Citizens</a:t>
            </a:r>
            <a:r>
              <a:rPr sz="673" spc="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73" dirty="0">
                <a:solidFill>
                  <a:srgbClr val="595959"/>
                </a:solidFill>
                <a:latin typeface="Calibri"/>
                <a:cs typeface="Calibri"/>
              </a:rPr>
              <a:t>and</a:t>
            </a:r>
            <a:r>
              <a:rPr sz="673" spc="6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73" spc="-5" dirty="0">
                <a:solidFill>
                  <a:srgbClr val="595959"/>
                </a:solidFill>
                <a:latin typeface="Calibri"/>
                <a:cs typeface="Calibri"/>
              </a:rPr>
              <a:t>society</a:t>
            </a:r>
            <a:endParaRPr lang="fr-FR" sz="673" spc="240" dirty="0">
              <a:solidFill>
                <a:srgbClr val="595959"/>
              </a:solidFill>
              <a:latin typeface="Calibri"/>
              <a:cs typeface="Calibri"/>
            </a:endParaRPr>
          </a:p>
          <a:p>
            <a:pPr marL="485336" marR="2193329" indent="10385" algn="r">
              <a:lnSpc>
                <a:spcPct val="115599"/>
              </a:lnSpc>
            </a:pPr>
            <a:r>
              <a:rPr sz="673" dirty="0">
                <a:solidFill>
                  <a:srgbClr val="595959"/>
                </a:solidFill>
                <a:latin typeface="Calibri"/>
                <a:cs typeface="Calibri"/>
              </a:rPr>
              <a:t>Urban</a:t>
            </a:r>
            <a:r>
              <a:rPr sz="673" spc="51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73" spc="-5" dirty="0">
                <a:solidFill>
                  <a:srgbClr val="595959"/>
                </a:solidFill>
                <a:latin typeface="Calibri"/>
                <a:cs typeface="Calibri"/>
              </a:rPr>
              <a:t>development</a:t>
            </a:r>
            <a:endParaRPr sz="673" dirty="0">
              <a:latin typeface="Calibri"/>
              <a:cs typeface="Calibri"/>
            </a:endParaRPr>
          </a:p>
          <a:p>
            <a:pPr marL="521378" marR="2191496" indent="213805" algn="r">
              <a:lnSpc>
                <a:spcPct val="115599"/>
              </a:lnSpc>
            </a:pPr>
            <a:r>
              <a:rPr sz="673" spc="-5" dirty="0">
                <a:solidFill>
                  <a:srgbClr val="595959"/>
                </a:solidFill>
                <a:latin typeface="Calibri"/>
                <a:cs typeface="Calibri"/>
              </a:rPr>
              <a:t>Maritime</a:t>
            </a:r>
            <a:endParaRPr lang="fr-FR" sz="673" spc="240" dirty="0">
              <a:solidFill>
                <a:srgbClr val="595959"/>
              </a:solidFill>
              <a:latin typeface="Calibri"/>
              <a:cs typeface="Calibri"/>
            </a:endParaRPr>
          </a:p>
          <a:p>
            <a:pPr marL="521378" marR="2191496" indent="213805" algn="r">
              <a:lnSpc>
                <a:spcPct val="115599"/>
              </a:lnSpc>
            </a:pPr>
            <a:r>
              <a:rPr sz="673" dirty="0">
                <a:solidFill>
                  <a:srgbClr val="595959"/>
                </a:solidFill>
                <a:latin typeface="Calibri"/>
                <a:cs typeface="Calibri"/>
              </a:rPr>
              <a:t>Renewable</a:t>
            </a:r>
            <a:r>
              <a:rPr sz="673" spc="41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73" spc="-5" dirty="0">
                <a:solidFill>
                  <a:srgbClr val="595959"/>
                </a:solidFill>
                <a:latin typeface="Calibri"/>
                <a:cs typeface="Calibri"/>
              </a:rPr>
              <a:t>energy</a:t>
            </a:r>
            <a:endParaRPr sz="673" dirty="0">
              <a:latin typeface="Calibri"/>
              <a:cs typeface="Calibri"/>
            </a:endParaRPr>
          </a:p>
          <a:p>
            <a:pPr marR="2193634" algn="r">
              <a:spcBef>
                <a:spcPts val="91"/>
              </a:spcBef>
            </a:pPr>
            <a:r>
              <a:rPr sz="673" dirty="0">
                <a:solidFill>
                  <a:srgbClr val="595959"/>
                </a:solidFill>
                <a:latin typeface="Calibri"/>
                <a:cs typeface="Calibri"/>
              </a:rPr>
              <a:t>Raw</a:t>
            </a:r>
            <a:r>
              <a:rPr sz="673" spc="7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673" spc="-5" dirty="0">
                <a:solidFill>
                  <a:srgbClr val="595959"/>
                </a:solidFill>
                <a:latin typeface="Calibri"/>
                <a:cs typeface="Calibri"/>
              </a:rPr>
              <a:t>materials</a:t>
            </a:r>
            <a:endParaRPr sz="673" dirty="0">
              <a:latin typeface="Calibri"/>
              <a:cs typeface="Calibri"/>
            </a:endParaRPr>
          </a:p>
          <a:p>
            <a:pPr marR="2204630" algn="r">
              <a:spcBef>
                <a:spcPts val="82"/>
              </a:spcBef>
            </a:pPr>
            <a:r>
              <a:rPr sz="673" spc="-5" dirty="0">
                <a:solidFill>
                  <a:srgbClr val="595959"/>
                </a:solidFill>
                <a:latin typeface="Calibri"/>
                <a:cs typeface="Calibri"/>
              </a:rPr>
              <a:t>Fisheries</a:t>
            </a:r>
            <a:endParaRPr sz="673" dirty="0">
              <a:latin typeface="Calibri"/>
              <a:cs typeface="Calibri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EBBCF5EA-F65C-D8BC-0DEB-CE831F1EB251}"/>
              </a:ext>
            </a:extLst>
          </p:cNvPr>
          <p:cNvGrpSpPr/>
          <p:nvPr/>
        </p:nvGrpSpPr>
        <p:grpSpPr>
          <a:xfrm>
            <a:off x="4870783" y="905781"/>
            <a:ext cx="3152074" cy="1938308"/>
            <a:chOff x="8943851" y="2445797"/>
            <a:chExt cx="4240855" cy="2530357"/>
          </a:xfrm>
        </p:grpSpPr>
        <p:sp>
          <p:nvSpPr>
            <p:cNvPr id="26" name="object 26"/>
            <p:cNvSpPr/>
            <p:nvPr/>
          </p:nvSpPr>
          <p:spPr>
            <a:xfrm>
              <a:off x="13070939" y="2445797"/>
              <a:ext cx="0" cy="2372497"/>
            </a:xfrm>
            <a:custGeom>
              <a:avLst/>
              <a:gdLst/>
              <a:ahLst/>
              <a:cxnLst/>
              <a:rect l="l" t="t" r="r" b="b"/>
              <a:pathLst>
                <a:path h="2224404">
                  <a:moveTo>
                    <a:pt x="0" y="0"/>
                  </a:moveTo>
                  <a:lnTo>
                    <a:pt x="0" y="2223995"/>
                  </a:lnTo>
                </a:path>
              </a:pathLst>
            </a:custGeom>
            <a:ln w="986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7" name="object 27"/>
            <p:cNvGrpSpPr/>
            <p:nvPr/>
          </p:nvGrpSpPr>
          <p:grpSpPr>
            <a:xfrm>
              <a:off x="8943851" y="2445797"/>
              <a:ext cx="3844218" cy="2372497"/>
              <a:chOff x="2585956" y="2926281"/>
              <a:chExt cx="3604260" cy="2224405"/>
            </a:xfrm>
          </p:grpSpPr>
          <p:sp>
            <p:nvSpPr>
              <p:cNvPr id="28" name="object 28"/>
              <p:cNvSpPr/>
              <p:nvPr/>
            </p:nvSpPr>
            <p:spPr>
              <a:xfrm>
                <a:off x="3075044" y="2926281"/>
                <a:ext cx="2898775" cy="2224405"/>
              </a:xfrm>
              <a:custGeom>
                <a:avLst/>
                <a:gdLst/>
                <a:ahLst/>
                <a:cxnLst/>
                <a:rect l="l" t="t" r="r" b="b"/>
                <a:pathLst>
                  <a:path w="2898775" h="2224404">
                    <a:moveTo>
                      <a:pt x="0" y="585289"/>
                    </a:moveTo>
                    <a:lnTo>
                      <a:pt x="0" y="2223995"/>
                    </a:lnTo>
                  </a:path>
                  <a:path w="2898775" h="2224404">
                    <a:moveTo>
                      <a:pt x="0" y="423857"/>
                    </a:moveTo>
                    <a:lnTo>
                      <a:pt x="0" y="527418"/>
                    </a:lnTo>
                  </a:path>
                  <a:path w="2898775" h="2224404">
                    <a:moveTo>
                      <a:pt x="0" y="265469"/>
                    </a:moveTo>
                    <a:lnTo>
                      <a:pt x="0" y="369030"/>
                    </a:lnTo>
                  </a:path>
                  <a:path w="2898775" h="2224404">
                    <a:moveTo>
                      <a:pt x="0" y="107082"/>
                    </a:moveTo>
                    <a:lnTo>
                      <a:pt x="0" y="210643"/>
                    </a:lnTo>
                  </a:path>
                  <a:path w="2898775" h="2224404">
                    <a:moveTo>
                      <a:pt x="0" y="0"/>
                    </a:moveTo>
                    <a:lnTo>
                      <a:pt x="0" y="52256"/>
                    </a:lnTo>
                  </a:path>
                  <a:path w="2898775" h="2224404">
                    <a:moveTo>
                      <a:pt x="481518" y="107082"/>
                    </a:moveTo>
                    <a:lnTo>
                      <a:pt x="481518" y="2223995"/>
                    </a:lnTo>
                  </a:path>
                  <a:path w="2898775" h="2224404">
                    <a:moveTo>
                      <a:pt x="481518" y="0"/>
                    </a:moveTo>
                    <a:lnTo>
                      <a:pt x="481518" y="52256"/>
                    </a:lnTo>
                  </a:path>
                  <a:path w="2898775" h="2224404">
                    <a:moveTo>
                      <a:pt x="966084" y="107082"/>
                    </a:moveTo>
                    <a:lnTo>
                      <a:pt x="966084" y="2223995"/>
                    </a:lnTo>
                  </a:path>
                  <a:path w="2898775" h="2224404">
                    <a:moveTo>
                      <a:pt x="966084" y="0"/>
                    </a:moveTo>
                    <a:lnTo>
                      <a:pt x="966084" y="52256"/>
                    </a:lnTo>
                  </a:path>
                  <a:path w="2898775" h="2224404">
                    <a:moveTo>
                      <a:pt x="1447602" y="107082"/>
                    </a:moveTo>
                    <a:lnTo>
                      <a:pt x="1447602" y="2223995"/>
                    </a:lnTo>
                  </a:path>
                  <a:path w="2898775" h="2224404">
                    <a:moveTo>
                      <a:pt x="1447602" y="0"/>
                    </a:moveTo>
                    <a:lnTo>
                      <a:pt x="1447602" y="52256"/>
                    </a:lnTo>
                  </a:path>
                  <a:path w="2898775" h="2224404">
                    <a:moveTo>
                      <a:pt x="1932168" y="107082"/>
                    </a:moveTo>
                    <a:lnTo>
                      <a:pt x="1932168" y="2223995"/>
                    </a:lnTo>
                  </a:path>
                  <a:path w="2898775" h="2224404">
                    <a:moveTo>
                      <a:pt x="1932168" y="0"/>
                    </a:moveTo>
                    <a:lnTo>
                      <a:pt x="1932168" y="52256"/>
                    </a:lnTo>
                  </a:path>
                  <a:path w="2898775" h="2224404">
                    <a:moveTo>
                      <a:pt x="2413687" y="107082"/>
                    </a:moveTo>
                    <a:lnTo>
                      <a:pt x="2413687" y="2223995"/>
                    </a:lnTo>
                  </a:path>
                  <a:path w="2898775" h="2224404">
                    <a:moveTo>
                      <a:pt x="2413687" y="0"/>
                    </a:moveTo>
                    <a:lnTo>
                      <a:pt x="2413687" y="52256"/>
                    </a:lnTo>
                  </a:path>
                  <a:path w="2898775" h="2224404">
                    <a:moveTo>
                      <a:pt x="2898253" y="107082"/>
                    </a:moveTo>
                    <a:lnTo>
                      <a:pt x="2898253" y="2223995"/>
                    </a:lnTo>
                  </a:path>
                  <a:path w="2898775" h="2224404">
                    <a:moveTo>
                      <a:pt x="2898253" y="0"/>
                    </a:moveTo>
                    <a:lnTo>
                      <a:pt x="2898253" y="52256"/>
                    </a:lnTo>
                  </a:path>
                </a:pathLst>
              </a:custGeom>
              <a:ln w="9860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2590876" y="2978543"/>
                <a:ext cx="3599179" cy="2120265"/>
              </a:xfrm>
              <a:custGeom>
                <a:avLst/>
                <a:gdLst/>
                <a:ahLst/>
                <a:cxnLst/>
                <a:rect l="l" t="t" r="r" b="b"/>
                <a:pathLst>
                  <a:path w="3599179" h="2120265">
                    <a:moveTo>
                      <a:pt x="179400" y="2065121"/>
                    </a:moveTo>
                    <a:lnTo>
                      <a:pt x="0" y="2065121"/>
                    </a:lnTo>
                    <a:lnTo>
                      <a:pt x="0" y="2119947"/>
                    </a:lnTo>
                    <a:lnTo>
                      <a:pt x="179400" y="2119947"/>
                    </a:lnTo>
                    <a:lnTo>
                      <a:pt x="179400" y="2065121"/>
                    </a:lnTo>
                    <a:close/>
                  </a:path>
                  <a:path w="3599179" h="2120265">
                    <a:moveTo>
                      <a:pt x="200736" y="1906739"/>
                    </a:moveTo>
                    <a:lnTo>
                      <a:pt x="0" y="1906739"/>
                    </a:lnTo>
                    <a:lnTo>
                      <a:pt x="0" y="1961565"/>
                    </a:lnTo>
                    <a:lnTo>
                      <a:pt x="200736" y="1961565"/>
                    </a:lnTo>
                    <a:lnTo>
                      <a:pt x="200736" y="1906739"/>
                    </a:lnTo>
                    <a:close/>
                  </a:path>
                  <a:path w="3599179" h="2120265">
                    <a:moveTo>
                      <a:pt x="222072" y="1745310"/>
                    </a:moveTo>
                    <a:lnTo>
                      <a:pt x="0" y="1745310"/>
                    </a:lnTo>
                    <a:lnTo>
                      <a:pt x="0" y="1803171"/>
                    </a:lnTo>
                    <a:lnTo>
                      <a:pt x="222072" y="1803171"/>
                    </a:lnTo>
                    <a:lnTo>
                      <a:pt x="222072" y="1745310"/>
                    </a:lnTo>
                    <a:close/>
                  </a:path>
                  <a:path w="3599179" h="2120265">
                    <a:moveTo>
                      <a:pt x="243408" y="1586915"/>
                    </a:moveTo>
                    <a:lnTo>
                      <a:pt x="0" y="1586915"/>
                    </a:lnTo>
                    <a:lnTo>
                      <a:pt x="0" y="1644789"/>
                    </a:lnTo>
                    <a:lnTo>
                      <a:pt x="243408" y="1644789"/>
                    </a:lnTo>
                    <a:lnTo>
                      <a:pt x="243408" y="1586915"/>
                    </a:lnTo>
                    <a:close/>
                  </a:path>
                  <a:path w="3599179" h="2120265">
                    <a:moveTo>
                      <a:pt x="283019" y="1428534"/>
                    </a:moveTo>
                    <a:lnTo>
                      <a:pt x="0" y="1428534"/>
                    </a:lnTo>
                    <a:lnTo>
                      <a:pt x="0" y="1486408"/>
                    </a:lnTo>
                    <a:lnTo>
                      <a:pt x="283019" y="1486408"/>
                    </a:lnTo>
                    <a:lnTo>
                      <a:pt x="283019" y="1428534"/>
                    </a:lnTo>
                    <a:close/>
                  </a:path>
                  <a:path w="3599179" h="2120265">
                    <a:moveTo>
                      <a:pt x="316547" y="1270139"/>
                    </a:moveTo>
                    <a:lnTo>
                      <a:pt x="0" y="1270139"/>
                    </a:lnTo>
                    <a:lnTo>
                      <a:pt x="0" y="1324965"/>
                    </a:lnTo>
                    <a:lnTo>
                      <a:pt x="316547" y="1324965"/>
                    </a:lnTo>
                    <a:lnTo>
                      <a:pt x="316547" y="1270139"/>
                    </a:lnTo>
                    <a:close/>
                  </a:path>
                  <a:path w="3599179" h="2120265">
                    <a:moveTo>
                      <a:pt x="319595" y="1111758"/>
                    </a:moveTo>
                    <a:lnTo>
                      <a:pt x="0" y="1111758"/>
                    </a:lnTo>
                    <a:lnTo>
                      <a:pt x="0" y="1166583"/>
                    </a:lnTo>
                    <a:lnTo>
                      <a:pt x="319595" y="1166583"/>
                    </a:lnTo>
                    <a:lnTo>
                      <a:pt x="319595" y="1111758"/>
                    </a:lnTo>
                    <a:close/>
                  </a:path>
                  <a:path w="3599179" h="2120265">
                    <a:moveTo>
                      <a:pt x="347027" y="953363"/>
                    </a:moveTo>
                    <a:lnTo>
                      <a:pt x="0" y="953363"/>
                    </a:lnTo>
                    <a:lnTo>
                      <a:pt x="0" y="1008189"/>
                    </a:lnTo>
                    <a:lnTo>
                      <a:pt x="347027" y="1008189"/>
                    </a:lnTo>
                    <a:lnTo>
                      <a:pt x="347027" y="953363"/>
                    </a:lnTo>
                    <a:close/>
                  </a:path>
                  <a:path w="3599179" h="2120265">
                    <a:moveTo>
                      <a:pt x="383590" y="791933"/>
                    </a:moveTo>
                    <a:lnTo>
                      <a:pt x="0" y="791933"/>
                    </a:lnTo>
                    <a:lnTo>
                      <a:pt x="0" y="849807"/>
                    </a:lnTo>
                    <a:lnTo>
                      <a:pt x="383590" y="849807"/>
                    </a:lnTo>
                    <a:lnTo>
                      <a:pt x="383590" y="791933"/>
                    </a:lnTo>
                    <a:close/>
                  </a:path>
                  <a:path w="3599179" h="2120265">
                    <a:moveTo>
                      <a:pt x="417118" y="633552"/>
                    </a:moveTo>
                    <a:lnTo>
                      <a:pt x="0" y="633552"/>
                    </a:lnTo>
                    <a:lnTo>
                      <a:pt x="0" y="691426"/>
                    </a:lnTo>
                    <a:lnTo>
                      <a:pt x="417118" y="691426"/>
                    </a:lnTo>
                    <a:lnTo>
                      <a:pt x="417118" y="633552"/>
                    </a:lnTo>
                    <a:close/>
                  </a:path>
                  <a:path w="3599179" h="2120265">
                    <a:moveTo>
                      <a:pt x="694448" y="475157"/>
                    </a:moveTo>
                    <a:lnTo>
                      <a:pt x="0" y="475157"/>
                    </a:lnTo>
                    <a:lnTo>
                      <a:pt x="0" y="533031"/>
                    </a:lnTo>
                    <a:lnTo>
                      <a:pt x="694448" y="533031"/>
                    </a:lnTo>
                    <a:lnTo>
                      <a:pt x="694448" y="475157"/>
                    </a:lnTo>
                    <a:close/>
                  </a:path>
                  <a:path w="3599179" h="2120265">
                    <a:moveTo>
                      <a:pt x="764540" y="316776"/>
                    </a:moveTo>
                    <a:lnTo>
                      <a:pt x="0" y="316776"/>
                    </a:lnTo>
                    <a:lnTo>
                      <a:pt x="0" y="371602"/>
                    </a:lnTo>
                    <a:lnTo>
                      <a:pt x="764540" y="371602"/>
                    </a:lnTo>
                    <a:lnTo>
                      <a:pt x="764540" y="316776"/>
                    </a:lnTo>
                    <a:close/>
                  </a:path>
                  <a:path w="3599179" h="2120265">
                    <a:moveTo>
                      <a:pt x="886447" y="158381"/>
                    </a:moveTo>
                    <a:lnTo>
                      <a:pt x="0" y="158381"/>
                    </a:lnTo>
                    <a:lnTo>
                      <a:pt x="0" y="213207"/>
                    </a:lnTo>
                    <a:lnTo>
                      <a:pt x="886447" y="213207"/>
                    </a:lnTo>
                    <a:lnTo>
                      <a:pt x="886447" y="158381"/>
                    </a:lnTo>
                    <a:close/>
                  </a:path>
                  <a:path w="3599179" h="2120265">
                    <a:moveTo>
                      <a:pt x="3598799" y="0"/>
                    </a:moveTo>
                    <a:lnTo>
                      <a:pt x="0" y="0"/>
                    </a:lnTo>
                    <a:lnTo>
                      <a:pt x="0" y="54825"/>
                    </a:lnTo>
                    <a:lnTo>
                      <a:pt x="3598799" y="54825"/>
                    </a:lnTo>
                    <a:lnTo>
                      <a:pt x="3598799" y="0"/>
                    </a:lnTo>
                    <a:close/>
                  </a:path>
                </a:pathLst>
              </a:custGeom>
              <a:solidFill>
                <a:srgbClr val="17789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2590886" y="2926281"/>
                <a:ext cx="0" cy="2224405"/>
              </a:xfrm>
              <a:custGeom>
                <a:avLst/>
                <a:gdLst/>
                <a:ahLst/>
                <a:cxnLst/>
                <a:rect l="l" t="t" r="r" b="b"/>
                <a:pathLst>
                  <a:path h="2224404">
                    <a:moveTo>
                      <a:pt x="0" y="2223995"/>
                    </a:moveTo>
                    <a:lnTo>
                      <a:pt x="1" y="0"/>
                    </a:lnTo>
                  </a:path>
                </a:pathLst>
              </a:custGeom>
              <a:ln w="9860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2" name="object 32"/>
            <p:cNvSpPr txBox="1"/>
            <p:nvPr/>
          </p:nvSpPr>
          <p:spPr>
            <a:xfrm>
              <a:off x="9373706" y="4881131"/>
              <a:ext cx="188283" cy="95023"/>
            </a:xfrm>
            <a:prstGeom prst="rect">
              <a:avLst/>
            </a:prstGeom>
          </p:spPr>
          <p:txBody>
            <a:bodyPr vert="horz" wrap="square" lIns="0" tIns="6109" rIns="0" bIns="0" rtlCol="0">
              <a:spAutoFit/>
            </a:bodyPr>
            <a:lstStyle/>
            <a:p>
              <a:pPr marL="6109">
                <a:spcBef>
                  <a:spcPts val="48"/>
                </a:spcBef>
              </a:pPr>
              <a:r>
                <a:rPr sz="433" spc="-12" dirty="0">
                  <a:solidFill>
                    <a:srgbClr val="595959"/>
                  </a:solidFill>
                  <a:latin typeface="Calibri"/>
                  <a:cs typeface="Calibri"/>
                </a:rPr>
                <a:t>5%</a:t>
              </a:r>
              <a:endParaRPr sz="433">
                <a:latin typeface="Calibri"/>
                <a:cs typeface="Calibri"/>
              </a:endParaRPr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9856966" y="4881131"/>
              <a:ext cx="236370" cy="95023"/>
            </a:xfrm>
            <a:prstGeom prst="rect">
              <a:avLst/>
            </a:prstGeom>
          </p:spPr>
          <p:txBody>
            <a:bodyPr vert="horz" wrap="square" lIns="0" tIns="6109" rIns="0" bIns="0" rtlCol="0">
              <a:spAutoFit/>
            </a:bodyPr>
            <a:lstStyle/>
            <a:p>
              <a:pPr marL="6109">
                <a:spcBef>
                  <a:spcPts val="48"/>
                </a:spcBef>
              </a:pPr>
              <a:r>
                <a:rPr sz="433" spc="-12" dirty="0">
                  <a:solidFill>
                    <a:srgbClr val="595959"/>
                  </a:solidFill>
                  <a:latin typeface="Calibri"/>
                  <a:cs typeface="Calibri"/>
                </a:rPr>
                <a:t>10%</a:t>
              </a:r>
              <a:endParaRPr sz="433">
                <a:latin typeface="Calibri"/>
                <a:cs typeface="Calibri"/>
              </a:endParaRPr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10372193" y="4881131"/>
              <a:ext cx="236370" cy="95023"/>
            </a:xfrm>
            <a:prstGeom prst="rect">
              <a:avLst/>
            </a:prstGeom>
          </p:spPr>
          <p:txBody>
            <a:bodyPr vert="horz" wrap="square" lIns="0" tIns="6109" rIns="0" bIns="0" rtlCol="0">
              <a:spAutoFit/>
            </a:bodyPr>
            <a:lstStyle/>
            <a:p>
              <a:pPr marL="6109">
                <a:spcBef>
                  <a:spcPts val="48"/>
                </a:spcBef>
              </a:pPr>
              <a:r>
                <a:rPr sz="433" spc="-12" dirty="0">
                  <a:solidFill>
                    <a:srgbClr val="595959"/>
                  </a:solidFill>
                  <a:latin typeface="Calibri"/>
                  <a:cs typeface="Calibri"/>
                </a:rPr>
                <a:t>15%</a:t>
              </a:r>
              <a:endParaRPr sz="433">
                <a:latin typeface="Calibri"/>
                <a:cs typeface="Calibri"/>
              </a:endParaRPr>
            </a:p>
          </p:txBody>
        </p:sp>
        <p:sp>
          <p:nvSpPr>
            <p:cNvPr id="35" name="object 35"/>
            <p:cNvSpPr txBox="1"/>
            <p:nvPr/>
          </p:nvSpPr>
          <p:spPr>
            <a:xfrm>
              <a:off x="10887422" y="4881131"/>
              <a:ext cx="236370" cy="95023"/>
            </a:xfrm>
            <a:prstGeom prst="rect">
              <a:avLst/>
            </a:prstGeom>
          </p:spPr>
          <p:txBody>
            <a:bodyPr vert="horz" wrap="square" lIns="0" tIns="6109" rIns="0" bIns="0" rtlCol="0">
              <a:spAutoFit/>
            </a:bodyPr>
            <a:lstStyle/>
            <a:p>
              <a:pPr marL="6109">
                <a:spcBef>
                  <a:spcPts val="48"/>
                </a:spcBef>
              </a:pPr>
              <a:r>
                <a:rPr sz="433" spc="-12" dirty="0">
                  <a:solidFill>
                    <a:srgbClr val="595959"/>
                  </a:solidFill>
                  <a:latin typeface="Calibri"/>
                  <a:cs typeface="Calibri"/>
                </a:rPr>
                <a:t>20%</a:t>
              </a:r>
              <a:endParaRPr sz="433">
                <a:latin typeface="Calibri"/>
                <a:cs typeface="Calibri"/>
              </a:endParaRPr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11402651" y="4881131"/>
              <a:ext cx="236370" cy="95023"/>
            </a:xfrm>
            <a:prstGeom prst="rect">
              <a:avLst/>
            </a:prstGeom>
          </p:spPr>
          <p:txBody>
            <a:bodyPr vert="horz" wrap="square" lIns="0" tIns="6109" rIns="0" bIns="0" rtlCol="0">
              <a:spAutoFit/>
            </a:bodyPr>
            <a:lstStyle/>
            <a:p>
              <a:pPr marL="6109">
                <a:spcBef>
                  <a:spcPts val="48"/>
                </a:spcBef>
              </a:pPr>
              <a:r>
                <a:rPr sz="433" spc="-12" dirty="0">
                  <a:solidFill>
                    <a:srgbClr val="595959"/>
                  </a:solidFill>
                  <a:latin typeface="Calibri"/>
                  <a:cs typeface="Calibri"/>
                </a:rPr>
                <a:t>25%</a:t>
              </a:r>
              <a:endParaRPr sz="433">
                <a:latin typeface="Calibri"/>
                <a:cs typeface="Calibri"/>
              </a:endParaRPr>
            </a:p>
          </p:txBody>
        </p:sp>
        <p:sp>
          <p:nvSpPr>
            <p:cNvPr id="37" name="object 37"/>
            <p:cNvSpPr txBox="1"/>
            <p:nvPr/>
          </p:nvSpPr>
          <p:spPr>
            <a:xfrm>
              <a:off x="11917877" y="4881131"/>
              <a:ext cx="236370" cy="95023"/>
            </a:xfrm>
            <a:prstGeom prst="rect">
              <a:avLst/>
            </a:prstGeom>
          </p:spPr>
          <p:txBody>
            <a:bodyPr vert="horz" wrap="square" lIns="0" tIns="6109" rIns="0" bIns="0" rtlCol="0">
              <a:spAutoFit/>
            </a:bodyPr>
            <a:lstStyle/>
            <a:p>
              <a:pPr marL="6109">
                <a:spcBef>
                  <a:spcPts val="48"/>
                </a:spcBef>
              </a:pPr>
              <a:r>
                <a:rPr sz="433" spc="-12" dirty="0">
                  <a:solidFill>
                    <a:srgbClr val="595959"/>
                  </a:solidFill>
                  <a:latin typeface="Calibri"/>
                  <a:cs typeface="Calibri"/>
                </a:rPr>
                <a:t>30%</a:t>
              </a:r>
              <a:endParaRPr sz="433">
                <a:latin typeface="Calibri"/>
                <a:cs typeface="Calibri"/>
              </a:endParaRPr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12433107" y="4881131"/>
              <a:ext cx="236370" cy="95023"/>
            </a:xfrm>
            <a:prstGeom prst="rect">
              <a:avLst/>
            </a:prstGeom>
          </p:spPr>
          <p:txBody>
            <a:bodyPr vert="horz" wrap="square" lIns="0" tIns="6109" rIns="0" bIns="0" rtlCol="0">
              <a:spAutoFit/>
            </a:bodyPr>
            <a:lstStyle/>
            <a:p>
              <a:pPr marL="6109">
                <a:spcBef>
                  <a:spcPts val="48"/>
                </a:spcBef>
              </a:pPr>
              <a:r>
                <a:rPr sz="433" spc="-12" dirty="0">
                  <a:solidFill>
                    <a:srgbClr val="595959"/>
                  </a:solidFill>
                  <a:latin typeface="Calibri"/>
                  <a:cs typeface="Calibri"/>
                </a:rPr>
                <a:t>35%</a:t>
              </a:r>
              <a:endParaRPr sz="433">
                <a:latin typeface="Calibri"/>
                <a:cs typeface="Calibri"/>
              </a:endParaRPr>
            </a:p>
          </p:txBody>
        </p:sp>
        <p:sp>
          <p:nvSpPr>
            <p:cNvPr id="39" name="object 39"/>
            <p:cNvSpPr txBox="1"/>
            <p:nvPr/>
          </p:nvSpPr>
          <p:spPr>
            <a:xfrm>
              <a:off x="12948336" y="4881131"/>
              <a:ext cx="236370" cy="95023"/>
            </a:xfrm>
            <a:prstGeom prst="rect">
              <a:avLst/>
            </a:prstGeom>
          </p:spPr>
          <p:txBody>
            <a:bodyPr vert="horz" wrap="square" lIns="0" tIns="6109" rIns="0" bIns="0" rtlCol="0">
              <a:spAutoFit/>
            </a:bodyPr>
            <a:lstStyle/>
            <a:p>
              <a:pPr marL="6109">
                <a:spcBef>
                  <a:spcPts val="48"/>
                </a:spcBef>
              </a:pPr>
              <a:r>
                <a:rPr sz="433" spc="-12" dirty="0">
                  <a:solidFill>
                    <a:srgbClr val="595959"/>
                  </a:solidFill>
                  <a:latin typeface="Calibri"/>
                  <a:cs typeface="Calibri"/>
                </a:rPr>
                <a:t>40%</a:t>
              </a:r>
              <a:endParaRPr sz="433">
                <a:latin typeface="Calibri"/>
                <a:cs typeface="Calibri"/>
              </a:endParaRP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09E2B196-7E27-90CB-A66C-855CA15AEFFA}"/>
              </a:ext>
            </a:extLst>
          </p:cNvPr>
          <p:cNvSpPr txBox="1"/>
          <p:nvPr/>
        </p:nvSpPr>
        <p:spPr>
          <a:xfrm>
            <a:off x="1106090" y="1555995"/>
            <a:ext cx="2759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Defence</a:t>
            </a:r>
            <a:r>
              <a:rPr lang="fr-FR" b="1" dirty="0"/>
              <a:t> </a:t>
            </a:r>
            <a:r>
              <a:rPr lang="fr-FR" b="1" dirty="0" err="1"/>
              <a:t>still</a:t>
            </a:r>
            <a:r>
              <a:rPr lang="fr-FR" b="1" dirty="0"/>
              <a:t> the </a:t>
            </a:r>
            <a:r>
              <a:rPr lang="fr-FR" b="1" dirty="0" err="1"/>
              <a:t>largest</a:t>
            </a:r>
            <a:r>
              <a:rPr lang="fr-FR" b="1" dirty="0"/>
              <a:t> </a:t>
            </a:r>
            <a:r>
              <a:rPr lang="fr-FR" b="1" dirty="0" err="1"/>
              <a:t>market</a:t>
            </a:r>
            <a:r>
              <a:rPr lang="fr-FR" b="1" dirty="0"/>
              <a:t> by far and </a:t>
            </a:r>
            <a:r>
              <a:rPr lang="fr-FR" b="1" dirty="0" err="1"/>
              <a:t>only</a:t>
            </a:r>
            <a:r>
              <a:rPr lang="fr-FR" b="1" dirty="0"/>
              <a:t> 14% of </a:t>
            </a:r>
            <a:r>
              <a:rPr lang="fr-FR" b="1" dirty="0" err="1"/>
              <a:t>customers</a:t>
            </a:r>
            <a:r>
              <a:rPr lang="fr-FR" b="1" dirty="0"/>
              <a:t> in the </a:t>
            </a:r>
            <a:r>
              <a:rPr lang="fr-FR" b="1" dirty="0" err="1"/>
              <a:t>private</a:t>
            </a:r>
            <a:r>
              <a:rPr lang="fr-FR" b="1" dirty="0"/>
              <a:t> </a:t>
            </a:r>
            <a:r>
              <a:rPr lang="fr-FR" b="1" dirty="0" err="1"/>
              <a:t>sector</a:t>
            </a:r>
            <a:endParaRPr lang="fr-FR" b="1" dirty="0"/>
          </a:p>
        </p:txBody>
      </p:sp>
      <p:grpSp>
        <p:nvGrpSpPr>
          <p:cNvPr id="25" name="object 2">
            <a:extLst>
              <a:ext uri="{FF2B5EF4-FFF2-40B4-BE49-F238E27FC236}">
                <a16:creationId xmlns:a16="http://schemas.microsoft.com/office/drawing/2014/main" id="{6B697284-3CCD-88E1-F934-6842EFB2988B}"/>
              </a:ext>
            </a:extLst>
          </p:cNvPr>
          <p:cNvGrpSpPr/>
          <p:nvPr/>
        </p:nvGrpSpPr>
        <p:grpSpPr>
          <a:xfrm>
            <a:off x="2864632" y="4657108"/>
            <a:ext cx="3414746" cy="376599"/>
            <a:chOff x="228610" y="9682183"/>
            <a:chExt cx="7099300" cy="782955"/>
          </a:xfrm>
        </p:grpSpPr>
        <p:sp>
          <p:nvSpPr>
            <p:cNvPr id="43" name="object 3">
              <a:extLst>
                <a:ext uri="{FF2B5EF4-FFF2-40B4-BE49-F238E27FC236}">
                  <a16:creationId xmlns:a16="http://schemas.microsoft.com/office/drawing/2014/main" id="{5FF2D375-A3B5-F6D5-0824-D432058C6A34}"/>
                </a:ext>
              </a:extLst>
            </p:cNvPr>
            <p:cNvSpPr/>
            <p:nvPr/>
          </p:nvSpPr>
          <p:spPr>
            <a:xfrm>
              <a:off x="230449" y="9781539"/>
              <a:ext cx="7098030" cy="683260"/>
            </a:xfrm>
            <a:custGeom>
              <a:avLst/>
              <a:gdLst/>
              <a:ahLst/>
              <a:cxnLst/>
              <a:rect l="l" t="t" r="r" b="b"/>
              <a:pathLst>
                <a:path w="7098030" h="683259">
                  <a:moveTo>
                    <a:pt x="7097450" y="0"/>
                  </a:moveTo>
                  <a:lnTo>
                    <a:pt x="0" y="0"/>
                  </a:lnTo>
                  <a:lnTo>
                    <a:pt x="0" y="683259"/>
                  </a:lnTo>
                  <a:lnTo>
                    <a:pt x="7097450" y="683259"/>
                  </a:lnTo>
                  <a:lnTo>
                    <a:pt x="7097450" y="0"/>
                  </a:lnTo>
                  <a:close/>
                </a:path>
              </a:pathLst>
            </a:custGeom>
            <a:solidFill>
              <a:srgbClr val="D1E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">
              <a:extLst>
                <a:ext uri="{FF2B5EF4-FFF2-40B4-BE49-F238E27FC236}">
                  <a16:creationId xmlns:a16="http://schemas.microsoft.com/office/drawing/2014/main" id="{09F0243F-7058-E40D-78C3-C6D133E86026}"/>
                </a:ext>
              </a:extLst>
            </p:cNvPr>
            <p:cNvSpPr/>
            <p:nvPr/>
          </p:nvSpPr>
          <p:spPr>
            <a:xfrm>
              <a:off x="228610" y="9682183"/>
              <a:ext cx="7098030" cy="95885"/>
            </a:xfrm>
            <a:custGeom>
              <a:avLst/>
              <a:gdLst/>
              <a:ahLst/>
              <a:cxnLst/>
              <a:rect l="l" t="t" r="r" b="b"/>
              <a:pathLst>
                <a:path w="7098030" h="95884">
                  <a:moveTo>
                    <a:pt x="7097450" y="0"/>
                  </a:moveTo>
                  <a:lnTo>
                    <a:pt x="0" y="0"/>
                  </a:lnTo>
                  <a:lnTo>
                    <a:pt x="0" y="95656"/>
                  </a:lnTo>
                  <a:lnTo>
                    <a:pt x="7097450" y="95656"/>
                  </a:lnTo>
                  <a:lnTo>
                    <a:pt x="7097450" y="0"/>
                  </a:lnTo>
                  <a:close/>
                </a:path>
              </a:pathLst>
            </a:custGeom>
            <a:solidFill>
              <a:srgbClr val="177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bg object 16">
            <a:extLst>
              <a:ext uri="{FF2B5EF4-FFF2-40B4-BE49-F238E27FC236}">
                <a16:creationId xmlns:a16="http://schemas.microsoft.com/office/drawing/2014/main" id="{4AAD5F1D-5D4D-0AE3-73A0-1CB3359B437C}"/>
              </a:ext>
            </a:extLst>
          </p:cNvPr>
          <p:cNvSpPr/>
          <p:nvPr/>
        </p:nvSpPr>
        <p:spPr>
          <a:xfrm>
            <a:off x="278863" y="4704897"/>
            <a:ext cx="8589213" cy="328646"/>
          </a:xfrm>
          <a:custGeom>
            <a:avLst/>
            <a:gdLst/>
            <a:ahLst/>
            <a:cxnLst/>
            <a:rect l="l" t="t" r="r" b="b"/>
            <a:pathLst>
              <a:path w="7098030" h="683259">
                <a:moveTo>
                  <a:pt x="7097450" y="0"/>
                </a:moveTo>
                <a:lnTo>
                  <a:pt x="0" y="0"/>
                </a:lnTo>
                <a:lnTo>
                  <a:pt x="0" y="683259"/>
                </a:lnTo>
                <a:lnTo>
                  <a:pt x="7097450" y="683259"/>
                </a:lnTo>
                <a:lnTo>
                  <a:pt x="7097450" y="0"/>
                </a:lnTo>
                <a:close/>
              </a:path>
            </a:pathLst>
          </a:custGeom>
          <a:solidFill>
            <a:srgbClr val="D1E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17">
            <a:extLst>
              <a:ext uri="{FF2B5EF4-FFF2-40B4-BE49-F238E27FC236}">
                <a16:creationId xmlns:a16="http://schemas.microsoft.com/office/drawing/2014/main" id="{C5CEA4C7-D76C-5BF8-2269-7373FDC4BA71}"/>
              </a:ext>
            </a:extLst>
          </p:cNvPr>
          <p:cNvSpPr/>
          <p:nvPr/>
        </p:nvSpPr>
        <p:spPr>
          <a:xfrm>
            <a:off x="276638" y="4657109"/>
            <a:ext cx="8589213" cy="46120"/>
          </a:xfrm>
          <a:custGeom>
            <a:avLst/>
            <a:gdLst/>
            <a:ahLst/>
            <a:cxnLst/>
            <a:rect l="l" t="t" r="r" b="b"/>
            <a:pathLst>
              <a:path w="7098030" h="95884">
                <a:moveTo>
                  <a:pt x="7097450" y="0"/>
                </a:moveTo>
                <a:lnTo>
                  <a:pt x="0" y="0"/>
                </a:lnTo>
                <a:lnTo>
                  <a:pt x="0" y="95656"/>
                </a:lnTo>
                <a:lnTo>
                  <a:pt x="7097450" y="95656"/>
                </a:lnTo>
                <a:lnTo>
                  <a:pt x="7097450" y="0"/>
                </a:lnTo>
                <a:close/>
              </a:path>
            </a:pathLst>
          </a:custGeom>
          <a:solidFill>
            <a:srgbClr val="177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bg object 18">
            <a:extLst>
              <a:ext uri="{FF2B5EF4-FFF2-40B4-BE49-F238E27FC236}">
                <a16:creationId xmlns:a16="http://schemas.microsoft.com/office/drawing/2014/main" id="{ACBDB4E6-3F95-F68D-9EF0-AFF9EC8DA58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703" y="4733730"/>
            <a:ext cx="796297" cy="299080"/>
          </a:xfrm>
          <a:prstGeom prst="rect">
            <a:avLst/>
          </a:prstGeom>
        </p:spPr>
      </p:pic>
      <p:sp>
        <p:nvSpPr>
          <p:cNvPr id="49" name="Holder 4">
            <a:extLst>
              <a:ext uri="{FF2B5EF4-FFF2-40B4-BE49-F238E27FC236}">
                <a16:creationId xmlns:a16="http://schemas.microsoft.com/office/drawing/2014/main" id="{8657C85D-170C-F782-8335-2CB94696DFD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811901" y="4787186"/>
            <a:ext cx="1519900" cy="138499"/>
          </a:xfrm>
        </p:spPr>
        <p:txBody>
          <a:bodyPr lIns="0" tIns="0" rIns="0" bIns="0"/>
          <a:lstStyle>
            <a:lvl1pPr>
              <a:defRPr sz="900" b="0" i="0">
                <a:solidFill>
                  <a:srgbClr val="17789B"/>
                </a:solidFill>
                <a:latin typeface="Calibri"/>
                <a:cs typeface="Calibri"/>
              </a:defRPr>
            </a:lvl1pPr>
          </a:lstStyle>
          <a:p>
            <a:pPr marL="6109">
              <a:spcBef>
                <a:spcPts val="26"/>
              </a:spcBef>
            </a:pPr>
            <a:r>
              <a:rPr lang="fr-FR" spc="26"/>
              <a:t>EARSC</a:t>
            </a:r>
            <a:r>
              <a:rPr lang="fr-FR" spc="22"/>
              <a:t> </a:t>
            </a:r>
            <a:r>
              <a:rPr lang="fr-FR" spc="10"/>
              <a:t>INDUSTRY</a:t>
            </a:r>
            <a:r>
              <a:rPr lang="fr-FR" spc="26"/>
              <a:t> </a:t>
            </a:r>
            <a:r>
              <a:rPr lang="fr-FR" spc="10"/>
              <a:t>SURVEY</a:t>
            </a:r>
            <a:r>
              <a:rPr lang="fr-FR" spc="29"/>
              <a:t> </a:t>
            </a:r>
            <a:r>
              <a:rPr lang="fr-FR" spc="-10"/>
              <a:t>2023</a:t>
            </a:r>
            <a:endParaRPr lang="fr-FR" spc="-10" dirty="0"/>
          </a:p>
        </p:txBody>
      </p:sp>
      <p:sp>
        <p:nvSpPr>
          <p:cNvPr id="50" name="Holder 6">
            <a:extLst>
              <a:ext uri="{FF2B5EF4-FFF2-40B4-BE49-F238E27FC236}">
                <a16:creationId xmlns:a16="http://schemas.microsoft.com/office/drawing/2014/main" id="{9375BE69-036E-1091-2C51-559957D24CAE}"/>
              </a:ext>
            </a:extLst>
          </p:cNvPr>
          <p:cNvSpPr txBox="1">
            <a:spLocks/>
          </p:cNvSpPr>
          <p:nvPr/>
        </p:nvSpPr>
        <p:spPr>
          <a:xfrm>
            <a:off x="7879942" y="4837166"/>
            <a:ext cx="24281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17789B"/>
                </a:solidFill>
                <a:latin typeface="Calibri"/>
                <a:cs typeface="Calibri"/>
              </a:defRPr>
            </a:lvl1pPr>
          </a:lstStyle>
          <a:p>
            <a:pPr marL="18326">
              <a:spcBef>
                <a:spcPts val="24"/>
              </a:spcBef>
            </a:pPr>
            <a:fld id="{81D60167-4931-47E6-BA6A-407CBD079E47}" type="slidenum">
              <a:rPr lang="fr-FR" spc="-12" smtClean="0"/>
              <a:pPr marL="18326">
                <a:spcBef>
                  <a:spcPts val="24"/>
                </a:spcBef>
              </a:pPr>
              <a:t>7</a:t>
            </a:fld>
            <a:endParaRPr lang="fr-FR" spc="-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e 30">
            <a:extLst>
              <a:ext uri="{FF2B5EF4-FFF2-40B4-BE49-F238E27FC236}">
                <a16:creationId xmlns:a16="http://schemas.microsoft.com/office/drawing/2014/main" id="{B100F037-A849-3099-753A-E2CAF4304FDC}"/>
              </a:ext>
            </a:extLst>
          </p:cNvPr>
          <p:cNvGrpSpPr/>
          <p:nvPr/>
        </p:nvGrpSpPr>
        <p:grpSpPr>
          <a:xfrm>
            <a:off x="4278784" y="2645055"/>
            <a:ext cx="2717625" cy="1331733"/>
            <a:chOff x="2702692" y="3339246"/>
            <a:chExt cx="4449513" cy="2180421"/>
          </a:xfrm>
        </p:grpSpPr>
        <p:sp>
          <p:nvSpPr>
            <p:cNvPr id="5" name="object 5"/>
            <p:cNvSpPr/>
            <p:nvPr/>
          </p:nvSpPr>
          <p:spPr>
            <a:xfrm>
              <a:off x="2702692" y="3339246"/>
              <a:ext cx="7620" cy="1972945"/>
            </a:xfrm>
            <a:custGeom>
              <a:avLst/>
              <a:gdLst/>
              <a:ahLst/>
              <a:cxnLst/>
              <a:rect l="l" t="t" r="r" b="b"/>
              <a:pathLst>
                <a:path w="7619" h="1972945">
                  <a:moveTo>
                    <a:pt x="7359" y="0"/>
                  </a:moveTo>
                  <a:lnTo>
                    <a:pt x="0" y="0"/>
                  </a:lnTo>
                  <a:lnTo>
                    <a:pt x="0" y="1972863"/>
                  </a:lnTo>
                  <a:lnTo>
                    <a:pt x="7359" y="1972863"/>
                  </a:lnTo>
                  <a:lnTo>
                    <a:pt x="7359" y="0"/>
                  </a:lnTo>
                  <a:close/>
                </a:path>
              </a:pathLst>
            </a:custGeom>
            <a:solidFill>
              <a:srgbClr val="000000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15921" y="3339246"/>
              <a:ext cx="7620" cy="566420"/>
            </a:xfrm>
            <a:custGeom>
              <a:avLst/>
              <a:gdLst/>
              <a:ahLst/>
              <a:cxnLst/>
              <a:rect l="l" t="t" r="r" b="b"/>
              <a:pathLst>
                <a:path w="7620" h="566420">
                  <a:moveTo>
                    <a:pt x="0" y="566003"/>
                  </a:moveTo>
                  <a:lnTo>
                    <a:pt x="7359" y="566003"/>
                  </a:lnTo>
                  <a:lnTo>
                    <a:pt x="7359" y="0"/>
                  </a:lnTo>
                  <a:lnTo>
                    <a:pt x="0" y="0"/>
                  </a:lnTo>
                  <a:lnTo>
                    <a:pt x="0" y="566003"/>
                  </a:lnTo>
                  <a:close/>
                </a:path>
              </a:pathLst>
            </a:custGeom>
            <a:solidFill>
              <a:srgbClr val="000000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15921" y="4003040"/>
              <a:ext cx="7620" cy="86360"/>
            </a:xfrm>
            <a:custGeom>
              <a:avLst/>
              <a:gdLst/>
              <a:ahLst/>
              <a:cxnLst/>
              <a:rect l="l" t="t" r="r" b="b"/>
              <a:pathLst>
                <a:path w="7620" h="86360">
                  <a:moveTo>
                    <a:pt x="0" y="86360"/>
                  </a:moveTo>
                  <a:lnTo>
                    <a:pt x="7359" y="86360"/>
                  </a:lnTo>
                  <a:lnTo>
                    <a:pt x="7359" y="0"/>
                  </a:lnTo>
                  <a:lnTo>
                    <a:pt x="0" y="0"/>
                  </a:lnTo>
                  <a:lnTo>
                    <a:pt x="0" y="86360"/>
                  </a:lnTo>
                  <a:close/>
                </a:path>
              </a:pathLst>
            </a:custGeom>
            <a:solidFill>
              <a:srgbClr val="000000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15921" y="4187190"/>
              <a:ext cx="7620" cy="88900"/>
            </a:xfrm>
            <a:custGeom>
              <a:avLst/>
              <a:gdLst/>
              <a:ahLst/>
              <a:cxnLst/>
              <a:rect l="l" t="t" r="r" b="b"/>
              <a:pathLst>
                <a:path w="7620" h="88900">
                  <a:moveTo>
                    <a:pt x="0" y="88900"/>
                  </a:moveTo>
                  <a:lnTo>
                    <a:pt x="7359" y="88900"/>
                  </a:lnTo>
                  <a:lnTo>
                    <a:pt x="7359" y="0"/>
                  </a:lnTo>
                  <a:lnTo>
                    <a:pt x="0" y="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000000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15921" y="4375150"/>
              <a:ext cx="7620" cy="937260"/>
            </a:xfrm>
            <a:custGeom>
              <a:avLst/>
              <a:gdLst/>
              <a:ahLst/>
              <a:cxnLst/>
              <a:rect l="l" t="t" r="r" b="b"/>
              <a:pathLst>
                <a:path w="7620" h="937260">
                  <a:moveTo>
                    <a:pt x="0" y="936960"/>
                  </a:moveTo>
                  <a:lnTo>
                    <a:pt x="7359" y="936960"/>
                  </a:lnTo>
                  <a:lnTo>
                    <a:pt x="7359" y="0"/>
                  </a:lnTo>
                  <a:lnTo>
                    <a:pt x="0" y="0"/>
                  </a:lnTo>
                  <a:lnTo>
                    <a:pt x="0" y="936960"/>
                  </a:lnTo>
                  <a:close/>
                </a:path>
              </a:pathLst>
            </a:custGeom>
            <a:solidFill>
              <a:srgbClr val="000000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29150" y="3339246"/>
              <a:ext cx="7620" cy="1972945"/>
            </a:xfrm>
            <a:custGeom>
              <a:avLst/>
              <a:gdLst/>
              <a:ahLst/>
              <a:cxnLst/>
              <a:rect l="l" t="t" r="r" b="b"/>
              <a:pathLst>
                <a:path w="7620" h="1972945">
                  <a:moveTo>
                    <a:pt x="7360" y="0"/>
                  </a:moveTo>
                  <a:lnTo>
                    <a:pt x="0" y="0"/>
                  </a:lnTo>
                  <a:lnTo>
                    <a:pt x="0" y="1972863"/>
                  </a:lnTo>
                  <a:lnTo>
                    <a:pt x="7360" y="1972863"/>
                  </a:lnTo>
                  <a:lnTo>
                    <a:pt x="7360" y="0"/>
                  </a:lnTo>
                  <a:close/>
                </a:path>
              </a:pathLst>
            </a:custGeom>
            <a:solidFill>
              <a:srgbClr val="000000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42380" y="3339246"/>
              <a:ext cx="7620" cy="1972945"/>
            </a:xfrm>
            <a:custGeom>
              <a:avLst/>
              <a:gdLst/>
              <a:ahLst/>
              <a:cxnLst/>
              <a:rect l="l" t="t" r="r" b="b"/>
              <a:pathLst>
                <a:path w="7620" h="1972945">
                  <a:moveTo>
                    <a:pt x="7360" y="0"/>
                  </a:moveTo>
                  <a:lnTo>
                    <a:pt x="0" y="0"/>
                  </a:lnTo>
                  <a:lnTo>
                    <a:pt x="0" y="1972863"/>
                  </a:lnTo>
                  <a:lnTo>
                    <a:pt x="7360" y="1972863"/>
                  </a:lnTo>
                  <a:lnTo>
                    <a:pt x="7360" y="0"/>
                  </a:lnTo>
                  <a:close/>
                </a:path>
              </a:pathLst>
            </a:custGeom>
            <a:solidFill>
              <a:srgbClr val="000000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6863914" y="5376240"/>
              <a:ext cx="288291" cy="143427"/>
            </a:xfrm>
            <a:prstGeom prst="rect">
              <a:avLst/>
            </a:prstGeom>
          </p:spPr>
          <p:txBody>
            <a:bodyPr vert="horz" wrap="square" lIns="0" tIns="6109" rIns="0" bIns="0" rtlCol="0">
              <a:spAutoFit/>
            </a:bodyPr>
            <a:lstStyle/>
            <a:p>
              <a:pPr marL="6109">
                <a:spcBef>
                  <a:spcPts val="48"/>
                </a:spcBef>
              </a:pPr>
              <a:r>
                <a:rPr sz="529" spc="-12" dirty="0">
                  <a:latin typeface="Calibri"/>
                  <a:cs typeface="Calibri"/>
                </a:rPr>
                <a:t>60%</a:t>
              </a:r>
              <a:endParaRPr sz="529">
                <a:latin typeface="Calibri"/>
                <a:cs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706371" y="3339246"/>
              <a:ext cx="3692525" cy="107950"/>
            </a:xfrm>
            <a:custGeom>
              <a:avLst/>
              <a:gdLst/>
              <a:ahLst/>
              <a:cxnLst/>
              <a:rect l="l" t="t" r="r" b="b"/>
              <a:pathLst>
                <a:path w="3692525" h="107950">
                  <a:moveTo>
                    <a:pt x="3678615" y="0"/>
                  </a:moveTo>
                  <a:lnTo>
                    <a:pt x="0" y="0"/>
                  </a:lnTo>
                  <a:lnTo>
                    <a:pt x="0" y="107609"/>
                  </a:lnTo>
                  <a:lnTo>
                    <a:pt x="3678615" y="107609"/>
                  </a:lnTo>
                  <a:lnTo>
                    <a:pt x="3683321" y="106702"/>
                  </a:lnTo>
                  <a:lnTo>
                    <a:pt x="3690260" y="103474"/>
                  </a:lnTo>
                  <a:lnTo>
                    <a:pt x="3692210" y="101285"/>
                  </a:lnTo>
                  <a:lnTo>
                    <a:pt x="3692210" y="6325"/>
                  </a:lnTo>
                  <a:lnTo>
                    <a:pt x="3690260" y="4136"/>
                  </a:lnTo>
                  <a:lnTo>
                    <a:pt x="3683321" y="906"/>
                  </a:lnTo>
                  <a:lnTo>
                    <a:pt x="3678615" y="0"/>
                  </a:lnTo>
                  <a:close/>
                </a:path>
              </a:pathLst>
            </a:custGeom>
            <a:solidFill>
              <a:srgbClr val="177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06371" y="3525772"/>
              <a:ext cx="2830195" cy="107950"/>
            </a:xfrm>
            <a:custGeom>
              <a:avLst/>
              <a:gdLst/>
              <a:ahLst/>
              <a:cxnLst/>
              <a:rect l="l" t="t" r="r" b="b"/>
              <a:pathLst>
                <a:path w="2830195" h="107950">
                  <a:moveTo>
                    <a:pt x="2816545" y="0"/>
                  </a:moveTo>
                  <a:lnTo>
                    <a:pt x="0" y="0"/>
                  </a:lnTo>
                  <a:lnTo>
                    <a:pt x="0" y="107609"/>
                  </a:lnTo>
                  <a:lnTo>
                    <a:pt x="2816545" y="107609"/>
                  </a:lnTo>
                  <a:lnTo>
                    <a:pt x="2821251" y="106702"/>
                  </a:lnTo>
                  <a:lnTo>
                    <a:pt x="2828190" y="103474"/>
                  </a:lnTo>
                  <a:lnTo>
                    <a:pt x="2830139" y="101283"/>
                  </a:lnTo>
                  <a:lnTo>
                    <a:pt x="2830139" y="6324"/>
                  </a:lnTo>
                  <a:lnTo>
                    <a:pt x="2828190" y="4135"/>
                  </a:lnTo>
                  <a:lnTo>
                    <a:pt x="2821251" y="906"/>
                  </a:lnTo>
                  <a:lnTo>
                    <a:pt x="2816545" y="0"/>
                  </a:lnTo>
                  <a:close/>
                </a:path>
              </a:pathLst>
            </a:custGeom>
            <a:solidFill>
              <a:srgbClr val="177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06371" y="3712296"/>
              <a:ext cx="2745740" cy="107950"/>
            </a:xfrm>
            <a:custGeom>
              <a:avLst/>
              <a:gdLst/>
              <a:ahLst/>
              <a:cxnLst/>
              <a:rect l="l" t="t" r="r" b="b"/>
              <a:pathLst>
                <a:path w="2745740" h="107950">
                  <a:moveTo>
                    <a:pt x="2731750" y="0"/>
                  </a:moveTo>
                  <a:lnTo>
                    <a:pt x="0" y="0"/>
                  </a:lnTo>
                  <a:lnTo>
                    <a:pt x="0" y="107610"/>
                  </a:lnTo>
                  <a:lnTo>
                    <a:pt x="2731750" y="107610"/>
                  </a:lnTo>
                  <a:lnTo>
                    <a:pt x="2736457" y="106704"/>
                  </a:lnTo>
                  <a:lnTo>
                    <a:pt x="2743396" y="103474"/>
                  </a:lnTo>
                  <a:lnTo>
                    <a:pt x="2745345" y="101285"/>
                  </a:lnTo>
                  <a:lnTo>
                    <a:pt x="2745345" y="6325"/>
                  </a:lnTo>
                  <a:lnTo>
                    <a:pt x="2743396" y="4136"/>
                  </a:lnTo>
                  <a:lnTo>
                    <a:pt x="2736457" y="906"/>
                  </a:lnTo>
                  <a:lnTo>
                    <a:pt x="2731750" y="0"/>
                  </a:lnTo>
                  <a:close/>
                </a:path>
              </a:pathLst>
            </a:custGeom>
            <a:solidFill>
              <a:srgbClr val="177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06370" y="3898899"/>
              <a:ext cx="2357120" cy="107950"/>
            </a:xfrm>
            <a:custGeom>
              <a:avLst/>
              <a:gdLst/>
              <a:ahLst/>
              <a:cxnLst/>
              <a:rect l="l" t="t" r="r" b="b"/>
              <a:pathLst>
                <a:path w="2357120" h="107950">
                  <a:moveTo>
                    <a:pt x="2356701" y="6350"/>
                  </a:moveTo>
                  <a:lnTo>
                    <a:pt x="2355659" y="6350"/>
                  </a:lnTo>
                  <a:lnTo>
                    <a:pt x="2355659" y="3810"/>
                  </a:lnTo>
                  <a:lnTo>
                    <a:pt x="2351494" y="3810"/>
                  </a:lnTo>
                  <a:lnTo>
                    <a:pt x="2351494" y="1270"/>
                  </a:lnTo>
                  <a:lnTo>
                    <a:pt x="2346807" y="1270"/>
                  </a:lnTo>
                  <a:lnTo>
                    <a:pt x="234680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104140"/>
                  </a:lnTo>
                  <a:lnTo>
                    <a:pt x="0" y="107950"/>
                  </a:lnTo>
                  <a:lnTo>
                    <a:pt x="2351621" y="107950"/>
                  </a:lnTo>
                  <a:lnTo>
                    <a:pt x="2351621" y="104140"/>
                  </a:lnTo>
                  <a:lnTo>
                    <a:pt x="2356701" y="104140"/>
                  </a:lnTo>
                  <a:lnTo>
                    <a:pt x="2356701" y="6350"/>
                  </a:lnTo>
                  <a:close/>
                </a:path>
              </a:pathLst>
            </a:custGeom>
            <a:solidFill>
              <a:srgbClr val="177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06370" y="4085589"/>
              <a:ext cx="1727835" cy="107950"/>
            </a:xfrm>
            <a:custGeom>
              <a:avLst/>
              <a:gdLst/>
              <a:ahLst/>
              <a:cxnLst/>
              <a:rect l="l" t="t" r="r" b="b"/>
              <a:pathLst>
                <a:path w="1727835" h="107950">
                  <a:moveTo>
                    <a:pt x="1727822" y="3810"/>
                  </a:moveTo>
                  <a:lnTo>
                    <a:pt x="1724152" y="3810"/>
                  </a:lnTo>
                  <a:lnTo>
                    <a:pt x="1724152" y="0"/>
                  </a:lnTo>
                  <a:lnTo>
                    <a:pt x="0" y="0"/>
                  </a:lnTo>
                  <a:lnTo>
                    <a:pt x="0" y="107950"/>
                  </a:lnTo>
                  <a:lnTo>
                    <a:pt x="1714500" y="107950"/>
                  </a:lnTo>
                  <a:lnTo>
                    <a:pt x="1714500" y="106680"/>
                  </a:lnTo>
                  <a:lnTo>
                    <a:pt x="1722551" y="106680"/>
                  </a:lnTo>
                  <a:lnTo>
                    <a:pt x="1722551" y="102870"/>
                  </a:lnTo>
                  <a:lnTo>
                    <a:pt x="1726755" y="102870"/>
                  </a:lnTo>
                  <a:lnTo>
                    <a:pt x="1726755" y="101600"/>
                  </a:lnTo>
                  <a:lnTo>
                    <a:pt x="1727822" y="101600"/>
                  </a:lnTo>
                  <a:lnTo>
                    <a:pt x="1727822" y="3810"/>
                  </a:lnTo>
                  <a:close/>
                </a:path>
              </a:pathLst>
            </a:custGeom>
            <a:solidFill>
              <a:srgbClr val="177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06370" y="4272279"/>
              <a:ext cx="1727835" cy="106680"/>
            </a:xfrm>
            <a:custGeom>
              <a:avLst/>
              <a:gdLst/>
              <a:ahLst/>
              <a:cxnLst/>
              <a:rect l="l" t="t" r="r" b="b"/>
              <a:pathLst>
                <a:path w="1727835" h="106679">
                  <a:moveTo>
                    <a:pt x="1727822" y="3810"/>
                  </a:moveTo>
                  <a:lnTo>
                    <a:pt x="1724507" y="3810"/>
                  </a:lnTo>
                  <a:lnTo>
                    <a:pt x="1724507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2870"/>
                  </a:lnTo>
                  <a:lnTo>
                    <a:pt x="0" y="106680"/>
                  </a:lnTo>
                  <a:lnTo>
                    <a:pt x="1724748" y="106680"/>
                  </a:lnTo>
                  <a:lnTo>
                    <a:pt x="1724748" y="102870"/>
                  </a:lnTo>
                  <a:lnTo>
                    <a:pt x="1727822" y="102870"/>
                  </a:lnTo>
                  <a:lnTo>
                    <a:pt x="1727822" y="3810"/>
                  </a:lnTo>
                  <a:close/>
                </a:path>
              </a:pathLst>
            </a:custGeom>
            <a:solidFill>
              <a:srgbClr val="177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06371" y="4458398"/>
              <a:ext cx="1494790" cy="107950"/>
            </a:xfrm>
            <a:custGeom>
              <a:avLst/>
              <a:gdLst/>
              <a:ahLst/>
              <a:cxnLst/>
              <a:rect l="l" t="t" r="r" b="b"/>
              <a:pathLst>
                <a:path w="1494789" h="107950">
                  <a:moveTo>
                    <a:pt x="1481043" y="0"/>
                  </a:moveTo>
                  <a:lnTo>
                    <a:pt x="0" y="0"/>
                  </a:lnTo>
                  <a:lnTo>
                    <a:pt x="0" y="107609"/>
                  </a:lnTo>
                  <a:lnTo>
                    <a:pt x="1481043" y="107609"/>
                  </a:lnTo>
                  <a:lnTo>
                    <a:pt x="1485748" y="106702"/>
                  </a:lnTo>
                  <a:lnTo>
                    <a:pt x="1492688" y="103474"/>
                  </a:lnTo>
                  <a:lnTo>
                    <a:pt x="1494637" y="101285"/>
                  </a:lnTo>
                  <a:lnTo>
                    <a:pt x="1494637" y="6325"/>
                  </a:lnTo>
                  <a:lnTo>
                    <a:pt x="1492688" y="4135"/>
                  </a:lnTo>
                  <a:lnTo>
                    <a:pt x="1485748" y="906"/>
                  </a:lnTo>
                  <a:lnTo>
                    <a:pt x="1481043" y="0"/>
                  </a:lnTo>
                  <a:close/>
                </a:path>
              </a:pathLst>
            </a:custGeom>
            <a:solidFill>
              <a:srgbClr val="177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06371" y="4644923"/>
              <a:ext cx="788035" cy="107950"/>
            </a:xfrm>
            <a:custGeom>
              <a:avLst/>
              <a:gdLst/>
              <a:ahLst/>
              <a:cxnLst/>
              <a:rect l="l" t="t" r="r" b="b"/>
              <a:pathLst>
                <a:path w="788035" h="107950">
                  <a:moveTo>
                    <a:pt x="774428" y="0"/>
                  </a:moveTo>
                  <a:lnTo>
                    <a:pt x="0" y="0"/>
                  </a:lnTo>
                  <a:lnTo>
                    <a:pt x="0" y="107610"/>
                  </a:lnTo>
                  <a:lnTo>
                    <a:pt x="774428" y="107610"/>
                  </a:lnTo>
                  <a:lnTo>
                    <a:pt x="779133" y="106704"/>
                  </a:lnTo>
                  <a:lnTo>
                    <a:pt x="786072" y="103474"/>
                  </a:lnTo>
                  <a:lnTo>
                    <a:pt x="788022" y="101285"/>
                  </a:lnTo>
                  <a:lnTo>
                    <a:pt x="788022" y="6325"/>
                  </a:lnTo>
                  <a:lnTo>
                    <a:pt x="786072" y="4136"/>
                  </a:lnTo>
                  <a:lnTo>
                    <a:pt x="779133" y="906"/>
                  </a:lnTo>
                  <a:lnTo>
                    <a:pt x="774428" y="0"/>
                  </a:lnTo>
                  <a:close/>
                </a:path>
              </a:pathLst>
            </a:custGeom>
            <a:solidFill>
              <a:srgbClr val="177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06371" y="4831448"/>
              <a:ext cx="788035" cy="107950"/>
            </a:xfrm>
            <a:custGeom>
              <a:avLst/>
              <a:gdLst/>
              <a:ahLst/>
              <a:cxnLst/>
              <a:rect l="l" t="t" r="r" b="b"/>
              <a:pathLst>
                <a:path w="788035" h="107950">
                  <a:moveTo>
                    <a:pt x="774428" y="0"/>
                  </a:moveTo>
                  <a:lnTo>
                    <a:pt x="0" y="0"/>
                  </a:lnTo>
                  <a:lnTo>
                    <a:pt x="0" y="107610"/>
                  </a:lnTo>
                  <a:lnTo>
                    <a:pt x="774428" y="107610"/>
                  </a:lnTo>
                  <a:lnTo>
                    <a:pt x="779133" y="106704"/>
                  </a:lnTo>
                  <a:lnTo>
                    <a:pt x="786072" y="103474"/>
                  </a:lnTo>
                  <a:lnTo>
                    <a:pt x="788022" y="101285"/>
                  </a:lnTo>
                  <a:lnTo>
                    <a:pt x="788022" y="6325"/>
                  </a:lnTo>
                  <a:lnTo>
                    <a:pt x="786072" y="4136"/>
                  </a:lnTo>
                  <a:lnTo>
                    <a:pt x="779133" y="906"/>
                  </a:lnTo>
                  <a:lnTo>
                    <a:pt x="774428" y="0"/>
                  </a:lnTo>
                  <a:close/>
                </a:path>
              </a:pathLst>
            </a:custGeom>
            <a:solidFill>
              <a:srgbClr val="177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706370" y="5017769"/>
              <a:ext cx="626110" cy="107950"/>
            </a:xfrm>
            <a:custGeom>
              <a:avLst/>
              <a:gdLst/>
              <a:ahLst/>
              <a:cxnLst/>
              <a:rect l="l" t="t" r="r" b="b"/>
              <a:pathLst>
                <a:path w="626110" h="107950">
                  <a:moveTo>
                    <a:pt x="625500" y="6350"/>
                  </a:moveTo>
                  <a:lnTo>
                    <a:pt x="624205" y="6350"/>
                  </a:lnTo>
                  <a:lnTo>
                    <a:pt x="624205" y="3810"/>
                  </a:lnTo>
                  <a:lnTo>
                    <a:pt x="619683" y="3810"/>
                  </a:lnTo>
                  <a:lnTo>
                    <a:pt x="619683" y="1270"/>
                  </a:lnTo>
                  <a:lnTo>
                    <a:pt x="614133" y="1270"/>
                  </a:lnTo>
                  <a:lnTo>
                    <a:pt x="614133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104140"/>
                  </a:lnTo>
                  <a:lnTo>
                    <a:pt x="0" y="107950"/>
                  </a:lnTo>
                  <a:lnTo>
                    <a:pt x="621017" y="107950"/>
                  </a:lnTo>
                  <a:lnTo>
                    <a:pt x="621017" y="104140"/>
                  </a:lnTo>
                  <a:lnTo>
                    <a:pt x="625500" y="104140"/>
                  </a:lnTo>
                  <a:lnTo>
                    <a:pt x="625500" y="6350"/>
                  </a:lnTo>
                  <a:close/>
                </a:path>
              </a:pathLst>
            </a:custGeom>
            <a:solidFill>
              <a:srgbClr val="177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06370" y="5204459"/>
              <a:ext cx="392430" cy="107950"/>
            </a:xfrm>
            <a:custGeom>
              <a:avLst/>
              <a:gdLst/>
              <a:ahLst/>
              <a:cxnLst/>
              <a:rect l="l" t="t" r="r" b="b"/>
              <a:pathLst>
                <a:path w="392430" h="107950">
                  <a:moveTo>
                    <a:pt x="392315" y="3810"/>
                  </a:moveTo>
                  <a:lnTo>
                    <a:pt x="388035" y="3810"/>
                  </a:lnTo>
                  <a:lnTo>
                    <a:pt x="38803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4140"/>
                  </a:lnTo>
                  <a:lnTo>
                    <a:pt x="0" y="107950"/>
                  </a:lnTo>
                  <a:lnTo>
                    <a:pt x="387477" y="107950"/>
                  </a:lnTo>
                  <a:lnTo>
                    <a:pt x="387477" y="104140"/>
                  </a:lnTo>
                  <a:lnTo>
                    <a:pt x="392315" y="104140"/>
                  </a:lnTo>
                  <a:lnTo>
                    <a:pt x="392315" y="3810"/>
                  </a:lnTo>
                  <a:close/>
                </a:path>
              </a:pathLst>
            </a:custGeom>
            <a:solidFill>
              <a:srgbClr val="1778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468691" y="1510611"/>
            <a:ext cx="3865617" cy="2385774"/>
          </a:xfrm>
          <a:prstGeom prst="rect">
            <a:avLst/>
          </a:prstGeom>
        </p:spPr>
        <p:txBody>
          <a:bodyPr vert="horz" wrap="square" lIns="0" tIns="51618" rIns="0" bIns="0" rtlCol="0">
            <a:spAutoFit/>
          </a:bodyPr>
          <a:lstStyle/>
          <a:p>
            <a:pPr marL="112400" algn="just">
              <a:spcBef>
                <a:spcPts val="406"/>
              </a:spcBef>
            </a:pPr>
            <a:r>
              <a:rPr sz="1154" b="1" dirty="0">
                <a:latin typeface="Calibri"/>
                <a:cs typeface="Calibri"/>
              </a:rPr>
              <a:t>Over</a:t>
            </a:r>
            <a:r>
              <a:rPr sz="1154" b="1" spc="132" dirty="0">
                <a:latin typeface="Calibri"/>
                <a:cs typeface="Calibri"/>
              </a:rPr>
              <a:t> </a:t>
            </a:r>
            <a:r>
              <a:rPr sz="1154" b="1" spc="31" dirty="0">
                <a:latin typeface="Calibri"/>
                <a:cs typeface="Calibri"/>
              </a:rPr>
              <a:t>55%</a:t>
            </a:r>
            <a:r>
              <a:rPr sz="1154" b="1" spc="142" dirty="0">
                <a:latin typeface="Calibri"/>
                <a:cs typeface="Calibri"/>
              </a:rPr>
              <a:t> </a:t>
            </a:r>
            <a:r>
              <a:rPr sz="1154" b="1" dirty="0">
                <a:latin typeface="Calibri"/>
                <a:cs typeface="Calibri"/>
              </a:rPr>
              <a:t>of</a:t>
            </a:r>
            <a:r>
              <a:rPr sz="1154" b="1" spc="135" dirty="0">
                <a:latin typeface="Calibri"/>
                <a:cs typeface="Calibri"/>
              </a:rPr>
              <a:t> </a:t>
            </a:r>
            <a:r>
              <a:rPr sz="1154" b="1" spc="29" dirty="0">
                <a:latin typeface="Calibri"/>
                <a:cs typeface="Calibri"/>
              </a:rPr>
              <a:t>companies</a:t>
            </a:r>
            <a:r>
              <a:rPr lang="fr-FR" sz="1154" b="1" dirty="0">
                <a:latin typeface="Calibri"/>
                <a:cs typeface="Calibri"/>
              </a:rPr>
              <a:t> </a:t>
            </a:r>
            <a:r>
              <a:rPr sz="1154" b="1" spc="5" dirty="0">
                <a:latin typeface="Calibri"/>
                <a:cs typeface="Calibri"/>
              </a:rPr>
              <a:t>who</a:t>
            </a:r>
            <a:r>
              <a:rPr sz="1154" b="1" spc="108" dirty="0">
                <a:latin typeface="Calibri"/>
                <a:cs typeface="Calibri"/>
              </a:rPr>
              <a:t> </a:t>
            </a:r>
            <a:r>
              <a:rPr sz="1154" b="1" spc="26" dirty="0">
                <a:latin typeface="Calibri"/>
                <a:cs typeface="Calibri"/>
              </a:rPr>
              <a:t>responded</a:t>
            </a:r>
            <a:r>
              <a:rPr sz="1154" b="1" spc="108" dirty="0">
                <a:latin typeface="Calibri"/>
                <a:cs typeface="Calibri"/>
              </a:rPr>
              <a:t> </a:t>
            </a:r>
            <a:r>
              <a:rPr sz="1154" b="1" spc="22" dirty="0">
                <a:latin typeface="Calibri"/>
                <a:cs typeface="Calibri"/>
              </a:rPr>
              <a:t>indicated</a:t>
            </a:r>
            <a:r>
              <a:rPr sz="1154" b="1" spc="113" dirty="0">
                <a:latin typeface="Calibri"/>
                <a:cs typeface="Calibri"/>
              </a:rPr>
              <a:t> </a:t>
            </a:r>
            <a:r>
              <a:rPr sz="1154" b="1" spc="5" dirty="0">
                <a:latin typeface="Calibri"/>
                <a:cs typeface="Calibri"/>
              </a:rPr>
              <a:t>that</a:t>
            </a:r>
            <a:r>
              <a:rPr sz="1154" b="1" spc="103" dirty="0">
                <a:latin typeface="Calibri"/>
                <a:cs typeface="Calibri"/>
              </a:rPr>
              <a:t> </a:t>
            </a:r>
            <a:r>
              <a:rPr sz="1154" b="1" spc="5" dirty="0">
                <a:latin typeface="Calibri"/>
                <a:cs typeface="Calibri"/>
              </a:rPr>
              <a:t>market</a:t>
            </a:r>
            <a:r>
              <a:rPr sz="1154" b="1" spc="103" dirty="0">
                <a:latin typeface="Calibri"/>
                <a:cs typeface="Calibri"/>
              </a:rPr>
              <a:t> </a:t>
            </a:r>
            <a:r>
              <a:rPr sz="1154" b="1" spc="26" dirty="0">
                <a:latin typeface="Calibri"/>
                <a:cs typeface="Calibri"/>
              </a:rPr>
              <a:t>and</a:t>
            </a:r>
            <a:r>
              <a:rPr sz="1154" b="1" spc="110" dirty="0">
                <a:latin typeface="Calibri"/>
                <a:cs typeface="Calibri"/>
              </a:rPr>
              <a:t> </a:t>
            </a:r>
            <a:r>
              <a:rPr sz="1154" b="1" spc="29" dirty="0">
                <a:latin typeface="Calibri"/>
                <a:cs typeface="Calibri"/>
              </a:rPr>
              <a:t>user</a:t>
            </a:r>
            <a:r>
              <a:rPr sz="1154" b="1" spc="103" dirty="0">
                <a:latin typeface="Calibri"/>
                <a:cs typeface="Calibri"/>
              </a:rPr>
              <a:t> </a:t>
            </a:r>
            <a:r>
              <a:rPr sz="1154" b="1" spc="34" dirty="0">
                <a:latin typeface="Calibri"/>
                <a:cs typeface="Calibri"/>
              </a:rPr>
              <a:t>acceptance</a:t>
            </a:r>
            <a:r>
              <a:rPr lang="fr-FR" sz="1154" b="1" spc="34" dirty="0">
                <a:latin typeface="Calibri"/>
                <a:cs typeface="Calibri"/>
              </a:rPr>
              <a:t>/</a:t>
            </a:r>
            <a:r>
              <a:rPr lang="fr-FR" sz="1154" b="1" spc="34" dirty="0" err="1">
                <a:latin typeface="Calibri"/>
                <a:cs typeface="Calibri"/>
              </a:rPr>
              <a:t>awareness</a:t>
            </a:r>
            <a:r>
              <a:rPr lang="fr-FR" sz="1154" b="1" spc="34" dirty="0">
                <a:latin typeface="Calibri"/>
                <a:cs typeface="Calibri"/>
              </a:rPr>
              <a:t> </a:t>
            </a:r>
            <a:r>
              <a:rPr sz="1154" b="1" spc="5" dirty="0">
                <a:latin typeface="Calibri"/>
                <a:cs typeface="Calibri"/>
              </a:rPr>
              <a:t>represent</a:t>
            </a:r>
            <a:r>
              <a:rPr sz="1154" b="1" spc="108" dirty="0">
                <a:latin typeface="Calibri"/>
                <a:cs typeface="Calibri"/>
              </a:rPr>
              <a:t> </a:t>
            </a:r>
            <a:r>
              <a:rPr sz="1154" b="1" spc="-5" dirty="0">
                <a:latin typeface="Calibri"/>
                <a:cs typeface="Calibri"/>
              </a:rPr>
              <a:t>their </a:t>
            </a:r>
            <a:r>
              <a:rPr sz="1154" b="1" spc="29" dirty="0">
                <a:latin typeface="Calibri"/>
                <a:cs typeface="Calibri"/>
              </a:rPr>
              <a:t>most</a:t>
            </a:r>
            <a:r>
              <a:rPr sz="1154" b="1" spc="188" dirty="0">
                <a:latin typeface="Calibri"/>
                <a:cs typeface="Calibri"/>
              </a:rPr>
              <a:t> </a:t>
            </a:r>
            <a:r>
              <a:rPr sz="1154" b="1" spc="22" dirty="0">
                <a:latin typeface="Calibri"/>
                <a:cs typeface="Calibri"/>
              </a:rPr>
              <a:t>significant</a:t>
            </a:r>
            <a:r>
              <a:rPr sz="1154" b="1" spc="188" dirty="0">
                <a:latin typeface="Calibri"/>
                <a:cs typeface="Calibri"/>
              </a:rPr>
              <a:t> </a:t>
            </a:r>
            <a:r>
              <a:rPr sz="1154" b="1" dirty="0">
                <a:latin typeface="Calibri"/>
                <a:cs typeface="Calibri"/>
              </a:rPr>
              <a:t>barrier</a:t>
            </a:r>
            <a:r>
              <a:rPr sz="1154" b="1" spc="188" dirty="0">
                <a:latin typeface="Calibri"/>
                <a:cs typeface="Calibri"/>
              </a:rPr>
              <a:t> </a:t>
            </a:r>
            <a:r>
              <a:rPr sz="1154" b="1" dirty="0">
                <a:latin typeface="Calibri"/>
                <a:cs typeface="Calibri"/>
              </a:rPr>
              <a:t>to</a:t>
            </a:r>
            <a:r>
              <a:rPr sz="1154" b="1" spc="192" dirty="0">
                <a:latin typeface="Calibri"/>
                <a:cs typeface="Calibri"/>
              </a:rPr>
              <a:t> </a:t>
            </a:r>
            <a:r>
              <a:rPr sz="1154" b="1" dirty="0">
                <a:latin typeface="Calibri"/>
                <a:cs typeface="Calibri"/>
              </a:rPr>
              <a:t>growth.</a:t>
            </a:r>
            <a:r>
              <a:rPr sz="1154" b="1" spc="185" dirty="0">
                <a:latin typeface="Calibri"/>
                <a:cs typeface="Calibri"/>
              </a:rPr>
              <a:t> </a:t>
            </a:r>
            <a:endParaRPr lang="fr-FR" sz="1154" b="1" spc="185" dirty="0">
              <a:latin typeface="Calibri"/>
              <a:cs typeface="Calibri"/>
            </a:endParaRPr>
          </a:p>
          <a:p>
            <a:pPr marL="112400" marR="2443" algn="just">
              <a:lnSpc>
                <a:spcPct val="152500"/>
              </a:lnSpc>
              <a:spcBef>
                <a:spcPts val="7"/>
              </a:spcBef>
            </a:pPr>
            <a:endParaRPr lang="fr-FR" sz="770" spc="185" dirty="0">
              <a:latin typeface="Calibri"/>
              <a:cs typeface="Calibri"/>
            </a:endParaRPr>
          </a:p>
          <a:p>
            <a:pPr marL="112400" marR="2443" algn="just">
              <a:lnSpc>
                <a:spcPct val="152500"/>
              </a:lnSpc>
              <a:spcBef>
                <a:spcPts val="7"/>
              </a:spcBef>
            </a:pPr>
            <a:endParaRPr lang="fr-FR" sz="770" spc="185" dirty="0">
              <a:latin typeface="Calibri"/>
              <a:cs typeface="Calibri"/>
            </a:endParaRPr>
          </a:p>
          <a:p>
            <a:pPr marL="112400" marR="2443" algn="just">
              <a:lnSpc>
                <a:spcPct val="152500"/>
              </a:lnSpc>
              <a:spcBef>
                <a:spcPts val="7"/>
              </a:spcBef>
            </a:pPr>
            <a:endParaRPr sz="770" dirty="0">
              <a:latin typeface="Calibri"/>
              <a:cs typeface="Calibri"/>
            </a:endParaRPr>
          </a:p>
          <a:p>
            <a:pPr marR="2136518" algn="r">
              <a:spcBef>
                <a:spcPts val="2"/>
              </a:spcBef>
            </a:pPr>
            <a:r>
              <a:rPr sz="770" dirty="0">
                <a:latin typeface="Calibri"/>
                <a:cs typeface="Calibri"/>
              </a:rPr>
              <a:t>Market/user</a:t>
            </a:r>
            <a:r>
              <a:rPr sz="770" spc="-12" dirty="0">
                <a:latin typeface="Calibri"/>
                <a:cs typeface="Calibri"/>
              </a:rPr>
              <a:t> </a:t>
            </a:r>
            <a:r>
              <a:rPr sz="770" spc="17" dirty="0">
                <a:latin typeface="Calibri"/>
                <a:cs typeface="Calibri"/>
              </a:rPr>
              <a:t>acceptance</a:t>
            </a:r>
            <a:endParaRPr sz="770" dirty="0">
              <a:latin typeface="Calibri"/>
              <a:cs typeface="Calibri"/>
            </a:endParaRPr>
          </a:p>
          <a:p>
            <a:pPr marL="445018" marR="2136518" indent="319180" algn="r">
              <a:lnSpc>
                <a:spcPts val="693"/>
              </a:lnSpc>
              <a:spcBef>
                <a:spcPts val="19"/>
              </a:spcBef>
            </a:pPr>
            <a:r>
              <a:rPr sz="770" spc="29" dirty="0">
                <a:latin typeface="Calibri"/>
                <a:cs typeface="Calibri"/>
              </a:rPr>
              <a:t>Lack</a:t>
            </a:r>
            <a:r>
              <a:rPr sz="770" spc="-12" dirty="0">
                <a:latin typeface="Calibri"/>
                <a:cs typeface="Calibri"/>
              </a:rPr>
              <a:t> </a:t>
            </a:r>
            <a:r>
              <a:rPr sz="770" dirty="0">
                <a:latin typeface="Calibri"/>
                <a:cs typeface="Calibri"/>
              </a:rPr>
              <a:t>of</a:t>
            </a:r>
            <a:r>
              <a:rPr sz="770" spc="-12" dirty="0">
                <a:latin typeface="Calibri"/>
                <a:cs typeface="Calibri"/>
              </a:rPr>
              <a:t> </a:t>
            </a:r>
            <a:r>
              <a:rPr sz="770" spc="-10" dirty="0">
                <a:latin typeface="Calibri"/>
                <a:cs typeface="Calibri"/>
              </a:rPr>
              <a:t>staff</a:t>
            </a:r>
            <a:endParaRPr lang="fr-FR" sz="770" spc="-10" dirty="0">
              <a:latin typeface="Calibri"/>
              <a:cs typeface="Calibri"/>
            </a:endParaRPr>
          </a:p>
          <a:p>
            <a:pPr marL="445018" marR="2136518" indent="319180" algn="r">
              <a:lnSpc>
                <a:spcPts val="693"/>
              </a:lnSpc>
              <a:spcBef>
                <a:spcPts val="19"/>
              </a:spcBef>
            </a:pPr>
            <a:r>
              <a:rPr sz="770" dirty="0">
                <a:latin typeface="Calibri"/>
                <a:cs typeface="Calibri"/>
              </a:rPr>
              <a:t>Finding</a:t>
            </a:r>
            <a:r>
              <a:rPr lang="fr-FR" sz="770" spc="24" dirty="0">
                <a:latin typeface="Calibri"/>
                <a:cs typeface="Calibri"/>
              </a:rPr>
              <a:t> </a:t>
            </a:r>
            <a:r>
              <a:rPr sz="770" dirty="0">
                <a:latin typeface="Calibri"/>
                <a:cs typeface="Calibri"/>
              </a:rPr>
              <a:t>new</a:t>
            </a:r>
            <a:r>
              <a:rPr sz="770" spc="26" dirty="0">
                <a:latin typeface="Calibri"/>
                <a:cs typeface="Calibri"/>
              </a:rPr>
              <a:t> </a:t>
            </a:r>
            <a:r>
              <a:rPr sz="770" spc="-5" dirty="0">
                <a:latin typeface="Calibri"/>
                <a:cs typeface="Calibri"/>
              </a:rPr>
              <a:t>customers</a:t>
            </a:r>
            <a:endParaRPr sz="770" dirty="0">
              <a:latin typeface="Calibri"/>
              <a:cs typeface="Calibri"/>
            </a:endParaRPr>
          </a:p>
          <a:p>
            <a:pPr marR="2141099" algn="r">
              <a:lnSpc>
                <a:spcPts val="625"/>
              </a:lnSpc>
            </a:pPr>
            <a:r>
              <a:rPr sz="770" spc="5" dirty="0">
                <a:latin typeface="Calibri"/>
                <a:cs typeface="Calibri"/>
              </a:rPr>
              <a:t>Competition</a:t>
            </a:r>
            <a:r>
              <a:rPr sz="770" spc="31" dirty="0">
                <a:latin typeface="Calibri"/>
                <a:cs typeface="Calibri"/>
              </a:rPr>
              <a:t> </a:t>
            </a:r>
            <a:r>
              <a:rPr sz="770" spc="5" dirty="0">
                <a:latin typeface="Calibri"/>
                <a:cs typeface="Calibri"/>
              </a:rPr>
              <a:t>from</a:t>
            </a:r>
            <a:r>
              <a:rPr sz="770" spc="38" dirty="0">
                <a:latin typeface="Calibri"/>
                <a:cs typeface="Calibri"/>
              </a:rPr>
              <a:t> </a:t>
            </a:r>
            <a:r>
              <a:rPr sz="770" spc="5" dirty="0">
                <a:latin typeface="Calibri"/>
                <a:cs typeface="Calibri"/>
              </a:rPr>
              <a:t>public</a:t>
            </a:r>
            <a:r>
              <a:rPr sz="770" spc="34" dirty="0">
                <a:latin typeface="Calibri"/>
                <a:cs typeface="Calibri"/>
              </a:rPr>
              <a:t> </a:t>
            </a:r>
            <a:r>
              <a:rPr sz="770" spc="-5" dirty="0">
                <a:latin typeface="Calibri"/>
                <a:cs typeface="Calibri"/>
              </a:rPr>
              <a:t>organisations</a:t>
            </a:r>
            <a:endParaRPr sz="770" dirty="0">
              <a:latin typeface="Calibri"/>
              <a:cs typeface="Calibri"/>
            </a:endParaRPr>
          </a:p>
          <a:p>
            <a:pPr marL="57727" marR="2137129" indent="229381" algn="r">
              <a:lnSpc>
                <a:spcPct val="103600"/>
              </a:lnSpc>
              <a:spcBef>
                <a:spcPts val="82"/>
              </a:spcBef>
            </a:pPr>
            <a:r>
              <a:rPr sz="770" spc="29" dirty="0">
                <a:latin typeface="Calibri"/>
                <a:cs typeface="Calibri"/>
              </a:rPr>
              <a:t>Lack</a:t>
            </a:r>
            <a:r>
              <a:rPr sz="770" spc="14" dirty="0">
                <a:latin typeface="Calibri"/>
                <a:cs typeface="Calibri"/>
              </a:rPr>
              <a:t> </a:t>
            </a:r>
            <a:r>
              <a:rPr sz="770" dirty="0">
                <a:latin typeface="Calibri"/>
                <a:cs typeface="Calibri"/>
              </a:rPr>
              <a:t>of</a:t>
            </a:r>
            <a:r>
              <a:rPr sz="770" spc="14" dirty="0">
                <a:latin typeface="Calibri"/>
                <a:cs typeface="Calibri"/>
              </a:rPr>
              <a:t> </a:t>
            </a:r>
            <a:r>
              <a:rPr sz="770" dirty="0">
                <a:latin typeface="Calibri"/>
                <a:cs typeface="Calibri"/>
              </a:rPr>
              <a:t>development</a:t>
            </a:r>
            <a:r>
              <a:rPr sz="770" spc="17" dirty="0">
                <a:latin typeface="Calibri"/>
                <a:cs typeface="Calibri"/>
              </a:rPr>
              <a:t> </a:t>
            </a:r>
            <a:r>
              <a:rPr sz="770" spc="-5" dirty="0">
                <a:latin typeface="Calibri"/>
                <a:cs typeface="Calibri"/>
              </a:rPr>
              <a:t>funding </a:t>
            </a:r>
            <a:r>
              <a:rPr sz="770" spc="5" dirty="0">
                <a:latin typeface="Calibri"/>
                <a:cs typeface="Calibri"/>
              </a:rPr>
              <a:t>Competition</a:t>
            </a:r>
            <a:r>
              <a:rPr sz="770" spc="-2" dirty="0">
                <a:latin typeface="Calibri"/>
                <a:cs typeface="Calibri"/>
              </a:rPr>
              <a:t> </a:t>
            </a:r>
            <a:r>
              <a:rPr sz="770" spc="5" dirty="0">
                <a:latin typeface="Calibri"/>
                <a:cs typeface="Calibri"/>
              </a:rPr>
              <a:t>from</a:t>
            </a:r>
            <a:r>
              <a:rPr sz="770" spc="2" dirty="0">
                <a:latin typeface="Calibri"/>
                <a:cs typeface="Calibri"/>
              </a:rPr>
              <a:t> </a:t>
            </a:r>
            <a:r>
              <a:rPr sz="770" dirty="0">
                <a:latin typeface="Calibri"/>
                <a:cs typeface="Calibri"/>
              </a:rPr>
              <a:t>other</a:t>
            </a:r>
            <a:r>
              <a:rPr sz="770" spc="2" dirty="0">
                <a:latin typeface="Calibri"/>
                <a:cs typeface="Calibri"/>
              </a:rPr>
              <a:t> </a:t>
            </a:r>
            <a:r>
              <a:rPr sz="770" spc="34" dirty="0">
                <a:latin typeface="Calibri"/>
                <a:cs typeface="Calibri"/>
              </a:rPr>
              <a:t>EO</a:t>
            </a:r>
            <a:r>
              <a:rPr sz="770" spc="2" dirty="0">
                <a:latin typeface="Calibri"/>
                <a:cs typeface="Calibri"/>
              </a:rPr>
              <a:t> </a:t>
            </a:r>
            <a:r>
              <a:rPr sz="770" spc="-5" dirty="0">
                <a:latin typeface="Calibri"/>
                <a:cs typeface="Calibri"/>
              </a:rPr>
              <a:t>suppliers</a:t>
            </a:r>
            <a:endParaRPr sz="770" dirty="0">
              <a:latin typeface="Calibri"/>
              <a:cs typeface="Calibri"/>
            </a:endParaRPr>
          </a:p>
          <a:p>
            <a:pPr marL="137140" marR="2129798" indent="526265" algn="r">
              <a:lnSpc>
                <a:spcPct val="112700"/>
              </a:lnSpc>
              <a:spcBef>
                <a:spcPts val="82"/>
              </a:spcBef>
            </a:pPr>
            <a:r>
              <a:rPr sz="770" spc="31" dirty="0">
                <a:latin typeface="Calibri"/>
                <a:cs typeface="Calibri"/>
              </a:rPr>
              <a:t>Cost</a:t>
            </a:r>
            <a:r>
              <a:rPr sz="770" spc="-17" dirty="0">
                <a:latin typeface="Calibri"/>
                <a:cs typeface="Calibri"/>
              </a:rPr>
              <a:t> </a:t>
            </a:r>
            <a:r>
              <a:rPr sz="770" dirty="0">
                <a:latin typeface="Calibri"/>
                <a:cs typeface="Calibri"/>
              </a:rPr>
              <a:t>of</a:t>
            </a:r>
            <a:r>
              <a:rPr sz="770" spc="-17" dirty="0">
                <a:latin typeface="Calibri"/>
                <a:cs typeface="Calibri"/>
              </a:rPr>
              <a:t> </a:t>
            </a:r>
            <a:r>
              <a:rPr sz="770" spc="34" dirty="0">
                <a:latin typeface="Calibri"/>
                <a:cs typeface="Calibri"/>
              </a:rPr>
              <a:t>EO</a:t>
            </a:r>
            <a:r>
              <a:rPr sz="770" spc="-14" dirty="0">
                <a:latin typeface="Calibri"/>
                <a:cs typeface="Calibri"/>
              </a:rPr>
              <a:t> </a:t>
            </a:r>
            <a:r>
              <a:rPr sz="770" spc="-10" dirty="0">
                <a:latin typeface="Calibri"/>
                <a:cs typeface="Calibri"/>
              </a:rPr>
              <a:t>data </a:t>
            </a:r>
            <a:r>
              <a:rPr sz="770" spc="29" dirty="0">
                <a:latin typeface="Calibri"/>
                <a:cs typeface="Calibri"/>
              </a:rPr>
              <a:t>Lack</a:t>
            </a:r>
            <a:r>
              <a:rPr sz="770" spc="-10" dirty="0">
                <a:latin typeface="Calibri"/>
                <a:cs typeface="Calibri"/>
              </a:rPr>
              <a:t> </a:t>
            </a:r>
            <a:r>
              <a:rPr sz="770" dirty="0">
                <a:latin typeface="Calibri"/>
                <a:cs typeface="Calibri"/>
              </a:rPr>
              <a:t>of</a:t>
            </a:r>
            <a:r>
              <a:rPr sz="770" spc="-12" dirty="0">
                <a:latin typeface="Calibri"/>
                <a:cs typeface="Calibri"/>
              </a:rPr>
              <a:t> </a:t>
            </a:r>
            <a:r>
              <a:rPr sz="770" dirty="0">
                <a:latin typeface="Calibri"/>
                <a:cs typeface="Calibri"/>
              </a:rPr>
              <a:t>venture</a:t>
            </a:r>
            <a:r>
              <a:rPr sz="770" spc="-12" dirty="0">
                <a:latin typeface="Calibri"/>
                <a:cs typeface="Calibri"/>
              </a:rPr>
              <a:t> </a:t>
            </a:r>
            <a:r>
              <a:rPr sz="770" spc="-5" dirty="0">
                <a:latin typeface="Calibri"/>
                <a:cs typeface="Calibri"/>
              </a:rPr>
              <a:t>capital</a:t>
            </a:r>
            <a:r>
              <a:rPr sz="770" spc="240" dirty="0">
                <a:latin typeface="Calibri"/>
                <a:cs typeface="Calibri"/>
              </a:rPr>
              <a:t> </a:t>
            </a:r>
            <a:r>
              <a:rPr sz="770" spc="5" dirty="0">
                <a:latin typeface="Calibri"/>
                <a:cs typeface="Calibri"/>
              </a:rPr>
              <a:t>Competition</a:t>
            </a:r>
            <a:r>
              <a:rPr sz="770" spc="12" dirty="0">
                <a:latin typeface="Calibri"/>
                <a:cs typeface="Calibri"/>
              </a:rPr>
              <a:t> </a:t>
            </a:r>
            <a:r>
              <a:rPr sz="770" spc="5" dirty="0">
                <a:latin typeface="Calibri"/>
                <a:cs typeface="Calibri"/>
              </a:rPr>
              <a:t>from</a:t>
            </a:r>
            <a:r>
              <a:rPr sz="770" spc="14" dirty="0">
                <a:latin typeface="Calibri"/>
                <a:cs typeface="Calibri"/>
              </a:rPr>
              <a:t> </a:t>
            </a:r>
            <a:r>
              <a:rPr sz="770" spc="5" dirty="0">
                <a:latin typeface="Calibri"/>
                <a:cs typeface="Calibri"/>
              </a:rPr>
              <a:t>non-</a:t>
            </a:r>
            <a:r>
              <a:rPr sz="770" spc="34" dirty="0">
                <a:latin typeface="Calibri"/>
                <a:cs typeface="Calibri"/>
              </a:rPr>
              <a:t>EO</a:t>
            </a:r>
            <a:r>
              <a:rPr sz="770" spc="14" dirty="0">
                <a:latin typeface="Calibri"/>
                <a:cs typeface="Calibri"/>
              </a:rPr>
              <a:t> </a:t>
            </a:r>
            <a:r>
              <a:rPr sz="770" spc="17" dirty="0">
                <a:latin typeface="Calibri"/>
                <a:cs typeface="Calibri"/>
              </a:rPr>
              <a:t>sources</a:t>
            </a:r>
            <a:endParaRPr sz="770" dirty="0">
              <a:latin typeface="Calibri"/>
              <a:cs typeface="Calibri"/>
            </a:endParaRPr>
          </a:p>
          <a:p>
            <a:pPr marR="2136518" algn="r">
              <a:lnSpc>
                <a:spcPts val="577"/>
              </a:lnSpc>
            </a:pPr>
            <a:r>
              <a:rPr sz="770" dirty="0">
                <a:latin typeface="Calibri"/>
                <a:cs typeface="Calibri"/>
              </a:rPr>
              <a:t>Late</a:t>
            </a:r>
            <a:r>
              <a:rPr sz="770" spc="38" dirty="0">
                <a:latin typeface="Calibri"/>
                <a:cs typeface="Calibri"/>
              </a:rPr>
              <a:t> </a:t>
            </a:r>
            <a:r>
              <a:rPr sz="770" dirty="0">
                <a:latin typeface="Calibri"/>
                <a:cs typeface="Calibri"/>
              </a:rPr>
              <a:t>paying</a:t>
            </a:r>
            <a:r>
              <a:rPr sz="770" spc="41" dirty="0">
                <a:latin typeface="Calibri"/>
                <a:cs typeface="Calibri"/>
              </a:rPr>
              <a:t> </a:t>
            </a:r>
            <a:r>
              <a:rPr sz="770" spc="-5" dirty="0">
                <a:latin typeface="Calibri"/>
                <a:cs typeface="Calibri"/>
              </a:rPr>
              <a:t>customers</a:t>
            </a:r>
            <a:endParaRPr sz="770" dirty="0">
              <a:latin typeface="Calibri"/>
              <a:cs typeface="Calibri"/>
            </a:endParaRPr>
          </a:p>
          <a:p>
            <a:pPr marR="2136212" algn="r">
              <a:spcBef>
                <a:spcPts val="91"/>
              </a:spcBef>
            </a:pPr>
            <a:r>
              <a:rPr sz="770" spc="29" dirty="0">
                <a:latin typeface="Calibri"/>
                <a:cs typeface="Calibri"/>
              </a:rPr>
              <a:t>Lack</a:t>
            </a:r>
            <a:r>
              <a:rPr sz="770" spc="22" dirty="0">
                <a:latin typeface="Calibri"/>
                <a:cs typeface="Calibri"/>
              </a:rPr>
              <a:t> </a:t>
            </a:r>
            <a:r>
              <a:rPr sz="770" dirty="0">
                <a:latin typeface="Calibri"/>
                <a:cs typeface="Calibri"/>
              </a:rPr>
              <a:t>of</a:t>
            </a:r>
            <a:r>
              <a:rPr sz="770" spc="19" dirty="0">
                <a:latin typeface="Calibri"/>
                <a:cs typeface="Calibri"/>
              </a:rPr>
              <a:t> </a:t>
            </a:r>
            <a:r>
              <a:rPr sz="770" dirty="0">
                <a:latin typeface="Calibri"/>
                <a:cs typeface="Calibri"/>
              </a:rPr>
              <a:t>operational</a:t>
            </a:r>
            <a:r>
              <a:rPr sz="770" spc="26" dirty="0">
                <a:latin typeface="Calibri"/>
                <a:cs typeface="Calibri"/>
              </a:rPr>
              <a:t> </a:t>
            </a:r>
            <a:r>
              <a:rPr sz="770" dirty="0">
                <a:latin typeface="Calibri"/>
                <a:cs typeface="Calibri"/>
              </a:rPr>
              <a:t>data</a:t>
            </a:r>
            <a:r>
              <a:rPr sz="770" spc="24" dirty="0">
                <a:latin typeface="Calibri"/>
                <a:cs typeface="Calibri"/>
              </a:rPr>
              <a:t> </a:t>
            </a:r>
            <a:r>
              <a:rPr sz="770" spc="-5" dirty="0">
                <a:latin typeface="Calibri"/>
                <a:cs typeface="Calibri"/>
              </a:rPr>
              <a:t>supply</a:t>
            </a:r>
            <a:endParaRPr sz="673" dirty="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864628" y="515550"/>
            <a:ext cx="3414746" cy="332312"/>
          </a:xfrm>
          <a:custGeom>
            <a:avLst/>
            <a:gdLst/>
            <a:ahLst/>
            <a:cxnLst/>
            <a:rect l="l" t="t" r="r" b="b"/>
            <a:pathLst>
              <a:path w="7099300" h="690880">
                <a:moveTo>
                  <a:pt x="7099297" y="0"/>
                </a:moveTo>
                <a:lnTo>
                  <a:pt x="1067666" y="0"/>
                </a:lnTo>
                <a:lnTo>
                  <a:pt x="0" y="103849"/>
                </a:lnTo>
                <a:lnTo>
                  <a:pt x="0" y="690529"/>
                </a:lnTo>
                <a:lnTo>
                  <a:pt x="7099297" y="0"/>
                </a:lnTo>
                <a:close/>
              </a:path>
            </a:pathLst>
          </a:custGeom>
          <a:solidFill>
            <a:srgbClr val="177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864627" y="103847"/>
            <a:ext cx="3414746" cy="331239"/>
          </a:xfrm>
          <a:prstGeom prst="rect">
            <a:avLst/>
          </a:prstGeom>
          <a:solidFill>
            <a:srgbClr val="D1E6F6"/>
          </a:solidFill>
        </p:spPr>
        <p:txBody>
          <a:bodyPr vert="horz" wrap="square" lIns="0" tIns="56811" rIns="0" bIns="0" rtlCol="0">
            <a:spAutoFit/>
          </a:bodyPr>
          <a:lstStyle/>
          <a:p>
            <a:pPr marL="305" algn="ctr">
              <a:spcBef>
                <a:spcPts val="447"/>
              </a:spcBef>
            </a:pPr>
            <a:r>
              <a:rPr spc="75" dirty="0"/>
              <a:t>Barriers</a:t>
            </a:r>
            <a:r>
              <a:rPr spc="-17" dirty="0"/>
              <a:t> </a:t>
            </a:r>
            <a:r>
              <a:rPr spc="87" dirty="0"/>
              <a:t>and</a:t>
            </a:r>
            <a:r>
              <a:rPr spc="-14" dirty="0"/>
              <a:t> </a:t>
            </a:r>
            <a:r>
              <a:rPr spc="113" dirty="0"/>
              <a:t>Challenges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xfrm>
            <a:off x="9941808" y="3418187"/>
            <a:ext cx="136583" cy="62300"/>
          </a:xfrm>
          <a:prstGeom prst="rect">
            <a:avLst/>
          </a:prstGeom>
        </p:spPr>
        <p:txBody>
          <a:bodyPr vert="horz" wrap="square" lIns="0" tIns="3054" rIns="0" bIns="0" rtlCol="0">
            <a:spAutoFit/>
          </a:bodyPr>
          <a:lstStyle/>
          <a:p>
            <a:pPr marL="18326">
              <a:spcBef>
                <a:spcPts val="24"/>
              </a:spcBef>
            </a:pPr>
            <a:fld id="{81D60167-4931-47E6-BA6A-407CBD079E47}" type="slidenum">
              <a:rPr spc="-12" dirty="0"/>
              <a:pPr marL="18326">
                <a:spcBef>
                  <a:spcPts val="24"/>
                </a:spcBef>
              </a:pPr>
              <a:t>8</a:t>
            </a:fld>
            <a:endParaRPr spc="-12" dirty="0"/>
          </a:p>
        </p:txBody>
      </p:sp>
      <p:sp>
        <p:nvSpPr>
          <p:cNvPr id="33" name="bg object 16">
            <a:extLst>
              <a:ext uri="{FF2B5EF4-FFF2-40B4-BE49-F238E27FC236}">
                <a16:creationId xmlns:a16="http://schemas.microsoft.com/office/drawing/2014/main" id="{D60E954D-34E6-E50F-F98A-AC0B77D1A80A}"/>
              </a:ext>
            </a:extLst>
          </p:cNvPr>
          <p:cNvSpPr/>
          <p:nvPr/>
        </p:nvSpPr>
        <p:spPr>
          <a:xfrm>
            <a:off x="278863" y="4704897"/>
            <a:ext cx="8589213" cy="328646"/>
          </a:xfrm>
          <a:custGeom>
            <a:avLst/>
            <a:gdLst/>
            <a:ahLst/>
            <a:cxnLst/>
            <a:rect l="l" t="t" r="r" b="b"/>
            <a:pathLst>
              <a:path w="7098030" h="683259">
                <a:moveTo>
                  <a:pt x="7097450" y="0"/>
                </a:moveTo>
                <a:lnTo>
                  <a:pt x="0" y="0"/>
                </a:lnTo>
                <a:lnTo>
                  <a:pt x="0" y="683259"/>
                </a:lnTo>
                <a:lnTo>
                  <a:pt x="7097450" y="683259"/>
                </a:lnTo>
                <a:lnTo>
                  <a:pt x="7097450" y="0"/>
                </a:lnTo>
                <a:close/>
              </a:path>
            </a:pathLst>
          </a:custGeom>
          <a:solidFill>
            <a:srgbClr val="D1E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17">
            <a:extLst>
              <a:ext uri="{FF2B5EF4-FFF2-40B4-BE49-F238E27FC236}">
                <a16:creationId xmlns:a16="http://schemas.microsoft.com/office/drawing/2014/main" id="{49423B2E-593A-C3C3-5747-1159E84D5B25}"/>
              </a:ext>
            </a:extLst>
          </p:cNvPr>
          <p:cNvSpPr/>
          <p:nvPr/>
        </p:nvSpPr>
        <p:spPr>
          <a:xfrm>
            <a:off x="276638" y="4657109"/>
            <a:ext cx="8589213" cy="46120"/>
          </a:xfrm>
          <a:custGeom>
            <a:avLst/>
            <a:gdLst/>
            <a:ahLst/>
            <a:cxnLst/>
            <a:rect l="l" t="t" r="r" b="b"/>
            <a:pathLst>
              <a:path w="7098030" h="95884">
                <a:moveTo>
                  <a:pt x="7097450" y="0"/>
                </a:moveTo>
                <a:lnTo>
                  <a:pt x="0" y="0"/>
                </a:lnTo>
                <a:lnTo>
                  <a:pt x="0" y="95656"/>
                </a:lnTo>
                <a:lnTo>
                  <a:pt x="7097450" y="95656"/>
                </a:lnTo>
                <a:lnTo>
                  <a:pt x="7097450" y="0"/>
                </a:lnTo>
                <a:close/>
              </a:path>
            </a:pathLst>
          </a:custGeom>
          <a:solidFill>
            <a:srgbClr val="17789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18">
            <a:extLst>
              <a:ext uri="{FF2B5EF4-FFF2-40B4-BE49-F238E27FC236}">
                <a16:creationId xmlns:a16="http://schemas.microsoft.com/office/drawing/2014/main" id="{9705CB2E-BA8A-A170-7B37-7E6EFD177DB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703" y="4733730"/>
            <a:ext cx="796297" cy="299080"/>
          </a:xfrm>
          <a:prstGeom prst="rect">
            <a:avLst/>
          </a:prstGeom>
        </p:spPr>
      </p:pic>
      <p:sp>
        <p:nvSpPr>
          <p:cNvPr id="36" name="Holder 4">
            <a:extLst>
              <a:ext uri="{FF2B5EF4-FFF2-40B4-BE49-F238E27FC236}">
                <a16:creationId xmlns:a16="http://schemas.microsoft.com/office/drawing/2014/main" id="{FBA9E1A4-C502-7DBB-76B8-F1FC3A0D2F9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811901" y="4787186"/>
            <a:ext cx="1519900" cy="138499"/>
          </a:xfrm>
        </p:spPr>
        <p:txBody>
          <a:bodyPr lIns="0" tIns="0" rIns="0" bIns="0"/>
          <a:lstStyle>
            <a:lvl1pPr>
              <a:defRPr sz="900" b="0" i="0">
                <a:solidFill>
                  <a:srgbClr val="17789B"/>
                </a:solidFill>
                <a:latin typeface="Calibri"/>
                <a:cs typeface="Calibri"/>
              </a:defRPr>
            </a:lvl1pPr>
          </a:lstStyle>
          <a:p>
            <a:pPr marL="6109">
              <a:spcBef>
                <a:spcPts val="26"/>
              </a:spcBef>
            </a:pPr>
            <a:r>
              <a:rPr lang="fr-FR" spc="26"/>
              <a:t>EARSC</a:t>
            </a:r>
            <a:r>
              <a:rPr lang="fr-FR" spc="22"/>
              <a:t> </a:t>
            </a:r>
            <a:r>
              <a:rPr lang="fr-FR" spc="10"/>
              <a:t>INDUSTRY</a:t>
            </a:r>
            <a:r>
              <a:rPr lang="fr-FR" spc="26"/>
              <a:t> </a:t>
            </a:r>
            <a:r>
              <a:rPr lang="fr-FR" spc="10"/>
              <a:t>SURVEY</a:t>
            </a:r>
            <a:r>
              <a:rPr lang="fr-FR" spc="29"/>
              <a:t> </a:t>
            </a:r>
            <a:r>
              <a:rPr lang="fr-FR" spc="-10"/>
              <a:t>2023</a:t>
            </a:r>
            <a:endParaRPr lang="fr-FR" spc="-10" dirty="0"/>
          </a:p>
        </p:txBody>
      </p:sp>
      <p:sp>
        <p:nvSpPr>
          <p:cNvPr id="37" name="Holder 6">
            <a:extLst>
              <a:ext uri="{FF2B5EF4-FFF2-40B4-BE49-F238E27FC236}">
                <a16:creationId xmlns:a16="http://schemas.microsoft.com/office/drawing/2014/main" id="{827B86B3-6DAA-F2FF-8B4B-AF452A631AB4}"/>
              </a:ext>
            </a:extLst>
          </p:cNvPr>
          <p:cNvSpPr txBox="1">
            <a:spLocks/>
          </p:cNvSpPr>
          <p:nvPr/>
        </p:nvSpPr>
        <p:spPr>
          <a:xfrm>
            <a:off x="7879942" y="4837166"/>
            <a:ext cx="24281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>
              <a:defRPr sz="900" b="0" i="0">
                <a:solidFill>
                  <a:srgbClr val="17789B"/>
                </a:solidFill>
                <a:latin typeface="Calibri"/>
                <a:cs typeface="Calibri"/>
              </a:defRPr>
            </a:lvl1pPr>
          </a:lstStyle>
          <a:p>
            <a:pPr marL="18326">
              <a:spcBef>
                <a:spcPts val="24"/>
              </a:spcBef>
            </a:pPr>
            <a:fld id="{81D60167-4931-47E6-BA6A-407CBD079E47}" type="slidenum">
              <a:rPr lang="fr-FR" spc="-12" smtClean="0"/>
              <a:pPr marL="18326">
                <a:spcBef>
                  <a:spcPts val="24"/>
                </a:spcBef>
              </a:pPr>
              <a:t>8</a:t>
            </a:fld>
            <a:endParaRPr lang="fr-FR" spc="-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48258b2-4be1-4f83-9d2e-7519d0857068">
      <UserInfo>
        <DisplayName>Sascha Deutsch</DisplayName>
        <AccountId>35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7FBAD53447740AF2F6F3466FECB12" ma:contentTypeVersion="9" ma:contentTypeDescription="Create a new document." ma:contentTypeScope="" ma:versionID="75bcdc782f45fa54a8a3075fbb1f4ca1">
  <xsd:schema xmlns:xsd="http://www.w3.org/2001/XMLSchema" xmlns:xs="http://www.w3.org/2001/XMLSchema" xmlns:p="http://schemas.microsoft.com/office/2006/metadata/properties" xmlns:ns2="631addcf-6fba-43a6-b7fa-b6e1965b398b" xmlns:ns3="848258b2-4be1-4f83-9d2e-7519d0857068" targetNamespace="http://schemas.microsoft.com/office/2006/metadata/properties" ma:root="true" ma:fieldsID="893931e642f862338292e13b4437b5e9" ns2:_="" ns3:_="">
    <xsd:import namespace="631addcf-6fba-43a6-b7fa-b6e1965b398b"/>
    <xsd:import namespace="848258b2-4be1-4f83-9d2e-7519d08570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addcf-6fba-43a6-b7fa-b6e1965b39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258b2-4be1-4f83-9d2e-7519d085706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443AAE-86CD-4470-93EF-909268BBE4A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D98C00C-E4CD-4358-9F2D-7B2D3CD398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C648A1-AC3D-4A63-A825-EA5748209A97}"/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484</Words>
  <Application>Microsoft Office PowerPoint</Application>
  <PresentationFormat>On-screen Show (16:9)</PresentationFormat>
  <Paragraphs>124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EARSC members</vt:lpstr>
      <vt:lpstr>Introduction</vt:lpstr>
      <vt:lpstr>Industrial Landscape</vt:lpstr>
      <vt:lpstr>Revenue split</vt:lpstr>
      <vt:lpstr>Market Activity</vt:lpstr>
      <vt:lpstr>Market Sectors</vt:lpstr>
      <vt:lpstr>Barriers and Challenges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Industry survey 2023 draftV7</dc:title>
  <dc:creator>Emmanuel Pajot</dc:creator>
  <cp:lastModifiedBy>Hay Barbara</cp:lastModifiedBy>
  <cp:revision>13</cp:revision>
  <dcterms:created xsi:type="dcterms:W3CDTF">2023-10-25T19:23:59Z</dcterms:created>
  <dcterms:modified xsi:type="dcterms:W3CDTF">2023-10-26T14:50:55Z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2023-10-06T00:00:00Z</vt:filetime>
  </property>
  <property fmtid="{D5CDD505-2E9C-101B-9397-08002B2CF9AE}" pid="3" name="Creator">
    <vt:lpwstr>PowerPoint</vt:lpwstr>
  </property>
  <property fmtid="{D5CDD505-2E9C-101B-9397-08002B2CF9AE}" pid="4" name="LastSaved">
    <vt:filetime>2023-10-25T00:00:00Z</vt:filetime>
  </property>
  <property fmtid="{D5CDD505-2E9C-101B-9397-08002B2CF9AE}" pid="5" name="Producer">
    <vt:lpwstr>macOS Version 13.2.1 (assemblage 22D68) Quartz PDFContext</vt:lpwstr>
  </property>
  <property fmtid="{D5CDD505-2E9C-101B-9397-08002B2CF9AE}" pid="6" name="ContentTypeId">
    <vt:lpwstr>0x01010086A7FBAD53447740AF2F6F3466FECB12</vt:lpwstr>
  </property>
</Properties>
</file>