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  <p:sldMasterId id="2147483980" r:id="rId9"/>
  </p:sldMasterIdLst>
  <p:notesMasterIdLst>
    <p:notesMasterId r:id="rId16"/>
  </p:notesMasterIdLst>
  <p:handoutMasterIdLst>
    <p:handoutMasterId r:id="rId17"/>
  </p:handoutMasterIdLst>
  <p:sldIdLst>
    <p:sldId id="256" r:id="rId10"/>
    <p:sldId id="2147475595" r:id="rId11"/>
    <p:sldId id="2147376044" r:id="rId12"/>
    <p:sldId id="2147376043" r:id="rId13"/>
    <p:sldId id="2147375939" r:id="rId14"/>
    <p:sldId id="2147475597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52ABF-568F-294B-82D1-662AD7449A49}" v="116" dt="2023-10-27T16:45:17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5" autoAdjust="0"/>
    <p:restoredTop sz="96327" autoAdjust="0"/>
  </p:normalViewPr>
  <p:slideViewPr>
    <p:cSldViewPr snapToGrid="0">
      <p:cViewPr>
        <p:scale>
          <a:sx n="65" d="100"/>
          <a:sy n="65" d="100"/>
        </p:scale>
        <p:origin x="1928" y="146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0FF8-4537-AAF1-BA8015DD687D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F8-4537-AAF1-BA8015DD687D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0FF8-4537-AAF1-BA8015DD687D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F8-4537-AAF1-BA8015DD687D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0FF8-4537-AAF1-BA8015DD687D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F8-4537-AAF1-BA8015DD687D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0FF8-4537-AAF1-BA8015DD687D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FF8-4537-AAF1-BA8015DD687D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0FF8-4537-AAF1-BA8015DD687D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FF8-4537-AAF1-BA8015DD687D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0FF8-4537-AAF1-BA8015DD687D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FF8-4537-AAF1-BA8015DD687D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0FF8-4537-AAF1-BA8015DD687D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0FF8-4537-AAF1-BA8015DD687D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0FF8-4537-AAF1-BA8015DD687D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0FF8-4537-AAF1-BA8015DD687D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0FF8-4537-AAF1-BA8015DD687D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0FF8-4537-AAF1-BA8015DD687D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0FF8-4537-AAF1-BA8015DD687D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0FF8-4537-AAF1-BA8015DD687D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0FF8-4537-AAF1-BA8015DD687D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0FF8-4537-AAF1-BA8015DD687D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0FF8-4537-AAF1-BA8015DD687D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0FF8-4537-AAF1-BA8015DD68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FF8-4537-AAF1-BA8015DD68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FF8-4537-AAF1-BA8015DD68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FF8-4537-AAF1-BA8015DD68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FF8-4537-AAF1-BA8015DD6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FF8-4537-AAF1-BA8015DD6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FF8-4537-AAF1-BA8015DD68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FF8-4537-AAF1-BA8015DD68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FF8-4537-AAF1-BA8015DD68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FF8-4537-AAF1-BA8015DD68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FF8-4537-AAF1-BA8015DD687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FF8-4537-AAF1-BA8015DD687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FF8-4537-AAF1-BA8015DD687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0FF8-4537-AAF1-BA8015DD687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FF8-4537-AAF1-BA8015DD687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0FF8-4537-AAF1-BA8015DD687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FF8-4537-AAF1-BA8015DD687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0FF8-4537-AAF1-BA8015DD687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FF8-4537-AAF1-BA8015DD687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0FF8-4537-AAF1-BA8015DD687D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FF8-4537-AAF1-BA8015DD687D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0FF8-4537-AAF1-BA8015DD687D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FF8-4537-AAF1-BA8015DD687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0FF8-4537-AAF1-BA8015DD687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0FF8-4537-AAF1-BA8015DD6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28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F8-4537-AAF1-BA8015DD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F92-4C32-882D-FD39297B6A93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92-4C32-882D-FD39297B6A93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92-4C32-882D-FD39297B6A93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92-4C32-882D-FD39297B6A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F92-4C32-882D-FD39297B6A93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F92-4C32-882D-FD39297B6A93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F92-4C32-882D-FD39297B6A93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F92-4C32-882D-FD39297B6A93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F92-4C32-882D-FD39297B6A93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F92-4C32-882D-FD39297B6A93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F92-4C32-882D-FD39297B6A93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F92-4C32-882D-FD39297B6A93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F92-4C32-882D-FD39297B6A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F92-4C32-882D-FD39297B6A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6F92-4C32-882D-FD39297B6A93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F92-4C32-882D-FD39297B6A93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6F92-4C32-882D-FD39297B6A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F92-4C32-882D-FD39297B6A93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6F92-4C32-882D-FD39297B6A93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6F92-4C32-882D-FD39297B6A9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6F92-4C32-882D-FD39297B6A93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6F92-4C32-882D-FD39297B6A93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6F92-4C32-882D-FD39297B6A93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6F92-4C32-882D-FD39297B6A93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F92-4C32-882D-FD39297B6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970667696"/>
        <c:axId val="1"/>
        <c:axId val="0"/>
      </c:bar3DChart>
      <c:catAx>
        <c:axId val="970667696"/>
        <c:scaling>
          <c:orientation val="minMax"/>
        </c:scaling>
        <c:delete val="0"/>
        <c:axPos val="b"/>
        <c:majorGridlines>
          <c:spPr>
            <a:ln w="9506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970667696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10/26/23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>
                <a:solidFill>
                  <a:srgbClr val="000000"/>
                </a:solidFill>
              </a:rPr>
              <a:t>Some suggestions of modifications have been received on these definitions. Main ones: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ESA as a Customer: Refer to “projects” or “activities” instead of “missions”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ESA as a Partner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Fully funded activities excluded – only co-funding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Clarify difference between Partner and Enabler regarding the role of ESA: being a customer of the service for Partner  (anchor or not), not being a customer of the service for Enabler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Notion of technical involvement is not binary ? (case of FLPP – Themis &amp; Prometheus)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Replace Technical involvement with “ESA technical authority/responsibility in the development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620A4-7C62-473C-A40A-44EBBDAC3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4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1B1E2-4475-074F-89EB-5387F18A9490}" type="slidenum">
              <a:rPr kumimoji="0" lang="en-US" altLang="x-non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emf"/><Relationship Id="rId5" Type="http://schemas.openxmlformats.org/officeDocument/2006/relationships/image" Target="../media/image4.emf"/><Relationship Id="rId4" Type="http://schemas.openxmlformats.org/officeDocument/2006/relationships/image" Target="../media/image14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858" y="157324"/>
            <a:ext cx="101408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39" y="-216085"/>
            <a:ext cx="2099618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59" y="882193"/>
            <a:ext cx="11795829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1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5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699A9C-A2E1-4E51-B191-D6CF8F5E4B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D312117B-6390-4022-BF9E-14263D1D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0A141-93C5-4891-AD86-3ABF3165A8BC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02363"/>
            <a:ext cx="670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98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3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664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619" y="5258119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705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398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6DAE0-DB7E-444F-91B2-509AFED26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D159E3-6ABC-42A5-8641-69C8B09D62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5" y="6438900"/>
            <a:ext cx="101854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D1A8D-D1A4-457F-B76D-5C437F9675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1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795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49" y="0"/>
            <a:ext cx="1230312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798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664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5" y="6438900"/>
            <a:ext cx="10185400" cy="419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699A9C-A2E1-4E51-B191-D6CF8F5E4B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1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8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08F8F31-D9A3-43E6-936E-A81D82E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19AB9FD-13C1-4125-BB07-604060F39D9B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09147104-A229-4B0F-995A-5AD5819D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9459911D-676E-43C0-8FBB-A86FAA19C9D0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798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34889-5B68-40D6-B88D-60A03FBBD334}"/>
              </a:ext>
            </a:extLst>
          </p:cNvPr>
          <p:cNvCxnSpPr>
            <a:cxnSpLocks/>
          </p:cNvCxnSpPr>
          <p:nvPr/>
        </p:nvCxnSpPr>
        <p:spPr>
          <a:xfrm>
            <a:off x="220664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3C3D2-54B1-4A88-86F4-EE189A4A5514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A9EA20-EF4A-4161-939F-1EDECC884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58C12A-ADCC-4D73-809B-B027F1E90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5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A261F2-43DC-44B9-B693-6CA5F878A4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1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7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E39A25B-1736-4275-A16E-4CFCDEE4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6C54C6B-45F9-4B4C-A904-D854E65731F9}"/>
              </a:ext>
            </a:extLst>
          </p:cNvPr>
          <p:cNvSpPr/>
          <p:nvPr/>
        </p:nvSpPr>
        <p:spPr>
          <a:xfrm>
            <a:off x="0" y="0"/>
            <a:ext cx="12222163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4E9A80C5-DB02-4540-BA9D-8EDF5D11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6BECAC1C-4DE6-414F-B582-CCEA321E38D5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798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05A70E-B94C-44AC-8D24-B5C7EEC5899D}"/>
              </a:ext>
            </a:extLst>
          </p:cNvPr>
          <p:cNvCxnSpPr>
            <a:cxnSpLocks/>
          </p:cNvCxnSpPr>
          <p:nvPr/>
        </p:nvCxnSpPr>
        <p:spPr>
          <a:xfrm>
            <a:off x="220664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BB6E-F71D-4F09-B59C-40FDAC45712D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E70B11-AFD1-4193-9536-92716B17E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EAA07B-B3BF-4EFC-8ECC-F2E729152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5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6103DB-39CC-4480-BC70-13F10AC69A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1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5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 hidden="1">
            <a:extLst>
              <a:ext uri="{FF2B5EF4-FFF2-40B4-BE49-F238E27FC236}">
                <a16:creationId xmlns:a16="http://schemas.microsoft.com/office/drawing/2014/main" id="{092A80AB-2CF9-465E-8109-6B5421428FAC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457577"/>
            <a:ext cx="11853862" cy="2970213"/>
            <a:chOff x="442260" y="3600153"/>
            <a:chExt cx="11820483" cy="2970388"/>
          </a:xfrm>
        </p:grpSpPr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10EFDF0E-404A-430A-BBE8-2F51E9032B52}"/>
                </a:ext>
              </a:extLst>
            </p:cNvPr>
            <p:cNvCxnSpPr/>
            <p:nvPr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9">
              <a:extLst>
                <a:ext uri="{FF2B5EF4-FFF2-40B4-BE49-F238E27FC236}">
                  <a16:creationId xmlns:a16="http://schemas.microsoft.com/office/drawing/2014/main" id="{AB327243-A03C-4DB3-AB81-4AF8F7D7CDC5}"/>
                </a:ext>
              </a:extLst>
            </p:cNvPr>
            <p:cNvCxnSpPr/>
            <p:nvPr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0DC9E6B4-1E09-4E3B-8BDD-EE3D0F96CC9F}"/>
                </a:ext>
              </a:extLst>
            </p:cNvPr>
            <p:cNvCxnSpPr/>
            <p:nvPr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C4647BA8-601B-4B82-B3F6-8AD2B976C256}"/>
                </a:ext>
              </a:extLst>
            </p:cNvPr>
            <p:cNvCxnSpPr/>
            <p:nvPr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id="{9F6146B2-08EE-43CB-B5FF-18A74563211E}"/>
                </a:ext>
              </a:extLst>
            </p:cNvPr>
            <p:cNvCxnSpPr/>
            <p:nvPr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8ECC7766-D50A-431E-8475-504AE645C354}"/>
                </a:ext>
              </a:extLst>
            </p:cNvPr>
            <p:cNvCxnSpPr/>
            <p:nvPr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AA4620F1-2D9E-41A6-9E2D-F6748A468B16}"/>
                </a:ext>
              </a:extLst>
            </p:cNvPr>
            <p:cNvCxnSpPr/>
            <p:nvPr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9B86D1EF-7FCC-4098-A507-E7316A1DEB1C}"/>
                </a:ext>
              </a:extLst>
            </p:cNvPr>
            <p:cNvCxnSpPr/>
            <p:nvPr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65479B21-E1D7-43F6-88E9-3A821BD926B6}"/>
                </a:ext>
              </a:extLst>
            </p:cNvPr>
            <p:cNvCxnSpPr/>
            <p:nvPr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8B081400-C7CF-4066-B595-C0C89DC574E0}"/>
                </a:ext>
              </a:extLst>
            </p:cNvPr>
            <p:cNvCxnSpPr/>
            <p:nvPr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9618CA7B-0B1E-4DE0-9E21-98E9837649A5}"/>
                </a:ext>
              </a:extLst>
            </p:cNvPr>
            <p:cNvCxnSpPr/>
            <p:nvPr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>
              <a:extLst>
                <a:ext uri="{FF2B5EF4-FFF2-40B4-BE49-F238E27FC236}">
                  <a16:creationId xmlns:a16="http://schemas.microsoft.com/office/drawing/2014/main" id="{7F5A50B9-E3D0-4F9D-A489-4C3AF7BDE6FA}"/>
                </a:ext>
              </a:extLst>
            </p:cNvPr>
            <p:cNvCxnSpPr/>
            <p:nvPr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:a16="http://schemas.microsoft.com/office/drawing/2014/main" id="{9B2D06D8-278E-4551-9C11-6784C92B7886}"/>
                </a:ext>
              </a:extLst>
            </p:cNvPr>
            <p:cNvCxnSpPr/>
            <p:nvPr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ACDADBA0-E530-4486-9FC8-CC36AA052D13}"/>
                </a:ext>
              </a:extLst>
            </p:cNvPr>
            <p:cNvCxnSpPr/>
            <p:nvPr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E8B4D1C-BA45-4D82-8ACE-0E8A35C0E015}"/>
                </a:ext>
              </a:extLst>
            </p:cNvPr>
            <p:cNvCxnSpPr/>
            <p:nvPr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E2433234-22FC-4199-9A29-5D61F91E17DD}"/>
                </a:ext>
              </a:extLst>
            </p:cNvPr>
            <p:cNvCxnSpPr/>
            <p:nvPr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>
              <a:extLst>
                <a:ext uri="{FF2B5EF4-FFF2-40B4-BE49-F238E27FC236}">
                  <a16:creationId xmlns:a16="http://schemas.microsoft.com/office/drawing/2014/main" id="{BD4026D5-B025-4C27-9A8F-C8EAAD567E1E}"/>
                </a:ext>
              </a:extLst>
            </p:cNvPr>
            <p:cNvCxnSpPr/>
            <p:nvPr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>
              <a:extLst>
                <a:ext uri="{FF2B5EF4-FFF2-40B4-BE49-F238E27FC236}">
                  <a16:creationId xmlns:a16="http://schemas.microsoft.com/office/drawing/2014/main" id="{F0297D24-ACD7-4783-A612-7BC68C2B7D4B}"/>
                </a:ext>
              </a:extLst>
            </p:cNvPr>
            <p:cNvCxnSpPr/>
            <p:nvPr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id="{EA28529C-641B-4BBF-A6F4-72D360BF5C20}"/>
                </a:ext>
              </a:extLst>
            </p:cNvPr>
            <p:cNvCxnSpPr/>
            <p:nvPr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7">
              <a:extLst>
                <a:ext uri="{FF2B5EF4-FFF2-40B4-BE49-F238E27FC236}">
                  <a16:creationId xmlns:a16="http://schemas.microsoft.com/office/drawing/2014/main" id="{6B5D7A5F-5BE8-4802-9776-BFEA87174F50}"/>
                </a:ext>
              </a:extLst>
            </p:cNvPr>
            <p:cNvCxnSpPr/>
            <p:nvPr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128621AB-2BF1-4C40-AE91-55E5935628BB}"/>
                </a:ext>
              </a:extLst>
            </p:cNvPr>
            <p:cNvCxnSpPr/>
            <p:nvPr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9">
              <a:extLst>
                <a:ext uri="{FF2B5EF4-FFF2-40B4-BE49-F238E27FC236}">
                  <a16:creationId xmlns:a16="http://schemas.microsoft.com/office/drawing/2014/main" id="{F9F079BF-5235-4DEC-8562-862DA13E2B9E}"/>
                </a:ext>
              </a:extLst>
            </p:cNvPr>
            <p:cNvCxnSpPr/>
            <p:nvPr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03BCD257-CF86-495E-9D1D-3BE3F1C45D65}"/>
                </a:ext>
              </a:extLst>
            </p:cNvPr>
            <p:cNvCxnSpPr/>
            <p:nvPr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1">
              <a:extLst>
                <a:ext uri="{FF2B5EF4-FFF2-40B4-BE49-F238E27FC236}">
                  <a16:creationId xmlns:a16="http://schemas.microsoft.com/office/drawing/2014/main" id="{2FA78C2B-CF66-491B-93B9-D7D0F81C8987}"/>
                </a:ext>
              </a:extLst>
            </p:cNvPr>
            <p:cNvCxnSpPr/>
            <p:nvPr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67EDE3-6A37-40E9-934A-266D1E38DF84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7246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D166ED-EE21-4F29-9B6D-C2D186093598}"/>
              </a:ext>
            </a:extLst>
          </p:cNvPr>
          <p:cNvGraphicFramePr>
            <a:graphicFrameLocks/>
          </p:cNvGraphicFramePr>
          <p:nvPr/>
        </p:nvGraphicFramePr>
        <p:xfrm>
          <a:off x="228600" y="1271588"/>
          <a:ext cx="117570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2">
            <a:extLst>
              <a:ext uri="{FF2B5EF4-FFF2-40B4-BE49-F238E27FC236}">
                <a16:creationId xmlns:a16="http://schemas.microsoft.com/office/drawing/2014/main" id="{63868290-43E6-4403-8DA8-956ECD5D2FD2}"/>
              </a:ext>
            </a:extLst>
          </p:cNvPr>
          <p:cNvGraphicFramePr>
            <a:graphicFrameLocks/>
          </p:cNvGraphicFramePr>
          <p:nvPr/>
        </p:nvGraphicFramePr>
        <p:xfrm>
          <a:off x="227013" y="1298575"/>
          <a:ext cx="1172686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2D561-2D2F-4A21-B190-9E1899520978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18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4" grpId="0">
        <p:bldSub>
          <a:bldChart bld="category"/>
        </p:bldSub>
      </p:bldGraphic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1D05BC-0BD5-4EA6-97BC-DC8B768DC2C0}"/>
              </a:ext>
            </a:extLst>
          </p:cNvPr>
          <p:cNvGraphicFramePr>
            <a:graphicFrameLocks/>
          </p:cNvGraphicFramePr>
          <p:nvPr/>
        </p:nvGraphicFramePr>
        <p:xfrm>
          <a:off x="228600" y="1168400"/>
          <a:ext cx="11757025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B2C60-C353-4EF5-B635-FE6F7A1626C4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30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1B10AFE6-136D-45A7-8EB1-AC90B1D73099}"/>
              </a:ext>
            </a:extLst>
          </p:cNvPr>
          <p:cNvGrpSpPr>
            <a:grpSpLocks/>
          </p:cNvGrpSpPr>
          <p:nvPr/>
        </p:nvGrpSpPr>
        <p:grpSpPr bwMode="auto">
          <a:xfrm>
            <a:off x="-6349" y="0"/>
            <a:ext cx="12303125" cy="6858000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68B126E9-FDE0-4654-B93B-2832D5E7AB1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6C735663-0F6C-4A2B-8A37-EB3DDF349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3B2A7718-AF43-43CB-955E-6FA587260753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C7358D08-E562-493B-AB0F-19F6E76B2477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300CD71E-B857-4B88-979A-D4868AE3D96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1387DD68-A1BF-4928-93AF-651AF692CBE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FF8D7A31-D28C-4525-B31D-FCE99047367F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1F3F134C-C3B1-4BDA-B4EF-CB6C80090E2C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E2E6B563-6A2C-4665-AF45-F098767B8136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0A1EB68B-2642-45DE-96C5-B8EB228FBD69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198A90DD-001C-4399-A533-B34BBD656B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6E106458-D291-44C7-B050-2F1A21F6493A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4D3BE273-FE23-4C5B-ACBA-7F96707EDC84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D982B3DD-B44B-4193-A2B6-62B244B6F10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48C59610-6B24-4EC3-980C-834782F8B2B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EFCA82C3-7310-4CE4-B5F6-ADF55948E4A0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C8FF6AEE-F961-468A-8FDC-E4596982197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08A862EB-E11F-4BA4-9F5C-9031F8BDA724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B56F3322-8F87-4E51-AFA6-E95162B3EECC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35291A4C-4AA1-4E46-A842-620718B3AF20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7D5C5E71-DD08-4D7E-BE62-BEDA47C43767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A641331A-6FC7-46B6-9244-A6241C31EFF2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1085A27A-A159-4488-B875-313FE007CD9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AB19CCC7-FC4D-4641-98B7-4EFAB36B5AAB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DDC7B5D6-C14E-4426-940F-6AA7028BE203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CE938BD2-E138-405E-ABB7-5C50339F575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9557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DDFA6EA7-5A57-4CBC-BEA7-E57B73BF4F16}"/>
              </a:ext>
            </a:extLst>
          </p:cNvPr>
          <p:cNvGrpSpPr>
            <a:grpSpLocks/>
          </p:cNvGrpSpPr>
          <p:nvPr/>
        </p:nvGrpSpPr>
        <p:grpSpPr bwMode="auto">
          <a:xfrm>
            <a:off x="-6349" y="0"/>
            <a:ext cx="12303125" cy="6858000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2EF1F288-09B2-4925-90F4-894134D3B4D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2B61A697-6060-43FE-82A6-E07896C57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A0AFD669-49E2-4ADF-A969-56D946B283F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4B2E513E-AAC4-4EA6-A07B-0C3E3BF37B04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38C805BC-7F7A-45A7-B645-EAFF51DC1D62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2BFD48EF-A766-42CB-A02E-C41B02273A45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BABC04F8-3659-40FF-A389-F560F01B6C50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ADF9E3E1-7044-4B63-84E0-C5755B76FD53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4E497FA0-B327-42BB-BD60-E2C104FDD1B5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E3402DD7-806B-4014-B869-30492EB30C00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32315BC4-4231-4D84-ABB9-FF8F61F2A5E6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0E1564B2-557F-43AB-B1BB-A4C134788F14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E3DF5B6B-D847-4EE6-AE66-27B2B605267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5D20A741-0E5B-46AB-A4D2-F7F233CB389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A1265069-5B68-4EA9-A5D0-39728C13E6DB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D424966E-BBC3-4EFE-9E4F-205EA80E5D58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95A38A31-25D0-46D1-8FE2-863F78033D4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5436820D-F27B-4A0D-ADD7-6A2B92DD275A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442BA97E-D742-4CB3-9FD8-F7DA41B5B680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A5EA43AF-24CA-4EC3-97CF-2398B42DD429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34D56829-F10D-44D8-9F76-0ED5D08B3B26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C1885283-D8A1-4E17-9F57-A358CACC8641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B2059304-6C7E-4312-A6D1-8A8B320D83C0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27B14451-6871-4430-A2D9-4F610703CFA7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78C45EC2-910D-4E62-B713-79D03AE324FA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F9CF134C-CA9D-4DE6-9E29-2CEC3A22022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2F7E6-035A-4C69-B6F6-B65D1ED8F350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4336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9AB1C873-3A8B-4391-B599-56007D409D1C}"/>
              </a:ext>
            </a:extLst>
          </p:cNvPr>
          <p:cNvGrpSpPr>
            <a:grpSpLocks/>
          </p:cNvGrpSpPr>
          <p:nvPr/>
        </p:nvGrpSpPr>
        <p:grpSpPr bwMode="auto">
          <a:xfrm>
            <a:off x="-6349" y="0"/>
            <a:ext cx="12303125" cy="6858000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8E3F6340-1105-4B54-9FAA-F8C62C6E8AD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C1E42004-F917-4E15-945F-F9E0533B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C1FDF5B9-1D1D-47E4-AD97-D908197B22FB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A66097A4-F128-47A4-91C7-6E306B652DC1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7A4ABBA8-5E3D-492B-AB84-CB9E6DBAE9AE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B196D29F-864A-411E-B423-4A509CA534C7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FD10A361-805B-4A78-B152-828C484D9B1E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855640E0-7A5B-482F-9385-6B6532FBB1B1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84582910-F2F0-4211-BB83-8D80DF8A11D9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3CD9EACC-4B91-4C19-93E0-23A0FB9B4DBA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D37B5E7A-C0D7-414B-B2BA-0025F9EF5ECB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09B4F5FA-1A25-427D-AAC0-8EC58A510AF0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5D19B068-0E0B-4333-B8B2-921C1C797106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6C58BBB-937B-4A9A-AFBE-DC1E26DAF146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2672CB57-47E6-4AFB-ACB8-DA0108D5D1D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01B5A15C-D818-4B28-93DE-372E00AC04A1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3DF638FE-F01C-41C4-AA9A-110CBA9A638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AC22250A-88BD-461D-98AC-0994184AF316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4D851969-8CE5-4E39-90F4-4050B8F8DF94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4772121B-73E2-43DE-81F7-7B7695979604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B63C903B-8A21-4A86-ADFF-44CED81BC3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A4F59C93-E8BE-4F5A-B6C9-DE966EB4645E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912A4186-0FA2-477C-AEA4-A49AEF36E50F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368AE47B-6170-4351-A49B-37DA5B5D85A9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E2308F0-5C71-432C-B81E-9B2CB6058428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99420545-8096-43F8-9795-88597DDF6A55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AED065-2517-46E3-8E6F-41078865D9EA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8565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675A4-90E8-437A-9468-FE78666463AD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6742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8F11-EBBC-47C0-854D-D06084F191BD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4">
            <a:extLst>
              <a:ext uri="{FF2B5EF4-FFF2-40B4-BE49-F238E27FC236}">
                <a16:creationId xmlns:a16="http://schemas.microsoft.com/office/drawing/2014/main" id="{66C283DB-40A5-4D70-9142-50336FA1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826" y="6202363"/>
            <a:ext cx="2746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59559A13-188C-4C25-A1AF-8FEFCBE53C75}" type="slidenum">
              <a:rPr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2992"/>
            </a:lvl1pPr>
          </a:lstStyle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84071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6064E-97F7-4298-8D36-6D7776B9E390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5423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9D7E8-77E2-4E0B-BB28-9CD016876936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984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D7E3F-38DC-429C-9C18-E0984DBFD73A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4422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18B7D-578A-4110-B66A-6F340D585326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7509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6F48AC5-7FAB-42F2-8E38-92114E333C30}"/>
              </a:ext>
            </a:extLst>
          </p:cNvPr>
          <p:cNvSpPr/>
          <p:nvPr/>
        </p:nvSpPr>
        <p:spPr>
          <a:xfrm>
            <a:off x="1" y="0"/>
            <a:ext cx="12277725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FEB6D-DD87-4903-BCB9-CA726632FD8F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69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639F4-DF7C-4E2A-8E67-1DF882403456}"/>
              </a:ext>
            </a:extLst>
          </p:cNvPr>
          <p:cNvSpPr txBox="1">
            <a:spLocks/>
          </p:cNvSpPr>
          <p:nvPr/>
        </p:nvSpPr>
        <p:spPr>
          <a:xfrm>
            <a:off x="4699000" y="4524377"/>
            <a:ext cx="2820988" cy="314325"/>
          </a:xfrm>
          <a:prstGeom prst="rect">
            <a:avLst/>
          </a:prstGeom>
        </p:spPr>
        <p:txBody>
          <a:bodyPr lIns="65971" tIns="32986" rIns="65971" bIns="3298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C60103-B537-4C13-BB4A-E8E3FFB59870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5971" tIns="32986" rIns="65971" bIns="3298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4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794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6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6" y="4406776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9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sz="1795">
              <a:solidFill>
                <a:schemeClr val="tx1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858" y="157324"/>
            <a:ext cx="101408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39" y="-216085"/>
            <a:ext cx="2099618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194"/>
            <a:ext cx="11795829" cy="5540779"/>
          </a:xfrm>
        </p:spPr>
        <p:txBody>
          <a:bodyPr>
            <a:normAutofit/>
          </a:bodyPr>
          <a:lstStyle>
            <a:lvl1pPr marL="177320" indent="-17732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tabLst/>
              <a:defRPr sz="2394"/>
            </a:lvl1pPr>
            <a:lvl2pPr marL="402136" indent="-164654">
              <a:buClr>
                <a:schemeClr val="accent1"/>
              </a:buClr>
              <a:buFont typeface="Wingdings" pitchFamily="2" charset="2"/>
              <a:buChar char="§"/>
              <a:tabLst/>
              <a:defRPr sz="1995"/>
            </a:lvl2pPr>
            <a:lvl3pPr marL="843853" indent="-197902">
              <a:buClr>
                <a:schemeClr val="accent1"/>
              </a:buClr>
              <a:buFont typeface="Wingdings" pitchFamily="2" charset="2"/>
              <a:buChar char="§"/>
              <a:tabLst/>
              <a:defRPr sz="1995"/>
            </a:lvl3pPr>
            <a:lvl4pPr marL="1999599" indent="-631703">
              <a:buClr>
                <a:schemeClr val="accent1"/>
              </a:buClr>
              <a:buFont typeface="Wingdings" pitchFamily="2" charset="2"/>
              <a:buChar char="§"/>
              <a:defRPr sz="1995"/>
            </a:lvl4pPr>
            <a:lvl5pPr marL="2596471" indent="-772608">
              <a:buClr>
                <a:schemeClr val="accent1"/>
              </a:buClr>
              <a:buFont typeface="Wingdings" pitchFamily="2" charset="2"/>
              <a:buChar char="§"/>
              <a:defRPr sz="19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2042" y="6422971"/>
            <a:ext cx="11768091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6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79B0EB85-C036-A84A-BA69-F311F5791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921" y="6356353"/>
            <a:ext cx="2750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7D5D-42E5-494E-85FF-46D191F58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9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2984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3700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FEE54-1FDA-4F03-867B-074C0E51FFF4}"/>
              </a:ext>
            </a:extLst>
          </p:cNvPr>
          <p:cNvSpPr/>
          <p:nvPr userDrawn="1"/>
        </p:nvSpPr>
        <p:spPr>
          <a:xfrm>
            <a:off x="1" y="0"/>
            <a:ext cx="12223713" cy="6858000"/>
          </a:xfrm>
          <a:prstGeom prst="rect">
            <a:avLst/>
          </a:prstGeom>
          <a:gradFill flip="none" rotWithShape="1">
            <a:gsLst>
              <a:gs pos="50000">
                <a:srgbClr val="003060"/>
              </a:gs>
              <a:gs pos="0">
                <a:srgbClr val="005DA2"/>
              </a:gs>
              <a:gs pos="100000">
                <a:srgbClr val="00133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5878" eaLnBrk="1" hangingPunct="1"/>
            <a:endParaRPr lang="en-GB" sz="179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8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664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7489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023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6E784-314F-9A9E-65DB-3DC6F6FCE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" y="0"/>
            <a:ext cx="12224573" cy="10095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BD46-0726-4920-B4F3-6A031C28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22533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31D5-48C9-4740-A17C-EF91AE9C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85E5-5DD6-4C71-A053-D8E88CC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684" y="6362237"/>
            <a:ext cx="2750701" cy="365125"/>
          </a:xfrm>
        </p:spPr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B1223-5363-7EE8-D5C5-9F3C49470D81}"/>
              </a:ext>
            </a:extLst>
          </p:cNvPr>
          <p:cNvSpPr txBox="1"/>
          <p:nvPr userDrawn="1"/>
        </p:nvSpPr>
        <p:spPr>
          <a:xfrm>
            <a:off x="89702" y="6304002"/>
            <a:ext cx="10844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GB" sz="1596" dirty="0">
                <a:solidFill>
                  <a:schemeClr val="tx1"/>
                </a:solidFill>
                <a:latin typeface="NotesEsa" panose="02000506030000020004" pitchFamily="2" charset="0"/>
              </a:rPr>
              <a:t>1</a:t>
            </a:r>
            <a:r>
              <a:rPr lang="en-GB" sz="1596" baseline="30000" dirty="0">
                <a:solidFill>
                  <a:schemeClr val="tx1"/>
                </a:solidFill>
                <a:latin typeface="NotesEsa" panose="02000506030000020004" pitchFamily="2" charset="0"/>
              </a:rPr>
              <a:t>st</a:t>
            </a:r>
            <a:r>
              <a:rPr lang="en-GB" sz="1596" dirty="0">
                <a:solidFill>
                  <a:schemeClr val="tx1"/>
                </a:solidFill>
                <a:latin typeface="NotesEsa" panose="02000506030000020004" pitchFamily="2" charset="0"/>
              </a:rPr>
              <a:t> First annual Copernicus Contributing Missions workshop with European Emerging Data Providers and Copernicus Services</a:t>
            </a:r>
          </a:p>
          <a:p>
            <a:r>
              <a:rPr lang="en-GB" sz="1396" kern="1200" dirty="0">
                <a:solidFill>
                  <a:schemeClr val="tx1"/>
                </a:solidFill>
                <a:latin typeface="NotesEsa" panose="02000506030000020004" pitchFamily="2" charset="0"/>
                <a:ea typeface="+mn-ea"/>
                <a:cs typeface="+mn-cs"/>
              </a:rPr>
              <a:t>22-23</a:t>
            </a:r>
            <a:r>
              <a:rPr lang="en-GB" sz="1396" dirty="0">
                <a:solidFill>
                  <a:schemeClr val="tx1"/>
                </a:solidFill>
                <a:latin typeface="NotesEsa" panose="02000506030000020004" pitchFamily="2" charset="0"/>
              </a:rPr>
              <a:t> June 2023 | ESRIN, Frascati (IT)</a:t>
            </a:r>
            <a:endParaRPr lang="en-GB" sz="119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9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image" Target="../media/image14.emf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image" Target="../media/image15.emf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78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4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98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4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664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BC1400-B4B3-4DDB-AC99-110098A02A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CFC0D2-CEAE-4D32-BB51-A4BDD73FB9A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5" y="6438900"/>
            <a:ext cx="10185400" cy="419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D2AB8E-D9F7-4A7F-8709-4AC799675A6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1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2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894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364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35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06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087037"/>
            <a:ext cx="9342091" cy="103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Earth Observation Programme as enabler - Future EO block 1 “Foundations and concepts”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301205" y="4969501"/>
            <a:ext cx="672873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Juliette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Lambin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Future Missions and Architecture Department, Earth Observation Programmes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0FF06-2B4A-E141-7E4A-4F3CFC422C1E}"/>
              </a:ext>
            </a:extLst>
          </p:cNvPr>
          <p:cNvSpPr/>
          <p:nvPr/>
        </p:nvSpPr>
        <p:spPr>
          <a:xfrm>
            <a:off x="8771544" y="5602321"/>
            <a:ext cx="326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FFFFFF"/>
                </a:solidFill>
                <a:latin typeface="notesesa" panose="02000506030000020004" pitchFamily="2" charset="0"/>
              </a:rPr>
              <a:t>THE 1</a:t>
            </a:r>
            <a:r>
              <a:rPr lang="en-GB" sz="1400" b="1" baseline="30000" dirty="0">
                <a:solidFill>
                  <a:srgbClr val="FFFFFF"/>
                </a:solidFill>
                <a:latin typeface="notesesa" panose="02000506030000020004" pitchFamily="2" charset="0"/>
              </a:rPr>
              <a:t>st</a:t>
            </a:r>
            <a:r>
              <a:rPr lang="en-GB" sz="1400" b="1" dirty="0">
                <a:solidFill>
                  <a:srgbClr val="FFFFFF"/>
                </a:solidFill>
                <a:latin typeface="notesesa" panose="02000506030000020004" pitchFamily="2" charset="0"/>
              </a:rPr>
              <a:t> EO COMMERCIALISATION FORUM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rgbClr val="FEFFFF"/>
                </a:solidFill>
                <a:latin typeface="NotesEsa" panose="02000506030000020004" pitchFamily="2" charset="0"/>
              </a:rPr>
              <a:t>ESA HQ, Paris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rgbClr val="FEFFFF"/>
                </a:solidFill>
                <a:latin typeface="NotesEsa" panose="02000506030000020004" pitchFamily="2" charset="0"/>
              </a:rPr>
              <a:t>30</a:t>
            </a:r>
            <a:r>
              <a:rPr lang="en-GB" sz="1400" kern="0" baseline="30000" dirty="0">
                <a:solidFill>
                  <a:srgbClr val="FEFFFF"/>
                </a:solidFill>
                <a:latin typeface="NotesEsa" panose="02000506030000020004" pitchFamily="2" charset="0"/>
              </a:rPr>
              <a:t>th</a:t>
            </a:r>
            <a:r>
              <a:rPr lang="en-GB" sz="1400" kern="0" dirty="0">
                <a:solidFill>
                  <a:srgbClr val="FEFFFF"/>
                </a:solidFill>
                <a:latin typeface="NotesEsa" panose="02000506030000020004" pitchFamily="2" charset="0"/>
              </a:rPr>
              <a:t> October 2023</a:t>
            </a:r>
            <a:endParaRPr lang="en-GB" sz="1400" kern="0" dirty="0">
              <a:solidFill>
                <a:srgbClr val="FE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37" y="219727"/>
            <a:ext cx="7946711" cy="527424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EO commercialisation and New Space at ESA</a:t>
            </a:r>
          </a:p>
        </p:txBody>
      </p:sp>
      <p:sp>
        <p:nvSpPr>
          <p:cNvPr id="139" name="Speech Bubble: Rectangle 138">
            <a:extLst>
              <a:ext uri="{FF2B5EF4-FFF2-40B4-BE49-F238E27FC236}">
                <a16:creationId xmlns:a16="http://schemas.microsoft.com/office/drawing/2014/main" id="{AF9D6E22-8A55-B7E3-9944-33DF50C17B04}"/>
              </a:ext>
            </a:extLst>
          </p:cNvPr>
          <p:cNvSpPr/>
          <p:nvPr/>
        </p:nvSpPr>
        <p:spPr>
          <a:xfrm>
            <a:off x="545164" y="1618441"/>
            <a:ext cx="2794387" cy="2857306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>
              <a:alpha val="30196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i="1" dirty="0">
              <a:solidFill>
                <a:srgbClr val="FE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Speech Bubble: Rectangle 139">
            <a:extLst>
              <a:ext uri="{FF2B5EF4-FFF2-40B4-BE49-F238E27FC236}">
                <a16:creationId xmlns:a16="http://schemas.microsoft.com/office/drawing/2014/main" id="{06C8BDBA-290E-2848-F161-BDE34263333B}"/>
              </a:ext>
            </a:extLst>
          </p:cNvPr>
          <p:cNvSpPr/>
          <p:nvPr/>
        </p:nvSpPr>
        <p:spPr>
          <a:xfrm>
            <a:off x="9249156" y="1618441"/>
            <a:ext cx="2238449" cy="2857306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>
              <a:alpha val="30196"/>
            </a:srgbClr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i="1" dirty="0">
              <a:solidFill>
                <a:srgbClr val="FE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Speech Bubble: Rectangle 140">
            <a:extLst>
              <a:ext uri="{FF2B5EF4-FFF2-40B4-BE49-F238E27FC236}">
                <a16:creationId xmlns:a16="http://schemas.microsoft.com/office/drawing/2014/main" id="{03573F17-C565-D9CC-A5FA-B54324F56F68}"/>
              </a:ext>
            </a:extLst>
          </p:cNvPr>
          <p:cNvSpPr/>
          <p:nvPr/>
        </p:nvSpPr>
        <p:spPr>
          <a:xfrm>
            <a:off x="5973149" y="1626275"/>
            <a:ext cx="3126013" cy="2857307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>
              <a:alpha val="30196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i="1" dirty="0">
              <a:solidFill>
                <a:srgbClr val="FE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Speech Bubble: Rectangle 141">
            <a:extLst>
              <a:ext uri="{FF2B5EF4-FFF2-40B4-BE49-F238E27FC236}">
                <a16:creationId xmlns:a16="http://schemas.microsoft.com/office/drawing/2014/main" id="{3D992DDE-B4CD-736E-44F8-07F7A4021F04}"/>
              </a:ext>
            </a:extLst>
          </p:cNvPr>
          <p:cNvSpPr/>
          <p:nvPr/>
        </p:nvSpPr>
        <p:spPr>
          <a:xfrm>
            <a:off x="3474598" y="1626274"/>
            <a:ext cx="2359568" cy="2857307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>
              <a:alpha val="30196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400" b="1" i="1" dirty="0">
              <a:solidFill>
                <a:srgbClr val="FE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55EA68E-3EB7-76B5-5A28-5CFAAE528746}"/>
              </a:ext>
            </a:extLst>
          </p:cNvPr>
          <p:cNvSpPr/>
          <p:nvPr/>
        </p:nvSpPr>
        <p:spPr>
          <a:xfrm>
            <a:off x="551164" y="1626274"/>
            <a:ext cx="2782384" cy="555093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0074A3"/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EOP as a </a:t>
            </a:r>
            <a:r>
              <a:rPr lang="en-GB" sz="1400" b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DA734207-996A-4267-A40D-E4268D7D1C08}"/>
              </a:ext>
            </a:extLst>
          </p:cNvPr>
          <p:cNvSpPr/>
          <p:nvPr/>
        </p:nvSpPr>
        <p:spPr>
          <a:xfrm>
            <a:off x="9250853" y="1618439"/>
            <a:ext cx="2235055" cy="555093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/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“Traditional” EOP R&amp;D </a:t>
            </a:r>
            <a:r>
              <a:rPr lang="en-GB" sz="1400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agency role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7A2241B2-1A5F-1DBD-B589-7816869AADFC}"/>
              </a:ext>
            </a:extLst>
          </p:cNvPr>
          <p:cNvSpPr/>
          <p:nvPr/>
        </p:nvSpPr>
        <p:spPr>
          <a:xfrm>
            <a:off x="5978145" y="1632290"/>
            <a:ext cx="3115001" cy="555093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00A4E6"/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EOP as an </a:t>
            </a:r>
            <a:r>
              <a:rPr lang="en-GB" sz="1400" b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ENABLER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875FD6E1-2C0C-9377-00F2-C21A35EBFA8A}"/>
              </a:ext>
            </a:extLst>
          </p:cNvPr>
          <p:cNvSpPr/>
          <p:nvPr/>
        </p:nvSpPr>
        <p:spPr>
          <a:xfrm>
            <a:off x="3488524" y="1632290"/>
            <a:ext cx="2333610" cy="555093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008CC4"/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EOP as a </a:t>
            </a:r>
            <a:r>
              <a:rPr lang="en-GB" sz="1400" b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285F45C-0831-307F-DCC0-8A9059627F70}"/>
              </a:ext>
            </a:extLst>
          </p:cNvPr>
          <p:cNvSpPr txBox="1"/>
          <p:nvPr/>
        </p:nvSpPr>
        <p:spPr>
          <a:xfrm>
            <a:off x="9397087" y="2292109"/>
            <a:ext cx="194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Fully funded by 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“ New Space approach”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95C137C-89B4-83C1-E717-7B2687CCB433}"/>
              </a:ext>
            </a:extLst>
          </p:cNvPr>
          <p:cNvSpPr txBox="1"/>
          <p:nvPr/>
        </p:nvSpPr>
        <p:spPr>
          <a:xfrm>
            <a:off x="6728466" y="2340052"/>
            <a:ext cx="161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Fully funded by ESA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6480ED-6B36-2764-6B67-1851CC050102}"/>
              </a:ext>
            </a:extLst>
          </p:cNvPr>
          <p:cNvSpPr txBox="1"/>
          <p:nvPr/>
        </p:nvSpPr>
        <p:spPr>
          <a:xfrm>
            <a:off x="3670234" y="2280216"/>
            <a:ext cx="19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Co-funded </a:t>
            </a:r>
            <a:b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(generally with industry)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0BBDDFD-B8F1-EA72-4334-B841302A6FDE}"/>
              </a:ext>
            </a:extLst>
          </p:cNvPr>
          <p:cNvSpPr txBox="1"/>
          <p:nvPr/>
        </p:nvSpPr>
        <p:spPr>
          <a:xfrm>
            <a:off x="894241" y="2283000"/>
            <a:ext cx="209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Funded by ESA and/or </a:t>
            </a:r>
            <a:b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FEFFF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with a third-party partner</a:t>
            </a:r>
          </a:p>
        </p:txBody>
      </p:sp>
      <p:sp>
        <p:nvSpPr>
          <p:cNvPr id="112" name="Speech Bubble: Rectangle 111">
            <a:extLst>
              <a:ext uri="{FF2B5EF4-FFF2-40B4-BE49-F238E27FC236}">
                <a16:creationId xmlns:a16="http://schemas.microsoft.com/office/drawing/2014/main" id="{620CB789-5FEE-6488-DF42-91FF3D1563EA}"/>
              </a:ext>
            </a:extLst>
          </p:cNvPr>
          <p:cNvSpPr/>
          <p:nvPr/>
        </p:nvSpPr>
        <p:spPr>
          <a:xfrm>
            <a:off x="659546" y="3003506"/>
            <a:ext cx="2565623" cy="1056691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0074A3"/>
          </a:solidFill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Commercialisation through </a:t>
            </a:r>
            <a:b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 Data Buy </a:t>
            </a:r>
            <a:b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science (Earthnet) </a:t>
            </a:r>
            <a:b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for operations (Copernicus)</a:t>
            </a:r>
          </a:p>
        </p:txBody>
      </p:sp>
      <p:sp>
        <p:nvSpPr>
          <p:cNvPr id="113" name="Speech Bubble: Rectangle 112">
            <a:extLst>
              <a:ext uri="{FF2B5EF4-FFF2-40B4-BE49-F238E27FC236}">
                <a16:creationId xmlns:a16="http://schemas.microsoft.com/office/drawing/2014/main" id="{6A89FC66-DAA8-B64C-5290-20085A3D7138}"/>
              </a:ext>
            </a:extLst>
          </p:cNvPr>
          <p:cNvSpPr/>
          <p:nvPr/>
        </p:nvSpPr>
        <p:spPr>
          <a:xfrm>
            <a:off x="3719538" y="3003505"/>
            <a:ext cx="1869691" cy="1051060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008CC4"/>
          </a:solidFill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(Earth Watch)</a:t>
            </a:r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34D27B42-68EF-D408-0136-FDDD85572501}"/>
              </a:ext>
            </a:extLst>
          </p:cNvPr>
          <p:cNvSpPr/>
          <p:nvPr/>
        </p:nvSpPr>
        <p:spPr>
          <a:xfrm>
            <a:off x="3575894" y="4683649"/>
            <a:ext cx="2132913" cy="980006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chemeClr val="accent6">
              <a:lumMod val="9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[D/CIC]</a:t>
            </a:r>
          </a:p>
          <a:p>
            <a:pPr marL="87313" indent="-87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BICs, Scale Up Invest</a:t>
            </a:r>
          </a:p>
          <a:p>
            <a:pPr marL="87313" indent="-87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Applications </a:t>
            </a:r>
            <a:br>
              <a:rPr lang="en-GB" sz="1400" b="1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Space Solutions (BASS)</a:t>
            </a:r>
          </a:p>
        </p:txBody>
      </p:sp>
      <p:sp>
        <p:nvSpPr>
          <p:cNvPr id="118" name="Speech Bubble: Rectangle 117">
            <a:extLst>
              <a:ext uri="{FF2B5EF4-FFF2-40B4-BE49-F238E27FC236}">
                <a16:creationId xmlns:a16="http://schemas.microsoft.com/office/drawing/2014/main" id="{F275EFBE-F730-54ED-0578-D6882614A552}"/>
              </a:ext>
            </a:extLst>
          </p:cNvPr>
          <p:cNvSpPr/>
          <p:nvPr/>
        </p:nvSpPr>
        <p:spPr>
          <a:xfrm>
            <a:off x="6072299" y="2717368"/>
            <a:ext cx="2927708" cy="1623335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00A4E6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FutureEO</a:t>
            </a:r>
          </a:p>
          <a:p>
            <a:pPr marL="87313" indent="-87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 4 : Enabling downstream applications</a:t>
            </a:r>
          </a:p>
          <a:p>
            <a:pPr marL="87313" indent="-87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 3: Enabling commercialisation with GS &amp; data management</a:t>
            </a:r>
          </a:p>
          <a:p>
            <a:pPr marL="87313" indent="-87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 1 : Commercialisation with upstream technology</a:t>
            </a:r>
          </a:p>
        </p:txBody>
      </p:sp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id="{E16D4EA2-82DE-6D7D-4F5A-7682C66DCAD8}"/>
              </a:ext>
            </a:extLst>
          </p:cNvPr>
          <p:cNvSpPr/>
          <p:nvPr/>
        </p:nvSpPr>
        <p:spPr>
          <a:xfrm>
            <a:off x="9372170" y="2933908"/>
            <a:ext cx="1992418" cy="555093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/>
          </a:solidFill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Scouts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(FutureEO Block 2)</a:t>
            </a:r>
          </a:p>
        </p:txBody>
      </p: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id="{11558DE9-0565-540B-5783-028D1B45F79D}"/>
              </a:ext>
            </a:extLst>
          </p:cNvPr>
          <p:cNvSpPr/>
          <p:nvPr/>
        </p:nvSpPr>
        <p:spPr>
          <a:xfrm>
            <a:off x="9372170" y="3684166"/>
            <a:ext cx="1992418" cy="555093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rgbClr val="11BBFF"/>
          </a:solidFill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Arctic Weather Satellite </a:t>
            </a:r>
            <a:br>
              <a:rPr lang="en-GB" sz="1400" b="1" i="1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i="1" dirty="0">
                <a:solidFill>
                  <a:srgbClr val="0032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(Earth Watch)</a:t>
            </a:r>
          </a:p>
        </p:txBody>
      </p:sp>
      <p:sp>
        <p:nvSpPr>
          <p:cNvPr id="122" name="Speech Bubble: Rectangle 121">
            <a:extLst>
              <a:ext uri="{FF2B5EF4-FFF2-40B4-BE49-F238E27FC236}">
                <a16:creationId xmlns:a16="http://schemas.microsoft.com/office/drawing/2014/main" id="{0B5FF067-CBD8-FE40-5067-6BB7B16F9955}"/>
              </a:ext>
            </a:extLst>
          </p:cNvPr>
          <p:cNvSpPr/>
          <p:nvPr/>
        </p:nvSpPr>
        <p:spPr>
          <a:xfrm>
            <a:off x="6389652" y="4674983"/>
            <a:ext cx="2302283" cy="980007"/>
          </a:xfrm>
          <a:prstGeom prst="wedgeRectCallout">
            <a:avLst>
              <a:gd name="adj1" fmla="val -49647"/>
              <a:gd name="adj2" fmla="val 41669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[D/TEC]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E7E8E3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Support Technology Programme (GSTP)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B55D82B-94E8-800B-C7AF-3C7D3A0D5465}"/>
              </a:ext>
            </a:extLst>
          </p:cNvPr>
          <p:cNvSpPr txBox="1"/>
          <p:nvPr/>
        </p:nvSpPr>
        <p:spPr>
          <a:xfrm>
            <a:off x="1082386" y="1007654"/>
            <a:ext cx="2653932" cy="3077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7 presentations in this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2CA56-FBD8-31EA-D0A5-D16E381C8A7B}"/>
              </a:ext>
            </a:extLst>
          </p:cNvPr>
          <p:cNvSpPr txBox="1"/>
          <p:nvPr/>
        </p:nvSpPr>
        <p:spPr>
          <a:xfrm>
            <a:off x="4187175" y="1004588"/>
            <a:ext cx="7186720" cy="3077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i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The session is not exhaustive, i.e. does not address all actions related to EO commercialisation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B86E5-24D5-6C3E-1D41-13E4130B5EEF}"/>
              </a:ext>
            </a:extLst>
          </p:cNvPr>
          <p:cNvSpPr/>
          <p:nvPr/>
        </p:nvSpPr>
        <p:spPr>
          <a:xfrm>
            <a:off x="8691935" y="5665638"/>
            <a:ext cx="326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FFFFFF"/>
                </a:solidFill>
                <a:latin typeface="notesesa" panose="02000506030000020004" pitchFamily="2" charset="0"/>
              </a:rPr>
              <a:t>THE 1</a:t>
            </a:r>
            <a:r>
              <a:rPr lang="en-GB" sz="1400" b="1" baseline="30000" dirty="0">
                <a:solidFill>
                  <a:srgbClr val="FFFFFF"/>
                </a:solidFill>
                <a:latin typeface="notesesa" panose="02000506030000020004" pitchFamily="2" charset="0"/>
              </a:rPr>
              <a:t>st</a:t>
            </a:r>
            <a:r>
              <a:rPr lang="en-GB" sz="1400" b="1" dirty="0">
                <a:solidFill>
                  <a:srgbClr val="FFFFFF"/>
                </a:solidFill>
                <a:latin typeface="notesesa" panose="02000506030000020004" pitchFamily="2" charset="0"/>
              </a:rPr>
              <a:t> EO COMMERCIALISATION FORUM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rgbClr val="FEFFFF"/>
                </a:solidFill>
                <a:latin typeface="NotesEsa" panose="02000506030000020004" pitchFamily="2" charset="0"/>
              </a:rPr>
              <a:t>ESA HQ, Paris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 dirty="0">
                <a:solidFill>
                  <a:srgbClr val="FEFFFF"/>
                </a:solidFill>
                <a:latin typeface="NotesEsa" panose="02000506030000020004" pitchFamily="2" charset="0"/>
              </a:rPr>
              <a:t>30</a:t>
            </a:r>
            <a:r>
              <a:rPr lang="en-GB" sz="1400" kern="0" baseline="30000" dirty="0">
                <a:solidFill>
                  <a:srgbClr val="FEFFFF"/>
                </a:solidFill>
                <a:latin typeface="NotesEsa" panose="02000506030000020004" pitchFamily="2" charset="0"/>
              </a:rPr>
              <a:t>th</a:t>
            </a:r>
            <a:r>
              <a:rPr lang="en-GB" sz="1400" kern="0" dirty="0">
                <a:solidFill>
                  <a:srgbClr val="FEFFFF"/>
                </a:solidFill>
                <a:latin typeface="NotesEsa" panose="02000506030000020004" pitchFamily="2" charset="0"/>
              </a:rPr>
              <a:t> October 2023</a:t>
            </a:r>
            <a:endParaRPr lang="en-GB" sz="1400" kern="0" dirty="0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34BE7-9D7E-571F-A7E1-B3051272B710}"/>
              </a:ext>
            </a:extLst>
          </p:cNvPr>
          <p:cNvSpPr txBox="1"/>
          <p:nvPr/>
        </p:nvSpPr>
        <p:spPr>
          <a:xfrm>
            <a:off x="621096" y="29567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B26A3-1126-01F9-AD76-0274E4511A38}"/>
              </a:ext>
            </a:extLst>
          </p:cNvPr>
          <p:cNvSpPr txBox="1"/>
          <p:nvPr/>
        </p:nvSpPr>
        <p:spPr>
          <a:xfrm>
            <a:off x="3694453" y="29577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70D11-B23E-0E6E-585B-632442DBAA7A}"/>
              </a:ext>
            </a:extLst>
          </p:cNvPr>
          <p:cNvSpPr txBox="1"/>
          <p:nvPr/>
        </p:nvSpPr>
        <p:spPr>
          <a:xfrm>
            <a:off x="6041989" y="26797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EE6CB-94E6-9EB3-9B29-D61EACC8932C}"/>
              </a:ext>
            </a:extLst>
          </p:cNvPr>
          <p:cNvSpPr txBox="1"/>
          <p:nvPr/>
        </p:nvSpPr>
        <p:spPr>
          <a:xfrm>
            <a:off x="9328615" y="28929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41CBF-094F-ECC6-16DE-723A14BC6D6B}"/>
              </a:ext>
            </a:extLst>
          </p:cNvPr>
          <p:cNvSpPr txBox="1"/>
          <p:nvPr/>
        </p:nvSpPr>
        <p:spPr>
          <a:xfrm>
            <a:off x="9310567" y="36264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2E4FB-B45B-BF26-FE9B-3501254E75E9}"/>
              </a:ext>
            </a:extLst>
          </p:cNvPr>
          <p:cNvSpPr txBox="1"/>
          <p:nvPr/>
        </p:nvSpPr>
        <p:spPr>
          <a:xfrm>
            <a:off x="3526595" y="46378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12DA1-7A36-7CF0-5278-71B29FFE46F9}"/>
              </a:ext>
            </a:extLst>
          </p:cNvPr>
          <p:cNvSpPr txBox="1"/>
          <p:nvPr/>
        </p:nvSpPr>
        <p:spPr>
          <a:xfrm>
            <a:off x="6342815" y="46234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1514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3BAE-C33E-1D67-0975-2D045819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NL" dirty="0"/>
              <a:t>Block 1 prepares for all EO missions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BC2F73-F721-FCD6-EA57-3936D91C3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63" r="26943"/>
          <a:stretch/>
        </p:blipFill>
        <p:spPr>
          <a:xfrm>
            <a:off x="0" y="975538"/>
            <a:ext cx="7222603" cy="482707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3C9A504-23CD-80E6-252D-FB05913A1A06}"/>
              </a:ext>
            </a:extLst>
          </p:cNvPr>
          <p:cNvSpPr/>
          <p:nvPr/>
        </p:nvSpPr>
        <p:spPr>
          <a:xfrm>
            <a:off x="108091" y="1238492"/>
            <a:ext cx="3761772" cy="2500131"/>
          </a:xfrm>
          <a:prstGeom prst="frame">
            <a:avLst>
              <a:gd name="adj1" fmla="val 813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85E9CBE-42B3-81C4-40C3-E5B7E9AF2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7453" r="1767" b="2258"/>
          <a:stretch/>
        </p:blipFill>
        <p:spPr>
          <a:xfrm>
            <a:off x="4118417" y="3226664"/>
            <a:ext cx="7998830" cy="3342258"/>
          </a:xfrm>
          <a:prstGeom prst="rect">
            <a:avLst/>
          </a:prstGeom>
        </p:spPr>
      </p:pic>
      <p:sp>
        <p:nvSpPr>
          <p:cNvPr id="9" name="Bent Arrow 8">
            <a:extLst>
              <a:ext uri="{FF2B5EF4-FFF2-40B4-BE49-F238E27FC236}">
                <a16:creationId xmlns:a16="http://schemas.microsoft.com/office/drawing/2014/main" id="{DB72F4D7-1213-BF8B-2E99-4399EB55FD70}"/>
              </a:ext>
            </a:extLst>
          </p:cNvPr>
          <p:cNvSpPr/>
          <p:nvPr/>
        </p:nvSpPr>
        <p:spPr>
          <a:xfrm rot="5400000">
            <a:off x="4000626" y="1326736"/>
            <a:ext cx="1470758" cy="173228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E0009D0-442F-360C-AD82-734277CB7764}"/>
              </a:ext>
            </a:extLst>
          </p:cNvPr>
          <p:cNvSpPr/>
          <p:nvPr/>
        </p:nvSpPr>
        <p:spPr>
          <a:xfrm>
            <a:off x="3940878" y="3010435"/>
            <a:ext cx="8284459" cy="3692765"/>
          </a:xfrm>
          <a:prstGeom prst="frame">
            <a:avLst>
              <a:gd name="adj1" fmla="val 56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8FE1C-F7FE-7C58-B5DC-C3265084094D}"/>
              </a:ext>
            </a:extLst>
          </p:cNvPr>
          <p:cNvSpPr txBox="1"/>
          <p:nvPr/>
        </p:nvSpPr>
        <p:spPr>
          <a:xfrm>
            <a:off x="7454097" y="902824"/>
            <a:ext cx="4527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Future preparation: </a:t>
            </a:r>
          </a:p>
          <a:p>
            <a:r>
              <a:rPr lang="en-NL" dirty="0">
                <a:solidFill>
                  <a:schemeClr val="bg1"/>
                </a:solidFill>
              </a:rPr>
              <a:t>- Long term focus</a:t>
            </a:r>
          </a:p>
          <a:p>
            <a:r>
              <a:rPr lang="en-NL" dirty="0">
                <a:solidFill>
                  <a:schemeClr val="bg1"/>
                </a:solidFill>
              </a:rPr>
              <a:t>- Technical credibility (TRL, risk reduction activities)</a:t>
            </a:r>
          </a:p>
          <a:p>
            <a:r>
              <a:rPr lang="en-NL" dirty="0">
                <a:solidFill>
                  <a:schemeClr val="bg1"/>
                </a:solidFill>
              </a:rPr>
              <a:t>- Requirements and performance fit to users needs</a:t>
            </a:r>
          </a:p>
        </p:txBody>
      </p:sp>
    </p:spTree>
    <p:extLst>
      <p:ext uri="{BB962C8B-B14F-4D97-AF65-F5344CB8AC3E}">
        <p14:creationId xmlns:p14="http://schemas.microsoft.com/office/powerpoint/2010/main" val="39567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72F7-588D-0548-D1A9-3D99FC9C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 wrap="square" anchor="ctr">
            <a:normAutofit/>
          </a:bodyPr>
          <a:lstStyle/>
          <a:p>
            <a:r>
              <a:rPr lang="en-NL" dirty="0"/>
              <a:t>Block 1 activity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900E7-8BB9-2EFC-1440-AB8670A1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 wrap="square" anchor="t">
            <a:normAutofit fontScale="92500" lnSpcReduction="20000"/>
          </a:bodyPr>
          <a:lstStyle/>
          <a:p>
            <a:r>
              <a:rPr lang="en-GB" dirty="0"/>
              <a:t>Generic preparation of future </a:t>
            </a:r>
          </a:p>
          <a:p>
            <a:endParaRPr lang="en-GB" dirty="0"/>
          </a:p>
          <a:p>
            <a:r>
              <a:rPr lang="en-GB" dirty="0"/>
              <a:t>Early phases (pre-phase 0 to phase B1)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Earth Explorer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EUMETSAT future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Copernicus Next Generation Sentinels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Potential Mission of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Instrument Pre-development (IPD)</a:t>
            </a:r>
          </a:p>
          <a:p>
            <a:endParaRPr lang="en-GB" dirty="0"/>
          </a:p>
          <a:p>
            <a:r>
              <a:rPr lang="en-GB" dirty="0"/>
              <a:t>Small satellites: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Phi-Sat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SCOUTs consolidations studies (and possibly risk reduction activities)</a:t>
            </a:r>
          </a:p>
          <a:p>
            <a:endParaRPr lang="en-GB" dirty="0"/>
          </a:p>
          <a:p>
            <a:r>
              <a:rPr lang="en-GB" dirty="0"/>
              <a:t>EO-enabling platform technologies</a:t>
            </a:r>
          </a:p>
          <a:p>
            <a:r>
              <a:rPr lang="en-GB" dirty="0"/>
              <a:t>Frequency Management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0571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6000" y="118114"/>
            <a:ext cx="10924440" cy="638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700" dirty="0"/>
              <a:t>Earth Explorers : Early phases funded through Block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FBC17B-AC19-845C-D473-696D55FC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3E563858-6E6A-AE04-7CDA-AB804108D688}"/>
              </a:ext>
            </a:extLst>
          </p:cNvPr>
          <p:cNvSpPr/>
          <p:nvPr/>
        </p:nvSpPr>
        <p:spPr>
          <a:xfrm>
            <a:off x="370968" y="2289159"/>
            <a:ext cx="10769472" cy="3880197"/>
          </a:xfrm>
          <a:prstGeom prst="round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8B0A88-A73B-82C4-A748-7374565223D5}"/>
              </a:ext>
            </a:extLst>
          </p:cNvPr>
          <p:cNvSpPr/>
          <p:nvPr/>
        </p:nvSpPr>
        <p:spPr>
          <a:xfrm>
            <a:off x="716830" y="3495174"/>
            <a:ext cx="1303216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D22574-9853-16FE-DA2A-30CECFF06C04}"/>
              </a:ext>
            </a:extLst>
          </p:cNvPr>
          <p:cNvSpPr/>
          <p:nvPr/>
        </p:nvSpPr>
        <p:spPr>
          <a:xfrm>
            <a:off x="805848" y="3625811"/>
            <a:ext cx="1372269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5B25CD-EAB8-2C63-7324-25E525BD80E0}"/>
              </a:ext>
            </a:extLst>
          </p:cNvPr>
          <p:cNvSpPr/>
          <p:nvPr/>
        </p:nvSpPr>
        <p:spPr>
          <a:xfrm>
            <a:off x="898272" y="3762934"/>
            <a:ext cx="1456571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C7DF73-412A-BB14-F1B7-9E2529321EB2}"/>
              </a:ext>
            </a:extLst>
          </p:cNvPr>
          <p:cNvSpPr/>
          <p:nvPr/>
        </p:nvSpPr>
        <p:spPr>
          <a:xfrm>
            <a:off x="1019887" y="3897869"/>
            <a:ext cx="1451222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4x Ph.0 system studies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Q2-2022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Q3-2023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DD3267-036C-7217-55F1-8A80574F964F}"/>
              </a:ext>
            </a:extLst>
          </p:cNvPr>
          <p:cNvSpPr/>
          <p:nvPr/>
        </p:nvSpPr>
        <p:spPr>
          <a:xfrm>
            <a:off x="3229742" y="3709177"/>
            <a:ext cx="1368118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C3328F-A294-CA1F-7BC4-A05180041275}"/>
              </a:ext>
            </a:extLst>
          </p:cNvPr>
          <p:cNvSpPr/>
          <p:nvPr/>
        </p:nvSpPr>
        <p:spPr>
          <a:xfrm>
            <a:off x="3295597" y="3844112"/>
            <a:ext cx="1382907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2x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Ph.A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system studies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Q4-2023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Q2-2025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8567AB-9B11-38BD-F100-03C2773EA62C}"/>
              </a:ext>
            </a:extLst>
          </p:cNvPr>
          <p:cNvCxnSpPr>
            <a:cxnSpLocks/>
          </p:cNvCxnSpPr>
          <p:nvPr/>
        </p:nvCxnSpPr>
        <p:spPr>
          <a:xfrm flipV="1">
            <a:off x="2125609" y="4195196"/>
            <a:ext cx="1057014" cy="5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57E4A0-68EB-8EB1-FB62-6D62D66D5BD6}"/>
              </a:ext>
            </a:extLst>
          </p:cNvPr>
          <p:cNvCxnSpPr>
            <a:cxnSpLocks/>
          </p:cNvCxnSpPr>
          <p:nvPr/>
        </p:nvCxnSpPr>
        <p:spPr>
          <a:xfrm flipV="1">
            <a:off x="4369712" y="4176698"/>
            <a:ext cx="806433" cy="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38DB8D-D2FE-1EF2-E80F-D8A822B6A1C8}"/>
              </a:ext>
            </a:extLst>
          </p:cNvPr>
          <p:cNvSpPr/>
          <p:nvPr/>
        </p:nvSpPr>
        <p:spPr>
          <a:xfrm>
            <a:off x="5230983" y="3774532"/>
            <a:ext cx="824994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Ph.B1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early 2026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46CB3-8D89-D7E9-75F4-3D22F3701132}"/>
              </a:ext>
            </a:extLst>
          </p:cNvPr>
          <p:cNvSpPr txBox="1"/>
          <p:nvPr/>
        </p:nvSpPr>
        <p:spPr>
          <a:xfrm>
            <a:off x="2191022" y="4674379"/>
            <a:ext cx="1173833" cy="40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000">
                <a:solidFill>
                  <a:srgbClr val="00B05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UCM / ACEO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PB-EO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8D0F8B2-DEC0-82DE-00F8-59B350E4C8D3}"/>
              </a:ext>
            </a:extLst>
          </p:cNvPr>
          <p:cNvSpPr/>
          <p:nvPr/>
        </p:nvSpPr>
        <p:spPr>
          <a:xfrm>
            <a:off x="2654354" y="4265171"/>
            <a:ext cx="269687" cy="21281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77000809-E8E3-45AB-EEBE-3B6F240C711E}"/>
              </a:ext>
            </a:extLst>
          </p:cNvPr>
          <p:cNvSpPr/>
          <p:nvPr/>
        </p:nvSpPr>
        <p:spPr>
          <a:xfrm>
            <a:off x="4733342" y="4277404"/>
            <a:ext cx="269687" cy="21281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28A437-514A-7214-C78D-0C9296404AFC}"/>
              </a:ext>
            </a:extLst>
          </p:cNvPr>
          <p:cNvCxnSpPr>
            <a:cxnSpLocks/>
            <a:stCxn id="24" idx="3"/>
            <a:endCxn id="31" idx="1"/>
          </p:cNvCxnSpPr>
          <p:nvPr/>
        </p:nvCxnSpPr>
        <p:spPr>
          <a:xfrm flipV="1">
            <a:off x="6055977" y="4164575"/>
            <a:ext cx="493642" cy="7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723FDB-23A2-2AC0-5750-47B8677A491E}"/>
              </a:ext>
            </a:extLst>
          </p:cNvPr>
          <p:cNvSpPr/>
          <p:nvPr/>
        </p:nvSpPr>
        <p:spPr>
          <a:xfrm>
            <a:off x="6549619" y="3767157"/>
            <a:ext cx="3426006" cy="7948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Phase-B2/C/D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rgbClr val="FEFFFF">
                    <a:lumMod val="10000"/>
                  </a:srgbClr>
                </a:solidFill>
                <a:latin typeface="Arial" panose="020B0604020202020204"/>
              </a:rPr>
              <a:t>Future EO Bock 2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FEFFFF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2536666B-A368-D90C-7639-1D6E344C2706}"/>
              </a:ext>
            </a:extLst>
          </p:cNvPr>
          <p:cNvSpPr/>
          <p:nvPr/>
        </p:nvSpPr>
        <p:spPr>
          <a:xfrm>
            <a:off x="6120863" y="3661010"/>
            <a:ext cx="265826" cy="21281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7F1879-7F2D-9814-646A-F0113888F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251" y="3843774"/>
            <a:ext cx="444953" cy="50105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964C8C-8E30-3C04-3331-991C101FC5CE}"/>
              </a:ext>
            </a:extLst>
          </p:cNvPr>
          <p:cNvCxnSpPr>
            <a:cxnSpLocks/>
          </p:cNvCxnSpPr>
          <p:nvPr/>
        </p:nvCxnSpPr>
        <p:spPr>
          <a:xfrm>
            <a:off x="9975625" y="4157715"/>
            <a:ext cx="2052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4BF25E1-86E0-701E-016A-817C7511D2A3}"/>
              </a:ext>
            </a:extLst>
          </p:cNvPr>
          <p:cNvSpPr txBox="1"/>
          <p:nvPr/>
        </p:nvSpPr>
        <p:spPr>
          <a:xfrm>
            <a:off x="9915203" y="4344827"/>
            <a:ext cx="930148" cy="36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~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0666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2032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EF7438-9372-46CF-7BDA-6BE7CAC5C168}"/>
              </a:ext>
            </a:extLst>
          </p:cNvPr>
          <p:cNvSpPr txBox="1"/>
          <p:nvPr/>
        </p:nvSpPr>
        <p:spPr>
          <a:xfrm>
            <a:off x="1260365" y="4668805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14 months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5CCB6F-9EC1-57B4-76B7-5A23FCBE2950}"/>
              </a:ext>
            </a:extLst>
          </p:cNvPr>
          <p:cNvSpPr txBox="1"/>
          <p:nvPr/>
        </p:nvSpPr>
        <p:spPr>
          <a:xfrm>
            <a:off x="3490059" y="4602579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14 months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71CE2C-A2E6-3FCF-50F2-7BAFCA123C33}"/>
              </a:ext>
            </a:extLst>
          </p:cNvPr>
          <p:cNvSpPr txBox="1"/>
          <p:nvPr/>
        </p:nvSpPr>
        <p:spPr>
          <a:xfrm>
            <a:off x="8024723" y="4557770"/>
            <a:ext cx="7611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0666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~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0666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5 years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92F82A-5CB3-9C6B-8A8D-4367434FC49D}"/>
              </a:ext>
            </a:extLst>
          </p:cNvPr>
          <p:cNvSpPr txBox="1"/>
          <p:nvPr/>
        </p:nvSpPr>
        <p:spPr>
          <a:xfrm>
            <a:off x="5094534" y="3403007"/>
            <a:ext cx="1057758" cy="58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9BE2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 Mission Concept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CC2FC5-6B86-BF54-FF93-0F1CFD0F84FD}"/>
              </a:ext>
            </a:extLst>
          </p:cNvPr>
          <p:cNvSpPr txBox="1"/>
          <p:nvPr/>
        </p:nvSpPr>
        <p:spPr>
          <a:xfrm>
            <a:off x="3253037" y="3340896"/>
            <a:ext cx="1269275" cy="58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9BE2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 Mission Concepts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1FAB2A-6DA0-3193-88B1-B2EAD8AC229C}"/>
              </a:ext>
            </a:extLst>
          </p:cNvPr>
          <p:cNvSpPr txBox="1"/>
          <p:nvPr/>
        </p:nvSpPr>
        <p:spPr>
          <a:xfrm>
            <a:off x="1266938" y="4995173"/>
            <a:ext cx="2161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9BE2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 // contracts  per Mission Idea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F8D9C9-1AFA-53FC-91BB-B349F25ACEAC}"/>
              </a:ext>
            </a:extLst>
          </p:cNvPr>
          <p:cNvCxnSpPr>
            <a:cxnSpLocks/>
          </p:cNvCxnSpPr>
          <p:nvPr/>
        </p:nvCxnSpPr>
        <p:spPr>
          <a:xfrm>
            <a:off x="898273" y="4987612"/>
            <a:ext cx="5291407" cy="172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86084758-E2F7-5DFD-B16D-65D6482462BA}"/>
              </a:ext>
            </a:extLst>
          </p:cNvPr>
          <p:cNvSpPr txBox="1"/>
          <p:nvPr/>
        </p:nvSpPr>
        <p:spPr>
          <a:xfrm>
            <a:off x="9851287" y="2387056"/>
            <a:ext cx="105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06669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EE-11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06669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dates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06669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FE99F4C-55F1-EF66-0C2E-9F311037A074}"/>
              </a:ext>
            </a:extLst>
          </p:cNvPr>
          <p:cNvSpPr txBox="1"/>
          <p:nvPr/>
        </p:nvSpPr>
        <p:spPr>
          <a:xfrm>
            <a:off x="5902856" y="3843775"/>
            <a:ext cx="78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000">
                <a:solidFill>
                  <a:srgbClr val="00B05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ITT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3566ADD-542E-A4F9-B7DA-53B7326C305B}"/>
              </a:ext>
            </a:extLst>
          </p:cNvPr>
          <p:cNvSpPr txBox="1"/>
          <p:nvPr/>
        </p:nvSpPr>
        <p:spPr>
          <a:xfrm>
            <a:off x="4331790" y="4662713"/>
            <a:ext cx="1173833" cy="40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000">
                <a:solidFill>
                  <a:srgbClr val="00B05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UCM / ACEO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PB-EO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5588F70-F468-35A0-D132-7ECC531D2DB2}"/>
              </a:ext>
            </a:extLst>
          </p:cNvPr>
          <p:cNvSpPr/>
          <p:nvPr/>
        </p:nvSpPr>
        <p:spPr>
          <a:xfrm>
            <a:off x="1013808" y="2422091"/>
            <a:ext cx="2281790" cy="37926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 Retirement(s)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5EBEE09-4E80-6C54-3F2E-7369358167F7}"/>
              </a:ext>
            </a:extLst>
          </p:cNvPr>
          <p:cNvSpPr/>
          <p:nvPr/>
        </p:nvSpPr>
        <p:spPr>
          <a:xfrm>
            <a:off x="3211842" y="2872996"/>
            <a:ext cx="2767892" cy="37926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 Pre-Development(s)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2E076E8-E416-A0DA-DE40-6B98B0A57DCE}"/>
              </a:ext>
            </a:extLst>
          </p:cNvPr>
          <p:cNvCxnSpPr>
            <a:cxnSpLocks/>
            <a:stCxn id="105" idx="3"/>
          </p:cNvCxnSpPr>
          <p:nvPr/>
        </p:nvCxnSpPr>
        <p:spPr>
          <a:xfrm>
            <a:off x="5885246" y="1408868"/>
            <a:ext cx="359002" cy="230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7E1AF7C-C078-9E18-2926-A6D6887455D4}"/>
              </a:ext>
            </a:extLst>
          </p:cNvPr>
          <p:cNvCxnSpPr>
            <a:cxnSpLocks/>
            <a:stCxn id="104" idx="3"/>
          </p:cNvCxnSpPr>
          <p:nvPr/>
        </p:nvCxnSpPr>
        <p:spPr>
          <a:xfrm>
            <a:off x="5979734" y="3062627"/>
            <a:ext cx="158951" cy="7196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7E932348-5964-CDA8-FCAD-071709D45501}"/>
              </a:ext>
            </a:extLst>
          </p:cNvPr>
          <p:cNvSpPr txBox="1"/>
          <p:nvPr/>
        </p:nvSpPr>
        <p:spPr>
          <a:xfrm>
            <a:off x="5382931" y="3175354"/>
            <a:ext cx="937373" cy="38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DCFF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TRL=5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78D935B-FA89-BBFC-D0BD-A42C95503694}"/>
              </a:ext>
            </a:extLst>
          </p:cNvPr>
          <p:cNvSpPr txBox="1"/>
          <p:nvPr/>
        </p:nvSpPr>
        <p:spPr>
          <a:xfrm>
            <a:off x="7069188" y="917999"/>
            <a:ext cx="4917072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Technology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For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traditional or new actors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Key req.:  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high TRL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at  end Ph.B1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Technology cycle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much faster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than mission cycle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TDE + GSTP leverage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E5B9BC-74B2-0A6F-9D43-5288F503B608}"/>
              </a:ext>
            </a:extLst>
          </p:cNvPr>
          <p:cNvGrpSpPr/>
          <p:nvPr/>
        </p:nvGrpSpPr>
        <p:grpSpPr>
          <a:xfrm>
            <a:off x="1359906" y="876613"/>
            <a:ext cx="5639984" cy="1786896"/>
            <a:chOff x="1359906" y="1138957"/>
            <a:chExt cx="5639984" cy="178689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4D43E61-DCB5-D287-6762-0BBD8B207FF3}"/>
                </a:ext>
              </a:extLst>
            </p:cNvPr>
            <p:cNvSpPr/>
            <p:nvPr/>
          </p:nvSpPr>
          <p:spPr>
            <a:xfrm>
              <a:off x="2636454" y="1481581"/>
              <a:ext cx="3248792" cy="379261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Platform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Technology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(avionics, comms to ground, etc.)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B77E05F-9BB2-92AF-AB38-E1D3E5B2CEAC}"/>
                </a:ext>
              </a:extLst>
            </p:cNvPr>
            <p:cNvSpPr txBox="1"/>
            <p:nvPr/>
          </p:nvSpPr>
          <p:spPr>
            <a:xfrm>
              <a:off x="6069555" y="2664243"/>
              <a:ext cx="9028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TRL=6/7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8F92A2-0D20-238F-F7CD-15F27838A68C}"/>
                </a:ext>
              </a:extLst>
            </p:cNvPr>
            <p:cNvSpPr/>
            <p:nvPr/>
          </p:nvSpPr>
          <p:spPr>
            <a:xfrm>
              <a:off x="2507542" y="1920604"/>
              <a:ext cx="3212412" cy="379261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Multi-mission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Instrument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4D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Technology</a:t>
              </a:r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346383B3-2E69-F866-44FB-A51805D8FC90}"/>
                </a:ext>
              </a:extLst>
            </p:cNvPr>
            <p:cNvSpPr/>
            <p:nvPr/>
          </p:nvSpPr>
          <p:spPr>
            <a:xfrm>
              <a:off x="2125463" y="1532826"/>
              <a:ext cx="251210" cy="7191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9DA15026-565C-679D-89BD-7DD363FAE9BA}"/>
                </a:ext>
              </a:extLst>
            </p:cNvPr>
            <p:cNvSpPr/>
            <p:nvPr/>
          </p:nvSpPr>
          <p:spPr>
            <a:xfrm>
              <a:off x="6055305" y="1481581"/>
              <a:ext cx="211659" cy="80656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821C84-1D23-26CC-69B9-9D835E6D5771}"/>
                </a:ext>
              </a:extLst>
            </p:cNvPr>
            <p:cNvSpPr txBox="1"/>
            <p:nvPr/>
          </p:nvSpPr>
          <p:spPr>
            <a:xfrm>
              <a:off x="1359906" y="1666265"/>
              <a:ext cx="846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TDE,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FutureEO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56B469-5440-0201-6156-EA3605A3D950}"/>
                </a:ext>
              </a:extLst>
            </p:cNvPr>
            <p:cNvSpPr txBox="1"/>
            <p:nvPr/>
          </p:nvSpPr>
          <p:spPr>
            <a:xfrm>
              <a:off x="6153183" y="1682478"/>
              <a:ext cx="846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GSTP,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FutureEO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FCBE90-96A7-3135-1272-D222806BB78B}"/>
                </a:ext>
              </a:extLst>
            </p:cNvPr>
            <p:cNvSpPr txBox="1"/>
            <p:nvPr/>
          </p:nvSpPr>
          <p:spPr>
            <a:xfrm>
              <a:off x="2584264" y="1167060"/>
              <a:ext cx="6687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Low TRL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EEF506-3982-BE34-9E43-7594EB30BD99}"/>
                </a:ext>
              </a:extLst>
            </p:cNvPr>
            <p:cNvSpPr txBox="1"/>
            <p:nvPr/>
          </p:nvSpPr>
          <p:spPr>
            <a:xfrm>
              <a:off x="5329971" y="1138957"/>
              <a:ext cx="7040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High TRL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C5D0C-2665-269E-59B9-2D039D68A2AB}"/>
              </a:ext>
            </a:extLst>
          </p:cNvPr>
          <p:cNvSpPr/>
          <p:nvPr/>
        </p:nvSpPr>
        <p:spPr>
          <a:xfrm>
            <a:off x="970984" y="5271386"/>
            <a:ext cx="4532039" cy="2510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science studies, campaigns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8B7251-41EB-1A49-965C-79A60F854014}"/>
              </a:ext>
            </a:extLst>
          </p:cNvPr>
          <p:cNvSpPr/>
          <p:nvPr/>
        </p:nvSpPr>
        <p:spPr>
          <a:xfrm>
            <a:off x="1550504" y="5760155"/>
            <a:ext cx="4352352" cy="2667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E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End-to-end performance simulator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5A11C6-BB03-15A5-D1CA-79A42BF58CA4}"/>
              </a:ext>
            </a:extLst>
          </p:cNvPr>
          <p:cNvSpPr txBox="1"/>
          <p:nvPr/>
        </p:nvSpPr>
        <p:spPr>
          <a:xfrm>
            <a:off x="837741" y="3119794"/>
            <a:ext cx="105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9BE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9BE2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Mission Concepts</a:t>
            </a: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29FE60F9-8F14-45F3-EB03-870F92EC0ACB}"/>
              </a:ext>
            </a:extLst>
          </p:cNvPr>
          <p:cNvSpPr/>
          <p:nvPr/>
        </p:nvSpPr>
        <p:spPr>
          <a:xfrm>
            <a:off x="122545" y="720000"/>
            <a:ext cx="7058958" cy="5700679"/>
          </a:xfrm>
          <a:prstGeom prst="frame">
            <a:avLst>
              <a:gd name="adj1" fmla="val 212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F5B25-084E-EF22-137B-D2F2F8470578}"/>
              </a:ext>
            </a:extLst>
          </p:cNvPr>
          <p:cNvSpPr txBox="1"/>
          <p:nvPr/>
        </p:nvSpPr>
        <p:spPr>
          <a:xfrm>
            <a:off x="7181503" y="5242058"/>
            <a:ext cx="4917072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Science and Performance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dirty="0">
                <a:solidFill>
                  <a:srgbClr val="003249"/>
                </a:solidFill>
              </a:rPr>
              <a:t>Validation</a:t>
            </a:r>
            <a:r>
              <a:rPr lang="en-GB" sz="1400" dirty="0">
                <a:solidFill>
                  <a:srgbClr val="003249"/>
                </a:solidFill>
              </a:rPr>
              <a:t> of measurement concept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Achieve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ambitious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science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wrt</a:t>
            </a:r>
            <a:r>
              <a:rPr lang="en-GB" sz="1400" dirty="0">
                <a:solidFill>
                  <a:srgbClr val="003249"/>
                </a:solidFill>
              </a:rPr>
              <a:t> cost, maturity</a:t>
            </a: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Understand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key performance drivers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6726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9D28-AB8B-27DA-2E60-60604860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Block-1 and commercial 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C1DB-97CA-DCEF-319A-5686B0B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sz="2400" dirty="0"/>
          </a:p>
          <a:p>
            <a:r>
              <a:rPr lang="en-NL" sz="2400" dirty="0"/>
              <a:t>-  Focus on credibility:  Future EO – Block 1 as an enabler, as outcome of studies are generally a very thorough and reliable assessment of technology readines, fit with user needs, and development plan  robustness</a:t>
            </a:r>
          </a:p>
          <a:p>
            <a:endParaRPr lang="en-NL" sz="2400" dirty="0"/>
          </a:p>
          <a:p>
            <a:r>
              <a:rPr lang="en-NL" sz="2400" dirty="0"/>
              <a:t>- Technology demonstration and low-TRL actions, in full coordination with GSTP, DPTD and other EO programmes</a:t>
            </a:r>
          </a:p>
          <a:p>
            <a:endParaRPr lang="en-NL" sz="2400" dirty="0"/>
          </a:p>
          <a:p>
            <a:r>
              <a:rPr lang="en-NL" sz="2400" dirty="0"/>
              <a:t>- Long-term, sustained effort: we start from very early concepts, and competition/selection along the way towards “world-class” systems (Earth Explorer, Copernicus, Meteo).  But non selected concept usually also find their “customer”</a:t>
            </a:r>
          </a:p>
          <a:p>
            <a:endParaRPr lang="en-NL" sz="2400" dirty="0"/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94760569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2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8EFAD-70A4-4290-BD67-B59AB079621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7FBAD53447740AF2F6F3466FECB12" ma:contentTypeVersion="9" ma:contentTypeDescription="Create a new document." ma:contentTypeScope="" ma:versionID="75bcdc782f45fa54a8a3075fbb1f4ca1">
  <xsd:schema xmlns:xsd="http://www.w3.org/2001/XMLSchema" xmlns:xs="http://www.w3.org/2001/XMLSchema" xmlns:p="http://schemas.microsoft.com/office/2006/metadata/properties" xmlns:ns2="631addcf-6fba-43a6-b7fa-b6e1965b398b" xmlns:ns3="848258b2-4be1-4f83-9d2e-7519d0857068" targetNamespace="http://schemas.microsoft.com/office/2006/metadata/properties" ma:root="true" ma:fieldsID="893931e642f862338292e13b4437b5e9" ns2:_="" ns3:_="">
    <xsd:import namespace="631addcf-6fba-43a6-b7fa-b6e1965b398b"/>
    <xsd:import namespace="848258b2-4be1-4f83-9d2e-7519d0857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ddcf-6fba-43a6-b7fa-b6e1965b3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58b2-4be1-4f83-9d2e-7519d08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4428DF-4F05-48D7-93FE-F6A229AE451D}"/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purl.org/dc/elements/1.1/"/>
    <ds:schemaRef ds:uri="ddc99d1b-0883-4f2c-a8e6-6d8ebaa0e5d6"/>
    <ds:schemaRef ds:uri="http://schemas.microsoft.com/sharepoint/v3/field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1240</TotalTime>
  <Words>714</Words>
  <Application>Microsoft Macintosh PowerPoint</Application>
  <PresentationFormat>Custom</PresentationFormat>
  <Paragraphs>133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notesesa</vt:lpstr>
      <vt:lpstr>notesesa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2_ESA_Presentation_DARK</vt:lpstr>
      <vt:lpstr>PowerPoint Presentation</vt:lpstr>
      <vt:lpstr>EO commercialisation and New Space at ESA</vt:lpstr>
      <vt:lpstr>Block 1 prepares for all EO missions</vt:lpstr>
      <vt:lpstr>Block 1 activity lines</vt:lpstr>
      <vt:lpstr>Earth Explorers : Early phases funded through Block 1</vt:lpstr>
      <vt:lpstr>Block-1 and commercial EO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 as enabler - Future EO block 1</dc:title>
  <dc:subject>EO as enabler - Future EO block 1</dc:subject>
  <dc:creator>Juliette Lambin</dc:creator>
  <cp:keywords/>
  <dc:description/>
  <cp:lastModifiedBy>Juliette Lambin</cp:lastModifiedBy>
  <cp:revision>1</cp:revision>
  <cp:lastPrinted>2008-08-26T16:26:23Z</cp:lastPrinted>
  <dcterms:created xsi:type="dcterms:W3CDTF">2023-10-26T20:06:58Z</dcterms:created>
  <dcterms:modified xsi:type="dcterms:W3CDTF">2023-10-27T16:47:52Z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Juliette Lambin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0x01010086A7FBAD53447740AF2F6F3466FECB12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2023-10-25T22:00:00Z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