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54" r:id="rId5"/>
  </p:sldMasterIdLst>
  <p:notesMasterIdLst>
    <p:notesMasterId r:id="rId18"/>
  </p:notesMasterIdLst>
  <p:handoutMasterIdLst>
    <p:handoutMasterId r:id="rId19"/>
  </p:handoutMasterIdLst>
  <p:sldIdLst>
    <p:sldId id="274" r:id="rId6"/>
    <p:sldId id="283" r:id="rId7"/>
    <p:sldId id="1059" r:id="rId8"/>
    <p:sldId id="1061" r:id="rId9"/>
    <p:sldId id="1064" r:id="rId10"/>
    <p:sldId id="823" r:id="rId11"/>
    <p:sldId id="834" r:id="rId12"/>
    <p:sldId id="821" r:id="rId13"/>
    <p:sldId id="257" r:id="rId14"/>
    <p:sldId id="259" r:id="rId15"/>
    <p:sldId id="844" r:id="rId16"/>
    <p:sldId id="280" r:id="rId17"/>
  </p:sldIdLst>
  <p:sldSz cx="12192000" cy="6858000"/>
  <p:notesSz cx="6858000" cy="994568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527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453" userDrawn="1">
          <p15:clr>
            <a:srgbClr val="A4A3A4"/>
          </p15:clr>
        </p15:guide>
        <p15:guide id="6" pos="7408" userDrawn="1">
          <p15:clr>
            <a:srgbClr val="A4A3A4"/>
          </p15:clr>
        </p15:guide>
        <p15:guide id="7" pos="76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8A"/>
    <a:srgbClr val="004A8F"/>
    <a:srgbClr val="012545"/>
    <a:srgbClr val="01325F"/>
    <a:srgbClr val="014A8E"/>
    <a:srgbClr val="29406F"/>
    <a:srgbClr val="0D15BD"/>
    <a:srgbClr val="294A8E"/>
    <a:srgbClr val="35748B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4422" autoAdjust="0"/>
  </p:normalViewPr>
  <p:slideViewPr>
    <p:cSldViewPr>
      <p:cViewPr varScale="1">
        <p:scale>
          <a:sx n="72" d="100"/>
          <a:sy n="72" d="100"/>
        </p:scale>
        <p:origin x="398" y="43"/>
      </p:cViewPr>
      <p:guideLst>
        <p:guide orient="horz" pos="2160"/>
        <p:guide orient="horz" pos="527"/>
        <p:guide orient="horz" pos="3113"/>
        <p:guide pos="3840"/>
        <p:guide pos="453"/>
        <p:guide pos="7408"/>
        <p:guide pos="7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3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2971262" cy="4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8" rIns="92556" bIns="4627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122" y="3"/>
            <a:ext cx="2971262" cy="4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8" rIns="92556" bIns="4627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12A2A12A-75CF-4220-B546-BAFA9F978A44}" type="datetime1">
              <a:rPr lang="en-GB" altLang="en-US"/>
              <a:pPr/>
              <a:t>28/10/2023</a:t>
            </a:fld>
            <a:endParaRPr lang="en-GB" altLang="en-US" dirty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46487"/>
            <a:ext cx="2971262" cy="4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8" rIns="92556" bIns="4627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GB" altLang="en-US" dirty="0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122" y="9446487"/>
            <a:ext cx="2971262" cy="497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556" tIns="46278" rIns="92556" bIns="4627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2A25B60-1D55-46B3-9E19-0728BBC48E74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382294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1262" cy="497605"/>
          </a:xfrm>
          <a:prstGeom prst="rect">
            <a:avLst/>
          </a:prstGeom>
        </p:spPr>
        <p:txBody>
          <a:bodyPr vert="horz" wrap="square" lIns="92556" tIns="46278" rIns="92556" bIns="4627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5122" y="3"/>
            <a:ext cx="2971262" cy="497605"/>
          </a:xfrm>
          <a:prstGeom prst="rect">
            <a:avLst/>
          </a:prstGeom>
        </p:spPr>
        <p:txBody>
          <a:bodyPr vert="horz" wrap="square" lIns="92556" tIns="46278" rIns="92556" bIns="4627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3B61DC15-7EFB-4291-9135-95419714647B}" type="datetime1">
              <a:rPr lang="en-US"/>
              <a:pPr>
                <a:defRPr/>
              </a:pPr>
              <a:t>10/28/2023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713" y="744538"/>
            <a:ext cx="6632575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556" tIns="46278" rIns="92556" bIns="46278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724843"/>
            <a:ext cx="5486400" cy="4475239"/>
          </a:xfrm>
          <a:prstGeom prst="rect">
            <a:avLst/>
          </a:prstGeom>
        </p:spPr>
        <p:txBody>
          <a:bodyPr vert="horz" wrap="square" lIns="92556" tIns="46278" rIns="92556" bIns="4627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6487"/>
            <a:ext cx="2971262" cy="497605"/>
          </a:xfrm>
          <a:prstGeom prst="rect">
            <a:avLst/>
          </a:prstGeom>
        </p:spPr>
        <p:txBody>
          <a:bodyPr vert="horz" wrap="square" lIns="92556" tIns="46278" rIns="92556" bIns="4627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5122" y="9446487"/>
            <a:ext cx="2971262" cy="497605"/>
          </a:xfrm>
          <a:prstGeom prst="rect">
            <a:avLst/>
          </a:prstGeom>
        </p:spPr>
        <p:txBody>
          <a:bodyPr vert="horz" wrap="square" lIns="92556" tIns="46278" rIns="92556" bIns="4627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7F172151-2777-460F-AEC0-2F3F9C9FEE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6575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73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005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541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2713" y="744538"/>
            <a:ext cx="6632575" cy="37306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38795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E1935-E0C6-43DE-A2E1-0589365F7E5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343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713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7489F-0D87-452C-9738-FCC1ADE853B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27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462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751345" lvl="1" indent="0">
              <a:buFont typeface="Arial" panose="020B0604020202020204" pitchFamily="34" charset="0"/>
              <a:buNone/>
            </a:pPr>
            <a:endParaRPr lang="en-GB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66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39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889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172151-2777-460F-AEC0-2F3F9C9FEED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3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709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2"/>
            <a:ext cx="8534400" cy="608014"/>
          </a:xfrm>
          <a:prstGeom prst="rect">
            <a:avLst/>
          </a:prstGeom>
        </p:spPr>
        <p:txBody>
          <a:bodyPr/>
          <a:lstStyle>
            <a:lvl1pPr marL="0" indent="0" algn="ctr">
              <a:buFont typeface="Arial" charset="0"/>
              <a:buNone/>
              <a:defRPr sz="3600" baseline="0" smtClean="0">
                <a:solidFill>
                  <a:schemeClr val="bg1">
                    <a:lumMod val="85000"/>
                  </a:schemeClr>
                </a:solidFill>
                <a:latin typeface="Microsoft Sans Serif" panose="020B0604020202020204" pitchFamily="34" charset="0"/>
                <a:cs typeface="Kalinga" panose="020B0502040204020203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0"/>
            <a:ext cx="10363200" cy="753753"/>
          </a:xfrm>
          <a:prstGeom prst="rect">
            <a:avLst/>
          </a:prstGeom>
        </p:spPr>
        <p:txBody>
          <a:bodyPr/>
          <a:lstStyle>
            <a:lvl1pPr>
              <a:defRPr sz="4400" baseline="0" smtClean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564941" y="6381328"/>
            <a:ext cx="10621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SSTL 2023</a:t>
            </a:r>
            <a:endParaRPr lang="en-GB" sz="10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28" y="266773"/>
            <a:ext cx="3072744" cy="744803"/>
          </a:xfrm>
          <a:prstGeom prst="rect">
            <a:avLst/>
          </a:prstGeom>
        </p:spPr>
      </p:pic>
      <p:sp>
        <p:nvSpPr>
          <p:cNvPr id="8" name="CHANGING THE ECONOMICS OF SPACE"/>
          <p:cNvSpPr txBox="1"/>
          <p:nvPr userDrawn="1"/>
        </p:nvSpPr>
        <p:spPr>
          <a:xfrm>
            <a:off x="4457571" y="1143834"/>
            <a:ext cx="327685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</a:t>
            </a:r>
            <a:r>
              <a:rPr lang="en-GB" sz="1800" baseline="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SPACE DIFFERENTLY</a:t>
            </a:r>
            <a:endParaRPr sz="18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5040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sim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2709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sp>
        <p:nvSpPr>
          <p:cNvPr id="9" name="CHANGING THE ECONOMICS OF SPACE"/>
          <p:cNvSpPr txBox="1"/>
          <p:nvPr/>
        </p:nvSpPr>
        <p:spPr>
          <a:xfrm>
            <a:off x="4755635" y="1146231"/>
            <a:ext cx="224131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SPACE DIFFERENTLY.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4941" y="6381329"/>
            <a:ext cx="114065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28" y="266775"/>
            <a:ext cx="3072744" cy="74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0696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fanc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53af4cf6-8034-4ae8-a474-322c0270f194.jpg"/>
          <p:cNvPicPr>
            <a:picLocks noChangeAspect="1"/>
          </p:cNvPicPr>
          <p:nvPr/>
        </p:nvPicPr>
        <p:blipFill>
          <a:blip r:embed="rId3"/>
          <a:srcRect t="12884" b="32515"/>
          <a:stretch>
            <a:fillRect/>
          </a:stretch>
        </p:blipFill>
        <p:spPr>
          <a:xfrm>
            <a:off x="0" y="1558364"/>
            <a:ext cx="12192000" cy="3742847"/>
          </a:xfrm>
          <a:prstGeom prst="rect">
            <a:avLst/>
          </a:prstGeom>
        </p:spPr>
      </p:pic>
      <p:sp>
        <p:nvSpPr>
          <p:cNvPr id="72709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72712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sp>
        <p:nvSpPr>
          <p:cNvPr id="9" name="CHANGING THE ECONOMICS OF SPACE"/>
          <p:cNvSpPr txBox="1"/>
          <p:nvPr/>
        </p:nvSpPr>
        <p:spPr>
          <a:xfrm>
            <a:off x="4755635" y="1146231"/>
            <a:ext cx="2241317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SPACE DIFFERENTLY.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4941" y="6381329"/>
            <a:ext cx="114065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28" y="266775"/>
            <a:ext cx="3072744" cy="74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2811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10" name="CHANGING THE ECONOMICS OF SPACE"/>
          <p:cNvSpPr txBox="1"/>
          <p:nvPr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526B02-F63C-8C23-B067-E16B9B805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4B5A9C-7E06-27FE-484B-4EA215462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4" name="CHANGING THE ECONOMICS OF SPACE">
            <a:extLst>
              <a:ext uri="{FF2B5EF4-FFF2-40B4-BE49-F238E27FC236}">
                <a16:creationId xmlns:a16="http://schemas.microsoft.com/office/drawing/2014/main" id="{B20583AE-0176-B4CF-F222-53ED8929D984}"/>
              </a:ext>
            </a:extLst>
          </p:cNvPr>
          <p:cNvSpPr txBox="1"/>
          <p:nvPr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7A5F6-DC70-1816-5223-213644F4E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68B9C1-8E4F-038B-60A4-5A9E12ECB7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12" name="CHANGING THE ECONOMICS OF SPACE">
            <a:extLst>
              <a:ext uri="{FF2B5EF4-FFF2-40B4-BE49-F238E27FC236}">
                <a16:creationId xmlns:a16="http://schemas.microsoft.com/office/drawing/2014/main" id="{B854CD40-D048-36E0-486D-5C076A2915CD}"/>
              </a:ext>
            </a:extLst>
          </p:cNvPr>
          <p:cNvSpPr txBox="1"/>
          <p:nvPr userDrawn="1"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1079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an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2152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an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41" y="981076"/>
            <a:ext cx="5364161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02401" y="981076"/>
            <a:ext cx="5401907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62109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, pictures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934509" y="939108"/>
            <a:ext cx="10994143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>
              <a:buFont typeface="Arial" panose="020B0604020202020204" pitchFamily="34" charset="0"/>
              <a:buChar char="•"/>
              <a:defRPr lang="en-US" altLang="en-US" sz="2100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00066" indent="-257175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09006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900095" indent="-214313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Calibri" panose="020F0502020204030204" pitchFamily="34" charset="0"/>
              <a:buChar char="-"/>
              <a:defRPr lang="en-US" sz="18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defRPr lang="en-US" sz="15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defRPr lang="en-GB" sz="1500" kern="1200" dirty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84046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u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34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0" y="722603"/>
            <a:ext cx="2189171" cy="708769"/>
          </a:xfrm>
          <a:prstGeom prst="rect">
            <a:avLst/>
          </a:prstGeom>
        </p:spPr>
      </p:pic>
      <p:sp>
        <p:nvSpPr>
          <p:cNvPr id="11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934509" y="939108"/>
            <a:ext cx="10994143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lang="en-US" altLang="en-US" sz="2700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783" indent="0">
              <a:buFontTx/>
              <a:buNone/>
              <a:defRPr lang="en-US" altLang="en-US" dirty="0" smtClean="0"/>
            </a:lvl3pPr>
            <a:lvl4pPr>
              <a:defRPr sz="18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B6F52-9536-5D83-DC34-71353F89B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0" y="722603"/>
            <a:ext cx="2189171" cy="708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8CDB1-0F83-29C6-C34C-605BFDDBAD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0" y="722603"/>
            <a:ext cx="2189171" cy="7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9766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 Picture or chart in two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34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934508" y="939108"/>
            <a:ext cx="5305509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lang="en-US" sz="21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1pPr>
            <a:lvl2pPr marL="557199" indent="-21430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09006"/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942958" indent="-257175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lang="en-US" sz="15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09006"/>
              </a:buClr>
              <a:buFont typeface="Arial" panose="020B0604020202020204" pitchFamily="34" charset="0"/>
              <a:buChar char="•"/>
              <a:defRPr lang="en-US" sz="15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1543012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defRPr lang="en-GB" sz="1500" kern="1200" dirty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idx="11"/>
          </p:nvPr>
        </p:nvSpPr>
        <p:spPr bwMode="auto">
          <a:xfrm>
            <a:off x="6600057" y="939108"/>
            <a:ext cx="5306675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34290" rIns="68580" bIns="34290" numCol="1" anchor="t" anchorCtr="0" compatLnSpc="1">
            <a:prstTxWarp prst="textNoShape">
              <a:avLst/>
            </a:prstTxWarp>
          </a:bodyPr>
          <a:lstStyle>
            <a:lvl1pPr marL="257168" indent="-25716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3063"/>
              </a:buClr>
              <a:buFont typeface="Arial" charset="0"/>
              <a:buChar char="•"/>
              <a:defRPr lang="en-US" sz="21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1pPr>
            <a:lvl2pPr marL="557199" indent="-21430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lang="en-US" sz="18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857228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MS Reference Sans Serif" panose="020B0604030504040204" pitchFamily="34" charset="0"/>
              <a:buChar char="-"/>
              <a:defRPr lang="en-US" sz="15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lang="en-US" sz="1500" kern="1200" dirty="0" smtClean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1543012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1500" kern="1200" dirty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59613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34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0093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 pattern background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8"/>
            <a:ext cx="12201565" cy="6864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54624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07" y="188640"/>
            <a:ext cx="10969799" cy="557633"/>
          </a:xfrm>
          <a:prstGeom prst="rect">
            <a:avLst/>
          </a:prstGeom>
        </p:spPr>
        <p:txBody>
          <a:bodyPr/>
          <a:lstStyle>
            <a:lvl1pPr>
              <a:defRPr sz="4000" baseline="0">
                <a:latin typeface="Microsoft Sans Serif" panose="020B0604020202020204" pitchFamily="34" charset="0"/>
                <a:cs typeface="Kalinga" panose="020B0502040204020203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70" y="699921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4" y="6525344"/>
            <a:ext cx="553511" cy="2555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34506" y="6525344"/>
            <a:ext cx="1057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SSTL 2023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8" y="981075"/>
            <a:ext cx="10969625" cy="5400675"/>
          </a:xfrm>
          <a:prstGeom prst="rect">
            <a:avLst/>
          </a:prstGeom>
        </p:spPr>
        <p:txBody>
          <a:bodyPr/>
          <a:lstStyle>
            <a:lvl2pPr marL="742950" indent="-28575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173369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orizont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47145" y="-5655853"/>
            <a:ext cx="889003" cy="12200708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602" y="219853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0DCFD-1D93-B16C-31BC-27ED9999AC73}"/>
              </a:ext>
            </a:extLst>
          </p:cNvPr>
          <p:cNvSpPr txBox="1"/>
          <p:nvPr userDrawn="1"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2022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8443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withou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1092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without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364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terne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48"/>
            <a:ext cx="12201565" cy="6864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2021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D03AE-B7D6-C294-ED3E-65A0E17C3D9C}"/>
              </a:ext>
            </a:extLst>
          </p:cNvPr>
          <p:cNvSpPr txBox="1"/>
          <p:nvPr userDrawn="1"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2022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8591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HANGING THE ECONOMICS OF SPACE"/>
          <p:cNvSpPr txBox="1"/>
          <p:nvPr/>
        </p:nvSpPr>
        <p:spPr>
          <a:xfrm>
            <a:off x="4791712" y="1146231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3104964"/>
            <a:ext cx="10363200" cy="504056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 altLang="en-US"/>
              <a:t>Click to edit Master title style</a:t>
            </a:r>
            <a:endParaRPr lang="en-GB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42756" y="5698323"/>
            <a:ext cx="7306491" cy="815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ctr"/>
            <a:r>
              <a:rPr lang="en-GB" altLang="en-US" sz="8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© 2023 Surrey Satellite Technology Ltd</a:t>
            </a:r>
          </a:p>
          <a:p>
            <a:pPr algn="ctr"/>
            <a:endParaRPr lang="en-GB" altLang="en-US" sz="800" b="1" baseline="0" dirty="0">
              <a:solidFill>
                <a:schemeClr val="bg1"/>
              </a:solidFill>
              <a:latin typeface="Microsoft Sans Serif" panose="020B0604020202020204" pitchFamily="34" charset="0"/>
              <a:cs typeface="Kalinga" panose="020B0502040204020203" pitchFamily="34" charset="0"/>
            </a:endParaRPr>
          </a:p>
          <a:p>
            <a:pPr algn="ctr"/>
            <a:r>
              <a:rPr lang="en-GB" altLang="en-US" sz="8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Tycho House, 20 Stephenson Road, Surrey Research Park, Guildford, Surrey, GU2 7YE, United Kingdom</a:t>
            </a:r>
          </a:p>
          <a:p>
            <a:pPr algn="ctr"/>
            <a:r>
              <a:rPr lang="en-GB" altLang="en-US" sz="8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Tel</a:t>
            </a:r>
            <a:r>
              <a:rPr lang="en-GB" altLang="en-US" sz="800" b="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</a:t>
            </a:r>
            <a:r>
              <a:rPr lang="en-GB" altLang="en-US" sz="8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 +44(0)1483803803 | </a:t>
            </a:r>
            <a:r>
              <a:rPr lang="en-GB" altLang="en-US" sz="8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Fax</a:t>
            </a:r>
            <a:r>
              <a:rPr lang="en-GB" altLang="en-US" sz="8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+44(0)1483803804 | </a:t>
            </a:r>
            <a:r>
              <a:rPr lang="en-GB" altLang="en-US" sz="8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Email</a:t>
            </a:r>
            <a:r>
              <a:rPr lang="en-GB" altLang="en-US" sz="8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info@sstl.co.uk | </a:t>
            </a:r>
            <a:r>
              <a:rPr lang="en-GB" altLang="en-US" sz="8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Web</a:t>
            </a:r>
            <a:r>
              <a:rPr lang="en-GB" altLang="en-US" sz="8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www.sstl.co.uk</a:t>
            </a:r>
          </a:p>
          <a:p>
            <a:pPr marL="0" marR="0" indent="0" algn="l" defTabSz="34289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5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S Reference Sans Serif" panose="020B060403050404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28" y="266775"/>
            <a:ext cx="3072744" cy="7448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03203" y="6496364"/>
            <a:ext cx="2532484" cy="196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25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@SurreySat           @</a:t>
            </a:r>
            <a:r>
              <a:rPr lang="en-GB" sz="825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surreysatellites</a:t>
            </a:r>
            <a:r>
              <a:rPr lang="en-GB" sz="825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   </a:t>
            </a:r>
            <a:endParaRPr lang="en-GB" altLang="en-US" sz="825" baseline="0" dirty="0">
              <a:solidFill>
                <a:schemeClr val="bg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41" y="6509599"/>
            <a:ext cx="257928" cy="257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33" y="6522489"/>
            <a:ext cx="220649" cy="220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C00287-0337-8266-38CF-1249B2222094}"/>
              </a:ext>
            </a:extLst>
          </p:cNvPr>
          <p:cNvSpPr txBox="1"/>
          <p:nvPr/>
        </p:nvSpPr>
        <p:spPr>
          <a:xfrm>
            <a:off x="5003203" y="6496364"/>
            <a:ext cx="2532484" cy="196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25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@SurreySat           @</a:t>
            </a:r>
            <a:r>
              <a:rPr lang="en-GB" sz="825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surreysatellites</a:t>
            </a:r>
            <a:r>
              <a:rPr lang="en-GB" sz="825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   </a:t>
            </a:r>
            <a:endParaRPr lang="en-GB" altLang="en-US" sz="825" baseline="0" dirty="0">
              <a:solidFill>
                <a:schemeClr val="bg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4AF10-EC7F-9F16-2199-FDA9B4490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41" y="6509599"/>
            <a:ext cx="257928" cy="257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1F7881-7E45-988F-7830-572915DBF9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33" y="6522489"/>
            <a:ext cx="220649" cy="2206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D9594-63AF-8D19-0788-4738C6C553CA}"/>
              </a:ext>
            </a:extLst>
          </p:cNvPr>
          <p:cNvSpPr txBox="1"/>
          <p:nvPr userDrawn="1"/>
        </p:nvSpPr>
        <p:spPr>
          <a:xfrm>
            <a:off x="5003203" y="6496364"/>
            <a:ext cx="2532484" cy="1962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25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@SurreySat           @</a:t>
            </a:r>
            <a:r>
              <a:rPr lang="en-GB" sz="825" b="0" i="0" kern="12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surreysatellites</a:t>
            </a:r>
            <a:r>
              <a:rPr lang="en-GB" sz="825" b="0" i="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    </a:t>
            </a:r>
            <a:endParaRPr lang="en-GB" altLang="en-US" sz="825" baseline="0" dirty="0">
              <a:solidFill>
                <a:schemeClr val="bg1"/>
              </a:solidFill>
              <a:latin typeface="Arial" panose="020B0604020202020204" pitchFamily="34" charset="0"/>
              <a:ea typeface="Microsoft Sans Serif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6A4C8F-D665-9092-0141-3778096058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741" y="6509599"/>
            <a:ext cx="257928" cy="2579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BE1FBF-726E-9D63-D1F5-ED1610E5BF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33" y="6522489"/>
            <a:ext cx="220649" cy="2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19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ST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0311" y="7223847"/>
            <a:ext cx="34113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SSTL 2018 Commercial In Confidence </a:t>
            </a:r>
            <a:endParaRPr lang="en-GB" sz="75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7" y="188643"/>
            <a:ext cx="1757179" cy="42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38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sp>
        <p:nvSpPr>
          <p:cNvPr id="9" name="TextBox 8"/>
          <p:cNvSpPr txBox="1"/>
          <p:nvPr/>
        </p:nvSpPr>
        <p:spPr>
          <a:xfrm>
            <a:off x="2442756" y="6032882"/>
            <a:ext cx="7306491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© 2023 Surrey Satellite Technology Ltd</a:t>
            </a:r>
          </a:p>
          <a:p>
            <a:pPr algn="ctr"/>
            <a:endParaRPr lang="en-GB" altLang="en-US" sz="800" b="1" baseline="0" dirty="0">
              <a:solidFill>
                <a:schemeClr val="tx1"/>
              </a:solidFill>
              <a:latin typeface="Microsoft Sans Serif" panose="020B0604020202020204" pitchFamily="34" charset="0"/>
              <a:cs typeface="Kalinga" panose="020B0502040204020203" pitchFamily="34" charset="0"/>
            </a:endParaRPr>
          </a:p>
          <a:p>
            <a:pPr algn="ctr"/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Tycho House, 20 Stephenson Road, Surrey Research Park, Guildford, Surrey, GU2 7YE, United Kingdom</a:t>
            </a:r>
          </a:p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Tel</a:t>
            </a:r>
            <a:r>
              <a:rPr lang="en-GB" altLang="en-US" sz="800" b="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 +44(0)1483803803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Fax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+44(0)1483803804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Email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info@sstl.co.uk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Web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www.sstl.co.uk</a:t>
            </a:r>
          </a:p>
        </p:txBody>
      </p:sp>
      <p:sp>
        <p:nvSpPr>
          <p:cNvPr id="10" name="CHANGING THE ECONOMICS OF SPACE"/>
          <p:cNvSpPr txBox="1"/>
          <p:nvPr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435A0A-4CEF-993B-8073-50D89E6AF7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99E492-B429-7EDB-B0CF-F17F6448A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11" name="CHANGING THE ECONOMICS OF SPACE">
            <a:extLst>
              <a:ext uri="{FF2B5EF4-FFF2-40B4-BE49-F238E27FC236}">
                <a16:creationId xmlns:a16="http://schemas.microsoft.com/office/drawing/2014/main" id="{94060035-BB71-F5CC-199C-99A8DAC20716}"/>
              </a:ext>
            </a:extLst>
          </p:cNvPr>
          <p:cNvSpPr txBox="1"/>
          <p:nvPr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4102A8-03B0-5B78-74EB-D44EA941B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D26A5-4261-F138-C9EF-8A116D18BE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633129-1C3F-540E-19EA-78AA5554FDB8}"/>
              </a:ext>
            </a:extLst>
          </p:cNvPr>
          <p:cNvSpPr txBox="1"/>
          <p:nvPr userDrawn="1"/>
        </p:nvSpPr>
        <p:spPr>
          <a:xfrm>
            <a:off x="2442756" y="6032882"/>
            <a:ext cx="7306491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© 2022 Surrey Satellite Technology Ltd</a:t>
            </a:r>
          </a:p>
          <a:p>
            <a:pPr algn="ctr"/>
            <a:endParaRPr lang="en-GB" altLang="en-US" sz="800" b="1" baseline="0" dirty="0">
              <a:solidFill>
                <a:schemeClr val="tx1"/>
              </a:solidFill>
              <a:latin typeface="Microsoft Sans Serif" panose="020B0604020202020204" pitchFamily="34" charset="0"/>
              <a:cs typeface="Kalinga" panose="020B0502040204020203" pitchFamily="34" charset="0"/>
            </a:endParaRPr>
          </a:p>
          <a:p>
            <a:pPr algn="ctr"/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Tycho House, 20 Stephenson Road, Surrey Research Park, Guildford, Surrey, GU2 7YE, United Kingdom</a:t>
            </a:r>
          </a:p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Tel</a:t>
            </a:r>
            <a:r>
              <a:rPr lang="en-GB" altLang="en-US" sz="800" b="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 +44(0)1483803803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Fax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+44(0)1483803804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Email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info@sstl.co.uk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Web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www.sstl.co.uk</a:t>
            </a:r>
          </a:p>
        </p:txBody>
      </p:sp>
      <p:sp>
        <p:nvSpPr>
          <p:cNvPr id="14" name="CHANGING THE ECONOMICS OF SPACE">
            <a:extLst>
              <a:ext uri="{FF2B5EF4-FFF2-40B4-BE49-F238E27FC236}">
                <a16:creationId xmlns:a16="http://schemas.microsoft.com/office/drawing/2014/main" id="{7B5ACDE6-9286-7F89-1666-7F735373DAC7}"/>
              </a:ext>
            </a:extLst>
          </p:cNvPr>
          <p:cNvSpPr txBox="1"/>
          <p:nvPr userDrawn="1"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65030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pace-Backgroun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232" y="-5945"/>
            <a:ext cx="122095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90311" y="7223847"/>
            <a:ext cx="34113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SSTL 2018 Commercial In Confidence </a:t>
            </a:r>
            <a:endParaRPr lang="en-GB" sz="75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3"/>
            <a:ext cx="1349721" cy="327159"/>
          </a:xfrm>
          <a:prstGeom prst="rect">
            <a:avLst/>
          </a:prstGeom>
        </p:spPr>
      </p:pic>
      <p:pic>
        <p:nvPicPr>
          <p:cNvPr id="2" name="Picture 21" descr="Space-Background.jpg">
            <a:extLst>
              <a:ext uri="{FF2B5EF4-FFF2-40B4-BE49-F238E27FC236}">
                <a16:creationId xmlns:a16="http://schemas.microsoft.com/office/drawing/2014/main" id="{1D8A4AC4-8C28-55B6-DEDE-BA537F74CA5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232" y="-5945"/>
            <a:ext cx="122095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424164-B841-D2CA-D325-36A9316B9040}"/>
              </a:ext>
            </a:extLst>
          </p:cNvPr>
          <p:cNvSpPr txBox="1"/>
          <p:nvPr/>
        </p:nvSpPr>
        <p:spPr>
          <a:xfrm>
            <a:off x="4390311" y="7223847"/>
            <a:ext cx="34113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SSTL 2018 Commercial In Confidence </a:t>
            </a:r>
            <a:endParaRPr lang="en-GB" sz="75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ADB81-DC29-08D9-5E5B-AFA9C0957D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1F7DB6-E30F-12F7-3EDB-8D9490D775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3"/>
            <a:ext cx="1349721" cy="327159"/>
          </a:xfrm>
          <a:prstGeom prst="rect">
            <a:avLst/>
          </a:prstGeom>
        </p:spPr>
      </p:pic>
      <p:pic>
        <p:nvPicPr>
          <p:cNvPr id="10" name="Picture 21" descr="Space-Background.jpg">
            <a:extLst>
              <a:ext uri="{FF2B5EF4-FFF2-40B4-BE49-F238E27FC236}">
                <a16:creationId xmlns:a16="http://schemas.microsoft.com/office/drawing/2014/main" id="{07E55C97-4021-DE3C-1198-E0D24BA15F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232" y="-5945"/>
            <a:ext cx="122095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B894A4-B592-1E52-17EA-F7CA1A821B22}"/>
              </a:ext>
            </a:extLst>
          </p:cNvPr>
          <p:cNvSpPr txBox="1"/>
          <p:nvPr userDrawn="1"/>
        </p:nvSpPr>
        <p:spPr>
          <a:xfrm>
            <a:off x="4390311" y="7223847"/>
            <a:ext cx="34113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SSTL 2018 Commercial In Confidence </a:t>
            </a:r>
            <a:endParaRPr lang="en-GB" sz="75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69862D-E6BC-EA69-8372-1F28AB7CE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D0CAE7-1C81-B405-B057-089D551C948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3"/>
            <a:ext cx="1349721" cy="3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50847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10" name="CHANGING THE ECONOMICS OF SPACE"/>
          <p:cNvSpPr txBox="1"/>
          <p:nvPr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E92629-F7A6-E7D9-5F3F-580B93804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F970D6-B0A6-1204-84C9-E5ADCECCC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4" name="CHANGING THE ECONOMICS OF SPACE">
            <a:extLst>
              <a:ext uri="{FF2B5EF4-FFF2-40B4-BE49-F238E27FC236}">
                <a16:creationId xmlns:a16="http://schemas.microsoft.com/office/drawing/2014/main" id="{478049CF-ED8A-D053-260F-AF3EB8B9535E}"/>
              </a:ext>
            </a:extLst>
          </p:cNvPr>
          <p:cNvSpPr txBox="1"/>
          <p:nvPr userDrawn="1"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358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u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34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0" y="722603"/>
            <a:ext cx="2189171" cy="708769"/>
          </a:xfrm>
          <a:prstGeom prst="rect">
            <a:avLst/>
          </a:prstGeom>
        </p:spPr>
      </p:pic>
      <p:sp>
        <p:nvSpPr>
          <p:cNvPr id="11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934509" y="939108"/>
            <a:ext cx="10994143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lang="en-US" altLang="en-US" sz="2700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783" indent="0">
              <a:buFontTx/>
              <a:buNone/>
              <a:defRPr lang="en-US" altLang="en-US" dirty="0" smtClean="0"/>
            </a:lvl3pPr>
            <a:lvl4pPr>
              <a:defRPr sz="18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4pPr>
          </a:lstStyle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D7A7B-3DF8-8CF8-583E-B2A1062413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0" y="722603"/>
            <a:ext cx="2189171" cy="7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8397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4890" y="0"/>
            <a:ext cx="12196889" cy="6885384"/>
          </a:xfrm>
          <a:prstGeom prst="rect">
            <a:avLst/>
          </a:prstGeom>
          <a:solidFill>
            <a:srgbClr val="004A8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4" y="6525344"/>
            <a:ext cx="553511" cy="2555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67408" cy="6885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291157" y="699921"/>
            <a:ext cx="1349721" cy="327159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934507" y="188640"/>
            <a:ext cx="10969799" cy="557633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</a:lstStyle>
          <a:p>
            <a:r>
              <a:rPr lang="en-US" dirty="0"/>
              <a:t>Blue background alternative</a:t>
            </a:r>
            <a:endParaRPr lang="en-GB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34507" y="939106"/>
            <a:ext cx="10994142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600" baseline="0">
                <a:solidFill>
                  <a:schemeClr val="bg1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sz="2800" baseline="0">
                <a:solidFill>
                  <a:schemeClr val="bg1"/>
                </a:solidFill>
                <a:latin typeface="MS Reference Sans Serif" panose="020B0604030504040204" pitchFamily="34" charset="0"/>
                <a:cs typeface="Kalinga" panose="020B0502040204020203" pitchFamily="34" charset="0"/>
              </a:defRPr>
            </a:lvl2pPr>
            <a:lvl3pPr>
              <a:defRPr sz="2600" baseline="0">
                <a:solidFill>
                  <a:schemeClr val="bg1"/>
                </a:solidFill>
                <a:latin typeface="MS Reference Sans Serif" panose="020B0604030504040204" pitchFamily="34" charset="0"/>
                <a:cs typeface="Kalinga" panose="020B0502040204020203" pitchFamily="34" charset="0"/>
              </a:defRPr>
            </a:lvl3pPr>
            <a:lvl4pPr>
              <a:defRPr sz="2400" baseline="0">
                <a:solidFill>
                  <a:schemeClr val="bg1"/>
                </a:solidFill>
                <a:latin typeface="MS Reference Sans Serif" panose="020B0604030504040204" pitchFamily="34" charset="0"/>
                <a:cs typeface="Kalinga" panose="020B0502040204020203" pitchFamily="34" charset="0"/>
              </a:defRPr>
            </a:lvl4pPr>
          </a:lstStyle>
          <a:p>
            <a:pPr lvl="0"/>
            <a:r>
              <a:rPr lang="en-US" altLang="en-US" dirty="0"/>
              <a:t>Content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934506" y="6525344"/>
            <a:ext cx="1057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SSTL 2023</a:t>
            </a:r>
            <a:endParaRPr lang="en-GB" sz="10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49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Horizont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47145" y="-5655853"/>
            <a:ext cx="889003" cy="12200708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602" y="219853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B4EB3-978B-7AE4-5BC0-5EB48A7D6D9E}"/>
              </a:ext>
            </a:extLst>
          </p:cNvPr>
          <p:cNvSpPr txBox="1"/>
          <p:nvPr userDrawn="1"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2022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88431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sp>
        <p:nvSpPr>
          <p:cNvPr id="9" name="TextBox 8"/>
          <p:cNvSpPr txBox="1"/>
          <p:nvPr/>
        </p:nvSpPr>
        <p:spPr>
          <a:xfrm>
            <a:off x="2442756" y="6032882"/>
            <a:ext cx="7306491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© 2023 Surrey Satellite Technology Ltd</a:t>
            </a:r>
          </a:p>
          <a:p>
            <a:pPr algn="ctr"/>
            <a:endParaRPr lang="en-GB" altLang="en-US" sz="800" b="1" baseline="0" dirty="0">
              <a:solidFill>
                <a:schemeClr val="tx1"/>
              </a:solidFill>
              <a:latin typeface="Microsoft Sans Serif" panose="020B0604020202020204" pitchFamily="34" charset="0"/>
              <a:cs typeface="Kalinga" panose="020B0502040204020203" pitchFamily="34" charset="0"/>
            </a:endParaRPr>
          </a:p>
          <a:p>
            <a:pPr algn="ctr"/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Tycho House, 20 Stephenson Road, Surrey Research Park, Guildford, Surrey, GU2 7YE, United Kingdom</a:t>
            </a:r>
          </a:p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Tel</a:t>
            </a:r>
            <a:r>
              <a:rPr lang="en-GB" altLang="en-US" sz="800" b="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 +44(0)1483803803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Fax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+44(0)1483803804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Email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info@sstl.co.uk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Web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www.sstl.co.uk</a:t>
            </a:r>
          </a:p>
        </p:txBody>
      </p:sp>
      <p:sp>
        <p:nvSpPr>
          <p:cNvPr id="10" name="CHANGING THE ECONOMICS OF SPACE"/>
          <p:cNvSpPr txBox="1"/>
          <p:nvPr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2D1143-04F8-611D-4D9B-D898CCB2DD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0FC0A9-9E06-3E09-8C7D-A6A603BCDA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1FFE5-E3CF-AB64-783A-D24D1E4ECEF0}"/>
              </a:ext>
            </a:extLst>
          </p:cNvPr>
          <p:cNvSpPr txBox="1"/>
          <p:nvPr userDrawn="1"/>
        </p:nvSpPr>
        <p:spPr>
          <a:xfrm>
            <a:off x="2442756" y="6032882"/>
            <a:ext cx="7306491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© 2022 Surrey Satellite Technology Ltd</a:t>
            </a:r>
          </a:p>
          <a:p>
            <a:pPr algn="ctr"/>
            <a:endParaRPr lang="en-GB" altLang="en-US" sz="800" b="1" baseline="0" dirty="0">
              <a:solidFill>
                <a:schemeClr val="tx1"/>
              </a:solidFill>
              <a:latin typeface="Microsoft Sans Serif" panose="020B0604020202020204" pitchFamily="34" charset="0"/>
              <a:cs typeface="Kalinga" panose="020B0502040204020203" pitchFamily="34" charset="0"/>
            </a:endParaRPr>
          </a:p>
          <a:p>
            <a:pPr algn="ctr"/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Tycho House, 20 Stephenson Road, Surrey Research Park, Guildford, Surrey, GU2 7YE, United Kingdom</a:t>
            </a:r>
          </a:p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Tel</a:t>
            </a:r>
            <a:r>
              <a:rPr lang="en-GB" altLang="en-US" sz="800" b="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 +44(0)1483803803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Fax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+44(0)1483803804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Email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info@sstl.co.uk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Web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www.sstl.co.uk</a:t>
            </a:r>
          </a:p>
        </p:txBody>
      </p:sp>
      <p:sp>
        <p:nvSpPr>
          <p:cNvPr id="11" name="CHANGING THE ECONOMICS OF SPACE">
            <a:extLst>
              <a:ext uri="{FF2B5EF4-FFF2-40B4-BE49-F238E27FC236}">
                <a16:creationId xmlns:a16="http://schemas.microsoft.com/office/drawing/2014/main" id="{46541CD0-F68A-0854-0EF4-0F0B3B4E8F50}"/>
              </a:ext>
            </a:extLst>
          </p:cNvPr>
          <p:cNvSpPr txBox="1"/>
          <p:nvPr userDrawn="1"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404132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083866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 page -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41" y="981076"/>
            <a:ext cx="5364161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02401" y="981076"/>
            <a:ext cx="5401907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1550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09" y="188641"/>
            <a:ext cx="10969799" cy="557633"/>
          </a:xfrm>
          <a:prstGeom prst="rect">
            <a:avLst/>
          </a:prstGeom>
        </p:spPr>
        <p:txBody>
          <a:bodyPr/>
          <a:lstStyle>
            <a:lvl1pPr>
              <a:defRPr sz="3000" baseline="0">
                <a:latin typeface="Microsoft Sans Serif" panose="020B0604020202020204" pitchFamily="34" charset="0"/>
                <a:cs typeface="Kalinga" panose="020B0502040204020203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34507" y="939108"/>
            <a:ext cx="10994143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lang="en-US" altLang="en-US" sz="2700" baseline="0" dirty="0" smtClean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>
              <a:defRPr sz="21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2pPr>
            <a:lvl3pPr marL="685800" indent="0">
              <a:buFontTx/>
              <a:buNone/>
              <a:defRPr lang="en-US" altLang="en-US" dirty="0" smtClean="0"/>
            </a:lvl3pPr>
            <a:lvl4pPr>
              <a:defRPr sz="18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4pPr>
          </a:lstStyle>
          <a:p>
            <a:pPr lvl="0"/>
            <a:r>
              <a:rPr lang="en-US" altLang="en-US" dirty="0"/>
              <a:t>Content</a:t>
            </a:r>
          </a:p>
          <a:p>
            <a:pPr lvl="0"/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3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6" y="6525346"/>
            <a:ext cx="553511" cy="25558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34506" y="6525346"/>
            <a:ext cx="10570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SSTL 2022 </a:t>
            </a:r>
            <a:endParaRPr lang="en-GB" sz="75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227714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41" y="981076"/>
            <a:ext cx="5364161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02401" y="981076"/>
            <a:ext cx="5401907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" y="6677349"/>
            <a:ext cx="1402295" cy="14619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5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2020 SSTL</a:t>
            </a:r>
            <a:endParaRPr lang="en-GB" sz="5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4457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917" y="23134"/>
            <a:ext cx="10945283" cy="7921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65600" y="6465892"/>
            <a:ext cx="3860800" cy="3397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935646" y="6465891"/>
            <a:ext cx="1646767" cy="255587"/>
          </a:xfrm>
          <a:prstGeom prst="rect">
            <a:avLst/>
          </a:prstGeom>
        </p:spPr>
        <p:txBody>
          <a:bodyPr/>
          <a:lstStyle/>
          <a:p>
            <a:fld id="{8606C239-6FC9-46FB-BA49-0D15D8045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195134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0768" y="-27384"/>
            <a:ext cx="10732259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58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10" name="CHANGING THE ECONOMICS OF SPACE"/>
          <p:cNvSpPr txBox="1"/>
          <p:nvPr userDrawn="1"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15885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u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34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2022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0" y="722603"/>
            <a:ext cx="2189171" cy="708769"/>
          </a:xfrm>
          <a:prstGeom prst="rect">
            <a:avLst/>
          </a:prstGeom>
        </p:spPr>
      </p:pic>
      <p:sp>
        <p:nvSpPr>
          <p:cNvPr id="11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934509" y="939108"/>
            <a:ext cx="10994143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lang="en-US" altLang="en-US" sz="2700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685783" indent="0">
              <a:buFontTx/>
              <a:buNone/>
              <a:defRPr lang="en-US" altLang="en-US" dirty="0" smtClean="0"/>
            </a:lvl3pPr>
            <a:lvl4pPr>
              <a:defRPr sz="18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4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19010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3104964"/>
            <a:ext cx="10363200" cy="504056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defRPr>
            </a:lvl1pPr>
          </a:lstStyle>
          <a:p>
            <a:r>
              <a:rPr lang="en-GB" altLang="en-US"/>
              <a:t>Click to edit Master title style</a:t>
            </a:r>
            <a:endParaRPr lang="en-GB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442754" y="5698323"/>
            <a:ext cx="7306491" cy="1077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n-GB" altLang="en-US" sz="11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© Surrey Satellite Technology Ltd</a:t>
            </a:r>
          </a:p>
          <a:p>
            <a:pPr algn="ctr"/>
            <a:endParaRPr lang="en-GB" altLang="en-US" sz="1100" b="1" baseline="0" dirty="0">
              <a:solidFill>
                <a:schemeClr val="bg1"/>
              </a:solidFill>
              <a:latin typeface="Microsoft Sans Serif" panose="020B0604020202020204" pitchFamily="34" charset="0"/>
              <a:cs typeface="Kalinga" panose="020B0502040204020203" pitchFamily="34" charset="0"/>
            </a:endParaRPr>
          </a:p>
          <a:p>
            <a:pPr algn="ctr"/>
            <a:r>
              <a:rPr lang="en-GB" altLang="en-US" sz="11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Tycho House, 20 Stephenson Road, Surrey Research Park, Guildford, Surrey, GU2 7YE, United Kingdom</a:t>
            </a:r>
          </a:p>
          <a:p>
            <a:pPr algn="ctr"/>
            <a:r>
              <a:rPr lang="en-GB" altLang="en-US" sz="11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Tel</a:t>
            </a:r>
            <a:r>
              <a:rPr lang="en-GB" altLang="en-US" sz="1100" b="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</a:t>
            </a:r>
            <a:r>
              <a:rPr lang="en-GB" altLang="en-US" sz="11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 +44(0)1483803803 | </a:t>
            </a:r>
            <a:r>
              <a:rPr lang="en-GB" altLang="en-US" sz="11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Fax</a:t>
            </a:r>
            <a:r>
              <a:rPr lang="en-GB" altLang="en-US" sz="11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+44(0)1483803804 | </a:t>
            </a:r>
            <a:r>
              <a:rPr lang="en-GB" altLang="en-US" sz="11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Email</a:t>
            </a:r>
            <a:r>
              <a:rPr lang="en-GB" altLang="en-US" sz="11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info@sstl.co.uk | </a:t>
            </a:r>
            <a:r>
              <a:rPr lang="en-GB" altLang="en-US" sz="1100" b="1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Web</a:t>
            </a:r>
            <a:r>
              <a:rPr lang="en-GB" altLang="en-US" sz="1100" baseline="0" dirty="0">
                <a:solidFill>
                  <a:schemeClr val="bg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www.sstl.co.uk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MS Reference Sans Serif" panose="020B060403050404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628" y="266773"/>
            <a:ext cx="3072744" cy="744803"/>
          </a:xfrm>
          <a:prstGeom prst="rect">
            <a:avLst/>
          </a:prstGeom>
        </p:spPr>
      </p:pic>
      <p:sp>
        <p:nvSpPr>
          <p:cNvPr id="11" name="CHANGING THE ECONOMICS OF SPACE"/>
          <p:cNvSpPr txBox="1"/>
          <p:nvPr userDrawn="1"/>
        </p:nvSpPr>
        <p:spPr>
          <a:xfrm>
            <a:off x="4457571" y="1143834"/>
            <a:ext cx="327685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rIns="34289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GB" sz="18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</a:t>
            </a:r>
            <a:r>
              <a:rPr lang="en-GB" sz="1800" baseline="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SPACE DIFFERENTLY</a:t>
            </a:r>
            <a:endParaRPr sz="18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93172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orizontal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47145" y="-5655853"/>
            <a:ext cx="889003" cy="12200708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0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9602" y="219853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7" y="6525347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21707" y="6525345"/>
            <a:ext cx="130069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GB" sz="8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2022 SSTL</a:t>
            </a:r>
            <a:endParaRPr lang="en-GB" sz="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557199" indent="-214308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857228" indent="-171446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200120" indent="-171446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046874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nd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67" b="17037"/>
          <a:stretch/>
        </p:blipFill>
        <p:spPr>
          <a:xfrm>
            <a:off x="0" y="2"/>
            <a:ext cx="12192000" cy="1261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76203"/>
            <a:ext cx="2736715" cy="663353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828800" y="3685084"/>
            <a:ext cx="8534400" cy="60801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Font typeface="Arial" charset="0"/>
              <a:buNone/>
              <a:defRPr sz="27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Subtitle</a:t>
            </a:r>
            <a:endParaRPr lang="en-GB" altLang="en-US" noProof="0" dirty="0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4400" y="2708923"/>
            <a:ext cx="10363200" cy="75375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3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altLang="en-US" noProof="0" dirty="0"/>
              <a:t>Title</a:t>
            </a:r>
            <a:endParaRPr lang="en-GB" altLang="en-US" noProof="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2442756" y="6032882"/>
            <a:ext cx="7306491" cy="5616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28575" rtlCol="0" anchor="t">
            <a:spAutoFit/>
          </a:bodyPr>
          <a:lstStyle/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© 2022 Surrey Satellite Technology Ltd</a:t>
            </a:r>
          </a:p>
          <a:p>
            <a:pPr algn="ctr"/>
            <a:endParaRPr lang="en-GB" altLang="en-US" sz="800" b="1" baseline="0" dirty="0">
              <a:solidFill>
                <a:schemeClr val="tx1"/>
              </a:solidFill>
              <a:latin typeface="Microsoft Sans Serif" panose="020B0604020202020204" pitchFamily="34" charset="0"/>
              <a:cs typeface="Kalinga" panose="020B0502040204020203" pitchFamily="34" charset="0"/>
            </a:endParaRPr>
          </a:p>
          <a:p>
            <a:pPr algn="ctr"/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Tycho House, 20 Stephenson Road, Surrey Research Park, Guildford, Surrey, GU2 7YE, United Kingdom</a:t>
            </a:r>
          </a:p>
          <a:p>
            <a:pPr algn="ctr"/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Tel</a:t>
            </a:r>
            <a:r>
              <a:rPr lang="en-GB" altLang="en-US" sz="800" b="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 +44(0)1483803803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Fax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+44(0)1483803804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Email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info@sstl.co.uk | </a:t>
            </a:r>
            <a:r>
              <a:rPr lang="en-GB" altLang="en-US" sz="800" b="1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Web</a:t>
            </a:r>
            <a:r>
              <a:rPr lang="en-GB" altLang="en-US" sz="800" baseline="0" dirty="0">
                <a:solidFill>
                  <a:schemeClr val="tx1"/>
                </a:solidFill>
                <a:latin typeface="Microsoft Sans Serif" panose="020B0604020202020204" pitchFamily="34" charset="0"/>
                <a:cs typeface="Kalinga" panose="020B0502040204020203" pitchFamily="34" charset="0"/>
              </a:rPr>
              <a:t>: www.sstl.co.uk</a:t>
            </a:r>
          </a:p>
        </p:txBody>
      </p:sp>
      <p:sp>
        <p:nvSpPr>
          <p:cNvPr id="10" name="CHANGING THE ECONOMICS OF SPACE"/>
          <p:cNvSpPr txBox="1"/>
          <p:nvPr userDrawn="1"/>
        </p:nvSpPr>
        <p:spPr>
          <a:xfrm>
            <a:off x="9248504" y="769164"/>
            <a:ext cx="2207654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90" rIns="34289" bIns="34290">
            <a:spAutoFit/>
          </a:bodyPr>
          <a:lstStyle>
            <a:lvl1pPr defTabSz="914400"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DOING </a:t>
            </a:r>
            <a:r>
              <a:rPr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SPACE</a:t>
            </a:r>
            <a:r>
              <a:rPr lang="en-GB" sz="1200" dirty="0">
                <a:solidFill>
                  <a:schemeClr val="bg1">
                    <a:lumMod val="85000"/>
                  </a:schemeClr>
                </a:solidFill>
                <a:latin typeface="Kalinga" panose="020B0502040204020203" pitchFamily="34" charset="0"/>
                <a:cs typeface="Kalinga" panose="020B0502040204020203" pitchFamily="34" charset="0"/>
              </a:rPr>
              <a:t> DIFFERENTLY</a:t>
            </a:r>
            <a:endParaRPr sz="1200" dirty="0">
              <a:solidFill>
                <a:schemeClr val="bg1">
                  <a:lumMod val="85000"/>
                </a:schemeClr>
              </a:solidFill>
              <a:latin typeface="Kalinga" panose="020B0502040204020203" pitchFamily="34" charset="0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62461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nim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1" descr="Space-Background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9232" y="-5945"/>
            <a:ext cx="122095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4390311" y="7223847"/>
            <a:ext cx="34113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SSTL 2018 Commercial In Confidence </a:t>
            </a:r>
            <a:endParaRPr lang="en-GB" sz="75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3"/>
            <a:ext cx="1349721" cy="32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2618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5384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09" y="188641"/>
            <a:ext cx="10969799" cy="557633"/>
          </a:xfrm>
          <a:prstGeom prst="rect">
            <a:avLst/>
          </a:prstGeom>
        </p:spPr>
        <p:txBody>
          <a:bodyPr/>
          <a:lstStyle>
            <a:lvl1pPr>
              <a:defRPr sz="3000" baseline="0">
                <a:latin typeface="Microsoft Sans Serif" panose="020B0604020202020204" pitchFamily="34" charset="0"/>
                <a:cs typeface="Kalinga" panose="020B0502040204020203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934507" y="939108"/>
            <a:ext cx="10994143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6200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lang="en-US" altLang="en-US" sz="2700" baseline="0" dirty="0" smtClean="0">
                <a:latin typeface="Microsoft Sans Serif" panose="020B0604020202020204" pitchFamily="34" charset="0"/>
                <a:cs typeface="Microsoft Sans Serif" panose="020B0604020202020204" pitchFamily="34" charset="0"/>
              </a:defRPr>
            </a:lvl1pPr>
            <a:lvl2pPr marL="342900" indent="0">
              <a:buNone/>
              <a:defRPr sz="21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2pPr>
            <a:lvl3pPr marL="685800" indent="0">
              <a:buFontTx/>
              <a:buNone/>
              <a:defRPr lang="en-US" altLang="en-US" dirty="0" smtClean="0"/>
            </a:lvl3pPr>
            <a:lvl4pPr>
              <a:defRPr sz="18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4pPr>
          </a:lstStyle>
          <a:p>
            <a:pPr lvl="0"/>
            <a:r>
              <a:rPr lang="en-US" altLang="en-US" dirty="0"/>
              <a:t>Content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3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6" y="6525346"/>
            <a:ext cx="553511" cy="25558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34506" y="6525346"/>
            <a:ext cx="105703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SSTL 2018 </a:t>
            </a:r>
            <a:endParaRPr lang="en-GB" sz="75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-2257425" y="1052513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66973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935639" y="6465891"/>
            <a:ext cx="1646767" cy="255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7422"/>
                </a:solidFill>
              </a:defRPr>
            </a:lvl1pPr>
          </a:lstStyle>
          <a:p>
            <a:fld id="{8606C239-6FC9-46FB-BA49-0D15D8045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763116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917" y="-28378"/>
            <a:ext cx="11377083" cy="792163"/>
          </a:xfrm>
        </p:spPr>
        <p:txBody>
          <a:bodyPr/>
          <a:lstStyle>
            <a:lvl1pPr>
              <a:defRPr>
                <a:latin typeface="Arial Rounded MT" panose="020B0604020202020204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0833" y="1052512"/>
            <a:ext cx="10957984" cy="5073651"/>
          </a:xfrm>
        </p:spPr>
        <p:txBody>
          <a:bodyPr/>
          <a:lstStyle>
            <a:lvl1pPr>
              <a:defRPr>
                <a:latin typeface="Arial Rounded MT" panose="020B0604020202020204"/>
              </a:defRPr>
            </a:lvl1pPr>
            <a:lvl2pPr>
              <a:defRPr>
                <a:latin typeface="Arial Rounded MT" panose="020B0604020202020204"/>
              </a:defRPr>
            </a:lvl2pPr>
            <a:lvl3pPr>
              <a:defRPr>
                <a:latin typeface="Arial Rounded MT" panose="020B0604020202020204"/>
              </a:defRPr>
            </a:lvl3pPr>
            <a:lvl4pPr>
              <a:defRPr>
                <a:latin typeface="Arial Rounded MT" panose="020B0604020202020204"/>
              </a:defRPr>
            </a:lvl4pPr>
            <a:lvl5pPr>
              <a:defRPr>
                <a:latin typeface="Arial Rounded MT" panose="020B0604020202020204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935639" y="6465891"/>
            <a:ext cx="1646767" cy="255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47422"/>
                </a:solidFill>
              </a:defRPr>
            </a:lvl1pPr>
          </a:lstStyle>
          <a:p>
            <a:fld id="{8606C239-6FC9-46FB-BA49-0D15D8045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657156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34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09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4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2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6" y="6525345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246221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r>
              <a:rPr lang="en-GB" sz="8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4111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8946" y="188640"/>
            <a:ext cx="10925360" cy="557633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aseline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40501" y="6525344"/>
            <a:ext cx="553511" cy="25558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9445" y="6525344"/>
            <a:ext cx="10570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Kalinga" panose="020B0502040204020203" pitchFamily="34" charset="0"/>
              </a:rPr>
              <a:t>© 2022 SSTL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535434" y="1013348"/>
            <a:ext cx="9767943" cy="5400675"/>
          </a:xfrm>
          <a:prstGeom prst="rect">
            <a:avLst/>
          </a:prstGeom>
        </p:spPr>
        <p:txBody>
          <a:bodyPr/>
          <a:lstStyle>
            <a:lvl1pPr>
              <a:buClr>
                <a:srgbClr val="EE853E"/>
              </a:buClr>
              <a:defRPr>
                <a:latin typeface="+mj-lt"/>
              </a:defRPr>
            </a:lvl1pPr>
            <a:lvl2pPr marL="742950" indent="-285750">
              <a:buClr>
                <a:srgbClr val="EE853E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2pPr>
            <a:lvl3pPr marL="1143000" indent="-228600">
              <a:buClr>
                <a:srgbClr val="EE853E"/>
              </a:buClr>
              <a:buFont typeface="MS Reference Sans Serif" panose="020B0604030504040204" pitchFamily="34" charset="0"/>
              <a:buChar char="-"/>
              <a:defRPr>
                <a:latin typeface="+mj-lt"/>
              </a:defRPr>
            </a:lvl3pPr>
            <a:lvl4pPr marL="1600200" indent="-228600">
              <a:buClr>
                <a:srgbClr val="EE853E"/>
              </a:buClr>
              <a:buFont typeface="Arial" panose="020B0604020202020204" pitchFamily="34" charset="0"/>
              <a:buChar char="•"/>
              <a:defRPr>
                <a:latin typeface="+mj-lt"/>
              </a:defRPr>
            </a:lvl4pPr>
            <a:lvl5pPr>
              <a:buClr>
                <a:srgbClr val="EE853E"/>
              </a:buCl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8104" y="840876"/>
            <a:ext cx="2189171" cy="7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8920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un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834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09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4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6" y="6525345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246221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r>
              <a:rPr lang="en-GB" sz="8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1" y="722601"/>
            <a:ext cx="2189171" cy="708769"/>
          </a:xfrm>
          <a:prstGeom prst="rect">
            <a:avLst/>
          </a:prstGeom>
        </p:spPr>
      </p:pic>
      <p:sp>
        <p:nvSpPr>
          <p:cNvPr id="11" name="Rectangle 9"/>
          <p:cNvSpPr>
            <a:spLocks noGrp="1" noChangeArrowheads="1"/>
          </p:cNvSpPr>
          <p:nvPr>
            <p:ph idx="1"/>
          </p:nvPr>
        </p:nvSpPr>
        <p:spPr bwMode="auto">
          <a:xfrm>
            <a:off x="934507" y="939107"/>
            <a:ext cx="10994143" cy="5398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500" tIns="34290" rIns="68580" bIns="34290" numCol="1" anchor="t" anchorCtr="0" compatLnSpc="1">
            <a:prstTxWarp prst="textNoShape">
              <a:avLst/>
            </a:prstTxWarp>
          </a:bodyPr>
          <a:lstStyle>
            <a:lvl1pPr marL="0" indent="0">
              <a:buFont typeface="Arial" panose="020B0604020202020204" pitchFamily="34" charset="0"/>
              <a:buNone/>
              <a:defRPr lang="en-US" altLang="en-US" sz="3600" baseline="0" dirty="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800" baseline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377" indent="0">
              <a:buFontTx/>
              <a:buNone/>
              <a:defRPr lang="en-US" altLang="en-US" dirty="0" smtClean="0"/>
            </a:lvl3pPr>
            <a:lvl4pPr>
              <a:defRPr sz="2400" baseline="0">
                <a:latin typeface="MS Reference Sans Serif" panose="020B0604030504040204" pitchFamily="34" charset="0"/>
                <a:cs typeface="Kalinga" panose="020B0502040204020203" pitchFamily="34" charset="0"/>
              </a:defRPr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B6F52-9536-5D83-DC34-71353F89B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1" y="722601"/>
            <a:ext cx="2189171" cy="708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8CDB1-0F83-29C6-C34C-605BFDDBAD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40201" y="722601"/>
            <a:ext cx="2189171" cy="70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768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ingle pan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34509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40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2"/>
            <a:ext cx="1349721" cy="327159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712626" y="6525345"/>
            <a:ext cx="553511" cy="255587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19CAEC19-A611-4427-A449-E29E0DCBC9B1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32" indent="-285744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>
              <a:buFont typeface="MS Reference Sans Serif" panose="020B0604030504040204" pitchFamily="34" charset="0"/>
              <a:buChar char="-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indent="-228594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-84179" y="6598014"/>
            <a:ext cx="1018688" cy="246221"/>
          </a:xfrm>
          <a:prstGeom prst="rect">
            <a:avLst/>
          </a:prstGeom>
          <a:noFill/>
        </p:spPr>
        <p:txBody>
          <a:bodyPr wrap="square" lIns="121920" tIns="60960" rIns="121920" bIns="60960" rtlCol="0">
            <a:spAutoFit/>
          </a:bodyPr>
          <a:lstStyle/>
          <a:p>
            <a:r>
              <a:rPr lang="en-GB" sz="8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8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937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F14636-AE2D-6906-5A1E-30E6C33D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E00B3-9E1B-45DD-BF4B-966FE6955149}" type="datetimeFigureOut">
              <a:rPr lang="en-GB" smtClean="0"/>
              <a:t>28/10/2023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6226C-F0FE-17B1-D345-5CB3D1A8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2ACA30-24C4-780A-37B5-6E801F206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E0B29-5719-48F3-B2AC-8B3CCD1DA5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21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35.xml"/><Relationship Id="rId39" Type="http://schemas.openxmlformats.org/officeDocument/2006/relationships/image" Target="../media/image4.png"/><Relationship Id="rId21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43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42.xml"/><Relationship Id="rId38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41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32.xml"/><Relationship Id="rId28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0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Relationship Id="rId27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9.xml"/><Relationship Id="rId35" Type="http://schemas.openxmlformats.org/officeDocument/2006/relationships/slideLayout" Target="../slideLayouts/slideLayout44.xml"/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48684" y="1416599"/>
            <a:ext cx="12192000" cy="8366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GB" dirty="0">
              <a:ea typeface="ＭＳ Ｐゴシック" pitchFamily="-128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8" r:id="rId2"/>
    <p:sldLayoutId id="2147483750" r:id="rId3"/>
    <p:sldLayoutId id="2147483744" r:id="rId4"/>
    <p:sldLayoutId id="2147483751" r:id="rId5"/>
    <p:sldLayoutId id="2147483792" r:id="rId6"/>
    <p:sldLayoutId id="2147483794" r:id="rId7"/>
    <p:sldLayoutId id="2147483795" r:id="rId8"/>
    <p:sldLayoutId id="2147483796" r:id="rId9"/>
  </p:sldLayoutIdLst>
  <p:transition spd="slow">
    <p:fade/>
  </p:transition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163063"/>
          </a:solidFill>
          <a:latin typeface="+mj-lt"/>
          <a:ea typeface="ＭＳ Ｐゴシック" charset="-128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163063"/>
          </a:solidFill>
          <a:latin typeface="Arial" charset="0"/>
          <a:ea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163063"/>
          </a:solidFill>
          <a:latin typeface="Arial" charset="0"/>
          <a:ea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163063"/>
          </a:solidFill>
          <a:latin typeface="Arial" charset="0"/>
          <a:ea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rgbClr val="163063"/>
          </a:solidFill>
          <a:latin typeface="Arial" charset="0"/>
          <a:ea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163063"/>
        </a:buClr>
        <a:buFont typeface="Arial" charset="0"/>
        <a:buChar char="•"/>
        <a:defRPr sz="2800" kern="1200">
          <a:solidFill>
            <a:srgbClr val="163063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163063"/>
          </a:solidFill>
          <a:latin typeface="Arial" charset="0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163063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63063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63063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2021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35039" y="981076"/>
            <a:ext cx="10969625" cy="5400675"/>
          </a:xfrm>
          <a:prstGeom prst="rect">
            <a:avLst/>
          </a:prstGeom>
        </p:spPr>
        <p:txBody>
          <a:bodyPr lIns="68580" tIns="34290" rIns="68580" bIns="34290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3063"/>
              </a:buClr>
              <a:buFont typeface="Arial" charset="0"/>
              <a:buChar char="•"/>
              <a:defRPr sz="2100" kern="120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MS Reference Sans Serif" panose="020B0604030504040204" pitchFamily="34" charset="0"/>
              <a:buChar char="-"/>
              <a:defRPr sz="1500" kern="120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 sz="1500" kern="120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Click to edit Master text styles</a:t>
            </a:r>
          </a:p>
          <a:p>
            <a:pPr lvl="1"/>
            <a:r>
              <a:rPr lang="en-US" sz="1800" dirty="0"/>
              <a:t>Second level</a:t>
            </a:r>
          </a:p>
          <a:p>
            <a:pPr lvl="2"/>
            <a:r>
              <a:rPr lang="en-US" sz="1500" dirty="0"/>
              <a:t>Third level</a:t>
            </a:r>
          </a:p>
          <a:p>
            <a:pPr lvl="3"/>
            <a:r>
              <a:rPr lang="en-US" sz="1500" dirty="0"/>
              <a:t>Fourth level</a:t>
            </a:r>
          </a:p>
          <a:p>
            <a:pPr lvl="4"/>
            <a:r>
              <a:rPr lang="en-US" sz="1500" dirty="0"/>
              <a:t>Fifth level</a:t>
            </a:r>
            <a:endParaRPr lang="en-GB" sz="15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34510" y="188641"/>
            <a:ext cx="10969799" cy="557633"/>
          </a:xfrm>
          <a:prstGeom prst="rect">
            <a:avLst/>
          </a:prstGeom>
        </p:spPr>
        <p:txBody>
          <a:bodyPr lIns="68580" tIns="34290" rIns="68580" bIns="34290"/>
          <a:lstStyle>
            <a:lvl1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000" kern="1200" baseline="0">
                <a:solidFill>
                  <a:srgbClr val="163063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defRPr>
            </a:lvl1pPr>
            <a:lvl2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2pPr>
            <a:lvl3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3pPr>
            <a:lvl4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4pPr>
            <a:lvl5pPr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27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5pPr>
            <a:lvl6pPr marL="3429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6858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0287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371600" algn="ctr" defTabSz="342900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sz="3000"/>
              <a:t>Slide Title</a:t>
            </a:r>
            <a:endParaRPr lang="en-GB"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9B45BC-560F-2BB6-D851-795C8C03FE94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D88CCC-5F70-ACDA-E613-7CA6A9EC7EE0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C291AB-006C-D9E6-382C-1F34C72ED1E1}"/>
              </a:ext>
            </a:extLst>
          </p:cNvPr>
          <p:cNvSpPr txBox="1"/>
          <p:nvPr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2023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88F765-70B4-A8DA-B1A7-27A5089D38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66861" cy="6858000"/>
          </a:xfrm>
          <a:prstGeom prst="rect">
            <a:avLst/>
          </a:prstGeom>
          <a:gradFill>
            <a:gsLst>
              <a:gs pos="0">
                <a:srgbClr val="45B75F"/>
              </a:gs>
              <a:gs pos="45514">
                <a:srgbClr val="246132"/>
              </a:gs>
              <a:gs pos="100000">
                <a:srgbClr val="123019"/>
              </a:gs>
            </a:gsLst>
            <a:path path="circle">
              <a:fillToRect l="-19636" t="62278" r="119636" b="37721"/>
            </a:path>
          </a:gradFill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D11BB-88C9-03CD-5B7F-7CA1C761A7BA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39369" y="699924"/>
            <a:ext cx="1349721" cy="327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47838D-7FB0-C943-A262-F009C6C24A74}"/>
              </a:ext>
            </a:extLst>
          </p:cNvPr>
          <p:cNvSpPr txBox="1"/>
          <p:nvPr userDrawn="1"/>
        </p:nvSpPr>
        <p:spPr>
          <a:xfrm>
            <a:off x="-84179" y="6598014"/>
            <a:ext cx="1018688" cy="1846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GB" sz="600" baseline="0" dirty="0">
                <a:solidFill>
                  <a:schemeClr val="bg1"/>
                </a:solidFill>
                <a:latin typeface="+mj-lt"/>
                <a:cs typeface="Kalinga" panose="020B0502040204020203" pitchFamily="34" charset="0"/>
              </a:rPr>
              <a:t>© 2021 SSTL</a:t>
            </a:r>
            <a:endParaRPr lang="en-GB" sz="600" dirty="0">
              <a:solidFill>
                <a:schemeClr val="bg1"/>
              </a:solidFill>
              <a:latin typeface="+mj-lt"/>
              <a:cs typeface="Kaling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29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  <p:sldLayoutId id="2147483778" r:id="rId24"/>
    <p:sldLayoutId id="2147483780" r:id="rId25"/>
    <p:sldLayoutId id="2147483781" r:id="rId26"/>
    <p:sldLayoutId id="2147483782" r:id="rId27"/>
    <p:sldLayoutId id="2147483783" r:id="rId28"/>
    <p:sldLayoutId id="2147483784" r:id="rId29"/>
    <p:sldLayoutId id="2147483785" r:id="rId30"/>
    <p:sldLayoutId id="2147483786" r:id="rId31"/>
    <p:sldLayoutId id="2147483787" r:id="rId32"/>
    <p:sldLayoutId id="2147483788" r:id="rId33"/>
    <p:sldLayoutId id="2147483789" r:id="rId34"/>
    <p:sldLayoutId id="2147483790" r:id="rId35"/>
    <p:sldLayoutId id="2147483791" r:id="rId36"/>
  </p:sldLayoutIdLst>
  <p:transition spd="slow">
    <p:fade/>
  </p:transition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defRPr sz="2700" kern="1200">
          <a:solidFill>
            <a:srgbClr val="163063"/>
          </a:solidFill>
          <a:latin typeface="+mj-lt"/>
          <a:ea typeface="ＭＳ Ｐゴシック" charset="-128"/>
          <a:cs typeface="+mj-cs"/>
        </a:defRPr>
      </a:lvl1pPr>
      <a:lvl2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163063"/>
          </a:solidFill>
          <a:latin typeface="Arial" charset="0"/>
          <a:ea typeface="ＭＳ Ｐゴシック" charset="-128"/>
        </a:defRPr>
      </a:lvl2pPr>
      <a:lvl3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163063"/>
          </a:solidFill>
          <a:latin typeface="Arial" charset="0"/>
          <a:ea typeface="ＭＳ Ｐゴシック" charset="-128"/>
        </a:defRPr>
      </a:lvl3pPr>
      <a:lvl4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163063"/>
          </a:solidFill>
          <a:latin typeface="Arial" charset="0"/>
          <a:ea typeface="ＭＳ Ｐゴシック" charset="-128"/>
        </a:defRPr>
      </a:lvl4pPr>
      <a:lvl5pPr algn="ctr" defTabSz="342892" rtl="0" eaLnBrk="1" fontAlgn="base" hangingPunct="1">
        <a:spcBef>
          <a:spcPct val="0"/>
        </a:spcBef>
        <a:spcAft>
          <a:spcPct val="0"/>
        </a:spcAft>
        <a:defRPr sz="2700">
          <a:solidFill>
            <a:srgbClr val="163063"/>
          </a:solidFill>
          <a:latin typeface="Arial" charset="0"/>
          <a:ea typeface="ＭＳ Ｐゴシック" charset="-128"/>
        </a:defRPr>
      </a:lvl5pPr>
      <a:lvl6pPr marL="342892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</a:defRPr>
      </a:lvl6pPr>
      <a:lvl7pPr marL="685783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</a:defRPr>
      </a:lvl7pPr>
      <a:lvl8pPr marL="1028675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</a:defRPr>
      </a:lvl8pPr>
      <a:lvl9pPr marL="1371566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257168" indent="-257168" algn="l" defTabSz="342892" rtl="0" eaLnBrk="1" fontAlgn="base" hangingPunct="1">
        <a:spcBef>
          <a:spcPct val="20000"/>
        </a:spcBef>
        <a:spcAft>
          <a:spcPct val="0"/>
        </a:spcAft>
        <a:buClr>
          <a:srgbClr val="163063"/>
        </a:buClr>
        <a:buFont typeface="Arial" charset="0"/>
        <a:buChar char="•"/>
        <a:defRPr sz="2100" kern="1200">
          <a:solidFill>
            <a:srgbClr val="163063"/>
          </a:solidFill>
          <a:latin typeface="+mn-lt"/>
          <a:ea typeface="ＭＳ Ｐゴシック" charset="-128"/>
          <a:cs typeface="+mn-cs"/>
        </a:defRPr>
      </a:lvl1pPr>
      <a:lvl2pPr marL="557199" indent="-21430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163063"/>
          </a:solidFill>
          <a:latin typeface="Arial" charset="0"/>
          <a:ea typeface="ＭＳ Ｐゴシック" charset="-128"/>
          <a:cs typeface="+mn-cs"/>
        </a:defRPr>
      </a:lvl2pPr>
      <a:lvl3pPr marL="857228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500" kern="1200">
          <a:solidFill>
            <a:srgbClr val="163063"/>
          </a:solidFill>
          <a:latin typeface="+mn-lt"/>
          <a:ea typeface="ＭＳ Ｐゴシック" charset="-128"/>
          <a:cs typeface="+mn-cs"/>
        </a:defRPr>
      </a:lvl3pPr>
      <a:lvl4pPr marL="1200120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rgbClr val="163063"/>
          </a:solidFill>
          <a:latin typeface="+mn-lt"/>
          <a:ea typeface="ＭＳ Ｐゴシック" charset="-128"/>
          <a:cs typeface="+mn-cs"/>
        </a:defRPr>
      </a:lvl4pPr>
      <a:lvl5pPr marL="1543012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rgbClr val="163063"/>
          </a:solidFill>
          <a:latin typeface="+mn-lt"/>
          <a:ea typeface="ＭＳ Ｐゴシック" charset="-128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17/06/relationships/model3d" Target="../media/model3d1.glb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914400" y="1700808"/>
            <a:ext cx="10363200" cy="790102"/>
          </a:xfrm>
          <a:ln/>
        </p:spPr>
        <p:txBody>
          <a:bodyPr/>
          <a:lstStyle/>
          <a:p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SSTL - Pioneer of the </a:t>
            </a:r>
            <a:r>
              <a:rPr lang="en-GB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Smallsat</a:t>
            </a:r>
            <a:r>
              <a:rPr lang="en-GB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Revolution Presents how ESA programmes are supporting EO </a:t>
            </a:r>
            <a:r>
              <a:rPr lang="en-US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commercialisation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Space</a:t>
            </a:r>
            <a:b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en-US" altLang="en-US" sz="5400" dirty="0">
              <a:cs typeface="Microsoft Sans Serif" panose="020B0604020202020204" pitchFamily="34" charset="0"/>
            </a:endParaRPr>
          </a:p>
        </p:txBody>
      </p:sp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6D9BEB12-191A-1A09-D63E-116814822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010" y="5157192"/>
            <a:ext cx="7777979" cy="145837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8706BFAA-D31B-07D5-2CE1-5FBA88069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799" y="4149080"/>
            <a:ext cx="8534400" cy="608014"/>
          </a:xfrm>
        </p:spPr>
        <p:txBody>
          <a:bodyPr/>
          <a:lstStyle/>
          <a:p>
            <a:r>
              <a:rPr lang="en-GB" sz="2800" i="1" dirty="0"/>
              <a:t>Andrew Haslehurst</a:t>
            </a:r>
          </a:p>
          <a:p>
            <a:r>
              <a:rPr lang="en-GB" sz="2400" i="1" dirty="0"/>
              <a:t>Surrey Satellite Technology Ltd - CTO</a:t>
            </a:r>
          </a:p>
        </p:txBody>
      </p:sp>
    </p:spTree>
    <p:extLst>
      <p:ext uri="{BB962C8B-B14F-4D97-AF65-F5344CB8AC3E}">
        <p14:creationId xmlns:p14="http://schemas.microsoft.com/office/powerpoint/2010/main" val="285652655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5339AA-4941-6185-BEE8-D2F0C7480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pic>
        <p:nvPicPr>
          <p:cNvPr id="2050" name="Picture 2" descr="SatVu">
            <a:extLst>
              <a:ext uri="{FF2B5EF4-FFF2-40B4-BE49-F238E27FC236}">
                <a16:creationId xmlns:a16="http://schemas.microsoft.com/office/drawing/2014/main" id="{ED37811B-F3F7-7B96-9507-6C85EAE31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6381328"/>
            <a:ext cx="1056581" cy="3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893ED-E8EF-9DAD-44FA-BEE4FCE0CC21}"/>
              </a:ext>
            </a:extLst>
          </p:cNvPr>
          <p:cNvSpPr txBox="1"/>
          <p:nvPr/>
        </p:nvSpPr>
        <p:spPr>
          <a:xfrm>
            <a:off x="1967445" y="6390970"/>
            <a:ext cx="6140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Atlanta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002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EFB2ECF-030F-E828-6EA7-314EC69F7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" y="0"/>
            <a:ext cx="14073032" cy="789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DAAFAA-650B-DDDE-A63C-22287D21D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AEC19-A611-4427-A449-E29E0DCBC9B1}" type="slidenum">
              <a:rPr lang="en-GB" altLang="en-US" smtClean="0"/>
              <a:pPr/>
              <a:t>11</a:t>
            </a:fld>
            <a:endParaRPr lang="en-GB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768B2B1-044D-C3DE-86E2-A86388454C8D}"/>
              </a:ext>
            </a:extLst>
          </p:cNvPr>
          <p:cNvSpPr txBox="1">
            <a:spLocks/>
          </p:cNvSpPr>
          <p:nvPr/>
        </p:nvSpPr>
        <p:spPr>
          <a:xfrm>
            <a:off x="1469573" y="1942390"/>
            <a:ext cx="10080042" cy="55158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163063"/>
                </a:solidFill>
                <a:latin typeface="+mj-lt"/>
                <a:ea typeface="ＭＳ Ｐゴシック" charset="-128"/>
                <a:cs typeface="+mj-cs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163063"/>
                </a:solidFill>
                <a:latin typeface="Arial" charset="0"/>
                <a:ea typeface="ＭＳ Ｐゴシック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l"/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ta" panose="020B0503040500060204" pitchFamily="34" charset="0"/>
                <a:ea typeface="+mj-ea"/>
              </a:rPr>
              <a:t>SSTL has been demonstrating a different approach to </a:t>
            </a:r>
            <a:r>
              <a:rPr lang="en-GB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ta" panose="020B0503040500060204" pitchFamily="34" charset="0"/>
                <a:ea typeface="+mj-ea"/>
              </a:rPr>
              <a:t>rapid, cost-effective spacecraft engineering f</a:t>
            </a: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ta" panose="020B0503040500060204" pitchFamily="34" charset="0"/>
                <a:ea typeface="+mj-ea"/>
              </a:rPr>
              <a:t>or over 40 years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4EBD5A-6FA8-58EC-11B7-A5958080B834}"/>
              </a:ext>
            </a:extLst>
          </p:cNvPr>
          <p:cNvSpPr txBox="1">
            <a:spLocks/>
          </p:cNvSpPr>
          <p:nvPr/>
        </p:nvSpPr>
        <p:spPr>
          <a:xfrm>
            <a:off x="1423847" y="1033536"/>
            <a:ext cx="8828404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1938" indent="-261938"/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ta" panose="020B0503040500060204" pitchFamily="34" charset="0"/>
              </a:rPr>
              <a:t>The frontiers of commercial space are growing…</a:t>
            </a:r>
          </a:p>
          <a:p>
            <a:pPr marL="261938" indent="-261938"/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mata" panose="020B050304050006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DAA5D3-3ECE-3DC6-FF17-C6CAD2E3D2A2}"/>
              </a:ext>
            </a:extLst>
          </p:cNvPr>
          <p:cNvSpPr txBox="1">
            <a:spLocks/>
          </p:cNvSpPr>
          <p:nvPr/>
        </p:nvSpPr>
        <p:spPr>
          <a:xfrm>
            <a:off x="1423847" y="4648459"/>
            <a:ext cx="1057069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ta" panose="020B050304050006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Speed up the small mission pipeline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068637-53A4-5364-2EB7-1C543A18F9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564" y="3117609"/>
            <a:ext cx="6689339" cy="667921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C177C1-340E-0129-6C3C-F7D5A052117A}"/>
              </a:ext>
            </a:extLst>
          </p:cNvPr>
          <p:cNvSpPr txBox="1">
            <a:spLocks/>
          </p:cNvSpPr>
          <p:nvPr/>
        </p:nvSpPr>
        <p:spPr>
          <a:xfrm>
            <a:off x="1453328" y="3510771"/>
            <a:ext cx="1057069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ta" panose="020B050304050006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Continue to be open mined to different approaches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54AF59C-38DD-9F6D-A73F-D1EC498305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308662" y="699921"/>
            <a:ext cx="1349721" cy="32715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24B4F81-95A8-80C3-3B14-F8A2BB76ED53}"/>
              </a:ext>
            </a:extLst>
          </p:cNvPr>
          <p:cNvSpPr txBox="1">
            <a:spLocks/>
          </p:cNvSpPr>
          <p:nvPr/>
        </p:nvSpPr>
        <p:spPr>
          <a:xfrm>
            <a:off x="1453328" y="5647224"/>
            <a:ext cx="1057069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mata" panose="020B050304050006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Be bold, the possibilities are endless</a:t>
            </a:r>
          </a:p>
        </p:txBody>
      </p:sp>
    </p:spTree>
    <p:extLst>
      <p:ext uri="{BB962C8B-B14F-4D97-AF65-F5344CB8AC3E}">
        <p14:creationId xmlns:p14="http://schemas.microsoft.com/office/powerpoint/2010/main" val="297145555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1424" y="3140968"/>
            <a:ext cx="10363200" cy="504056"/>
          </a:xfrm>
        </p:spPr>
        <p:txBody>
          <a:bodyPr/>
          <a:lstStyle/>
          <a:p>
            <a:r>
              <a:rPr lang="en-GB" altLang="en-US" dirty="0">
                <a:cs typeface="Microsoft Sans Serif" panose="020B0604020202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88416194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295420" y="6483092"/>
            <a:ext cx="691767" cy="255587"/>
          </a:xfrm>
        </p:spPr>
        <p:txBody>
          <a:bodyPr/>
          <a:lstStyle/>
          <a:p>
            <a:fld id="{19CAEC19-A611-4427-A449-E29E0DCBC9B1}" type="slidenum">
              <a:rPr lang="en-GB" altLang="en-US" smtClean="0"/>
              <a:pPr/>
              <a:t>2</a:t>
            </a:fld>
            <a:endParaRPr lang="en-GB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095950"/>
              </p:ext>
            </p:extLst>
          </p:nvPr>
        </p:nvGraphicFramePr>
        <p:xfrm>
          <a:off x="2648465" y="5566482"/>
          <a:ext cx="7364627" cy="5417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46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76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6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8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851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136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5907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Pages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EAR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ECCN No.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ITAR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Country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End User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Licence No.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1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effectLst/>
                        </a:rPr>
                        <a:t>☐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n-GB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414251"/>
              </p:ext>
            </p:extLst>
          </p:nvPr>
        </p:nvGraphicFramePr>
        <p:xfrm>
          <a:off x="2628882" y="548680"/>
          <a:ext cx="7384209" cy="4752525"/>
        </p:xfrm>
        <a:graphic>
          <a:graphicData uri="http://schemas.openxmlformats.org/drawingml/2006/table">
            <a:tbl>
              <a:tblPr firstRow="1" firstCol="1" bandRow="1"/>
              <a:tblGrid>
                <a:gridCol w="73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0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2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42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05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UK Export Control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This document and any hardware referred to within has been UK Export Control Rated as: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894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Hardware UK Export Rating Number: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[Nor Export </a:t>
                      </a:r>
                      <a:r>
                        <a:rPr lang="en-GB" sz="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COntrolled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Date of rating: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21/10/2023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894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Information UK Export Rating Number: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Not Export </a:t>
                      </a:r>
                      <a:r>
                        <a:rPr lang="en-GB" sz="9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COntrolled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596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 confirm I am an approved SSTL Export Rater and this rating is correct as of the date above: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Andrew Haslehurst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5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US Export Control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[Manually Entered]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0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ITAR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8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The information contained herein is controlled under US ITAR and is authorised for export under the provision of TAA/DSP: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 </a:t>
                      </a: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N/A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05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EAR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38A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The information contained herein is controlled under US EAR and has been classified as ECCN:</a:t>
                      </a:r>
                      <a:r>
                        <a:rPr lang="en-GB" sz="900" b="1" dirty="0">
                          <a:solidFill>
                            <a:srgbClr val="1F497D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  </a:t>
                      </a:r>
                      <a:r>
                        <a:rPr lang="en-GB" sz="9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N/A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77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ITAR EAR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The following statement is only applicable for documents containing ITAR/EAR classified information.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This document contains information controlled by the U.S. government and authorized for export only to the country of ultimate destination for use by the ultimate consignee or end-user(s) herein identified.  It may not be resold, transferred, or otherwise disposed of, to any other country or to any person other than the authorized ultimate consignee or end-user(s), either in its original form or after being incorporated into other items, without first obtaining approval from the U.S. government or as otherwise authorized by U.S. law and regulations.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510262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BADA-B66B-9BC0-9E10-20CAA7CB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Different Approach, GIOVE 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3A30C6-C905-7964-346F-5AFE8481E5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AEC19-A611-4427-A449-E29E0DCBC9B1}" type="slidenum">
              <a:rPr lang="en-GB" altLang="en-US" smtClean="0"/>
              <a:pPr/>
              <a:t>3</a:t>
            </a:fld>
            <a:endParaRPr lang="en-GB" altLang="en-US" dirty="0"/>
          </a:p>
        </p:txBody>
      </p:sp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4719A00B-BEAA-4F09-796B-D00541091B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375438"/>
              </p:ext>
            </p:extLst>
          </p:nvPr>
        </p:nvGraphicFramePr>
        <p:xfrm>
          <a:off x="9389707" y="6467475"/>
          <a:ext cx="2514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4210638" imgH="561905" progId="MSPhotoEd.3">
                  <p:embed/>
                </p:oleObj>
              </mc:Choice>
              <mc:Fallback>
                <p:oleObj name="Photo Editor Photo" r:id="rId3" imgW="4210638" imgH="561905" progId="MSPhotoEd.3">
                  <p:embed/>
                  <p:pic>
                    <p:nvPicPr>
                      <p:cNvPr id="9" name="Object 6">
                        <a:extLst>
                          <a:ext uri="{FF2B5EF4-FFF2-40B4-BE49-F238E27FC236}">
                            <a16:creationId xmlns:a16="http://schemas.microsoft.com/office/drawing/2014/main" id="{4719A00B-BEAA-4F09-796B-D00541091B9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89707" y="6467475"/>
                        <a:ext cx="25146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1030">
            <a:extLst>
              <a:ext uri="{FF2B5EF4-FFF2-40B4-BE49-F238E27FC236}">
                <a16:creationId xmlns:a16="http://schemas.microsoft.com/office/drawing/2014/main" id="{C70BE1C5-D2CF-7445-2903-2934896D2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6"/>
          <a:stretch/>
        </p:blipFill>
        <p:spPr bwMode="auto">
          <a:xfrm>
            <a:off x="839416" y="1412776"/>
            <a:ext cx="6019794" cy="480230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29">
            <a:extLst>
              <a:ext uri="{FF2B5EF4-FFF2-40B4-BE49-F238E27FC236}">
                <a16:creationId xmlns:a16="http://schemas.microsoft.com/office/drawing/2014/main" id="{ACCAEA10-6DB3-44B7-A3EE-951BBFC16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4" t="6387" r="23151" b="18620"/>
          <a:stretch/>
        </p:blipFill>
        <p:spPr bwMode="auto">
          <a:xfrm>
            <a:off x="7000041" y="1412775"/>
            <a:ext cx="5014657" cy="477762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2053">
            <a:extLst>
              <a:ext uri="{FF2B5EF4-FFF2-40B4-BE49-F238E27FC236}">
                <a16:creationId xmlns:a16="http://schemas.microsoft.com/office/drawing/2014/main" id="{A8CFCAF7-D3D3-6A8C-2E11-51F4D375A0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141275"/>
              </p:ext>
            </p:extLst>
          </p:nvPr>
        </p:nvGraphicFramePr>
        <p:xfrm>
          <a:off x="10992544" y="0"/>
          <a:ext cx="1199456" cy="1199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8" r:id="rId7" imgW="12000000" imgH="12000000" progId="CorelPhotoPaint.Image.8">
                  <p:embed/>
                </p:oleObj>
              </mc:Choice>
              <mc:Fallback>
                <p:oleObj name="CorelPhotoPaint.Image.8" r:id="rId7" imgW="12000000" imgH="12000000" progId="CorelPhotoPaint.Image.8">
                  <p:embed/>
                  <p:pic>
                    <p:nvPicPr>
                      <p:cNvPr id="612357" name="Object 2053">
                        <a:extLst>
                          <a:ext uri="{FF2B5EF4-FFF2-40B4-BE49-F238E27FC236}">
                            <a16:creationId xmlns:a16="http://schemas.microsoft.com/office/drawing/2014/main" id="{08361564-4C0D-A67C-3D67-EE7D4740AD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2544" y="0"/>
                        <a:ext cx="1199456" cy="1199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12193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333" y="223529"/>
            <a:ext cx="10969799" cy="557633"/>
          </a:xfrm>
        </p:spPr>
        <p:txBody>
          <a:bodyPr/>
          <a:lstStyle/>
          <a:p>
            <a:r>
              <a:rPr lang="en-GB" dirty="0" err="1"/>
              <a:t>HydroGNSS</a:t>
            </a:r>
            <a:br>
              <a:rPr lang="en-GB" dirty="0"/>
            </a:br>
            <a:r>
              <a:rPr lang="en-GB" sz="1800" kern="0" dirty="0">
                <a:solidFill>
                  <a:srgbClr val="4D4F53"/>
                </a:solidFill>
              </a:rPr>
              <a:t>Using small satellites for sensing weather as we continue to tackle climate change</a:t>
            </a:r>
            <a:br>
              <a:rPr lang="en-GB" sz="1800" dirty="0"/>
            </a:br>
            <a:endParaRPr lang="en-GB" dirty="0"/>
          </a:p>
        </p:txBody>
      </p:sp>
      <p:pic>
        <p:nvPicPr>
          <p:cNvPr id="4" name="Picture 3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23B9D5B6-69DF-D5E4-3F45-AB9ABC837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78" y="-20443"/>
            <a:ext cx="1395172" cy="1395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B88AB2-6591-2A22-5AAA-0975A865D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60" y="4864260"/>
            <a:ext cx="12385376" cy="5974014"/>
          </a:xfrm>
          <a:prstGeom prst="rect">
            <a:avLst/>
          </a:prstGeom>
          <a:effectLst>
            <a:softEdge rad="4318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03E1C-EC8C-9646-5FAF-4027914366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681193" y="4615503"/>
            <a:ext cx="2979166" cy="23833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FEBA2-C22A-9B08-FCEA-B149BB56CE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106663">
            <a:off x="4126869" y="3889645"/>
            <a:ext cx="3181169" cy="2544935"/>
          </a:xfrm>
          <a:prstGeom prst="rect">
            <a:avLst/>
          </a:prstGeom>
        </p:spPr>
      </p:pic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11D871D-B508-8B34-1A58-8B158A9B91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7"/>
          <a:stretch/>
        </p:blipFill>
        <p:spPr>
          <a:xfrm>
            <a:off x="6868921" y="3798687"/>
            <a:ext cx="5075348" cy="268059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30890" y="1185773"/>
            <a:ext cx="11177036" cy="4043428"/>
          </a:xfrm>
        </p:spPr>
        <p:txBody>
          <a:bodyPr/>
          <a:lstStyle/>
          <a:p>
            <a:pPr algn="just"/>
            <a:r>
              <a:rPr lang="en-GB" sz="2000" i="1" dirty="0"/>
              <a:t>Scouts: ESA’s agile research missions, a n</a:t>
            </a:r>
            <a:r>
              <a:rPr lang="en-GB" sz="2000" dirty="0"/>
              <a:t>ew initiative from ESA’s Earth Observation directorate, demonstrating Small satellite science missions with small budget and rapid schedule</a:t>
            </a:r>
          </a:p>
          <a:p>
            <a:pPr algn="just"/>
            <a:r>
              <a:rPr lang="en-GB" sz="2000" dirty="0"/>
              <a:t>This new family of small satellites delivers value-added science, characterised by an agile and low-cost development process to prove new concepts for future ESA endeavours with a different approach</a:t>
            </a:r>
          </a:p>
          <a:p>
            <a:pPr algn="just"/>
            <a:r>
              <a:rPr lang="en-GB" sz="2000" dirty="0" err="1"/>
              <a:t>HydroGNSS</a:t>
            </a:r>
            <a:r>
              <a:rPr lang="en-GB" sz="2000" dirty="0"/>
              <a:t> mission uses GNSS Reflectometry surface reflections collected from low Earth orbit of Global Navigation Satellite Systems, including GPS and Galileo used to measure key climate variables </a:t>
            </a:r>
          </a:p>
          <a:p>
            <a:pPr lvl="1"/>
            <a:r>
              <a:rPr lang="en-GB" sz="1600" dirty="0"/>
              <a:t>70 kg SSTL-Microsatellite, 5-year life based on the SSTL core Avionics</a:t>
            </a:r>
          </a:p>
          <a:p>
            <a:pPr lvl="1"/>
            <a:r>
              <a:rPr lang="en-GB" sz="1600" dirty="0"/>
              <a:t>3-axis attitude stabilised with star tracker</a:t>
            </a:r>
          </a:p>
          <a:p>
            <a:pPr lvl="1"/>
            <a:r>
              <a:rPr lang="en-GB" sz="1600" dirty="0"/>
              <a:t>Propulsion for orbit phasing and collision avoidance</a:t>
            </a:r>
          </a:p>
          <a:p>
            <a:pPr lvl="1"/>
            <a:r>
              <a:rPr lang="en-GB" sz="1600" dirty="0"/>
              <a:t>Up to 200 Mbps X-band downlink via </a:t>
            </a:r>
            <a:br>
              <a:rPr lang="en-GB" sz="1600" dirty="0"/>
            </a:br>
            <a:r>
              <a:rPr lang="en-GB" sz="1600" dirty="0"/>
              <a:t>Svalbard, with back up at Guildford</a:t>
            </a:r>
          </a:p>
          <a:p>
            <a:pPr lvl="1"/>
            <a:r>
              <a:rPr lang="en-GB" sz="1600" dirty="0"/>
              <a:t>Rideshare on Vega-C</a:t>
            </a:r>
          </a:p>
        </p:txBody>
      </p:sp>
    </p:spTree>
    <p:extLst>
      <p:ext uri="{BB962C8B-B14F-4D97-AF65-F5344CB8AC3E}">
        <p14:creationId xmlns:p14="http://schemas.microsoft.com/office/powerpoint/2010/main" val="320403171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The Moon">
                <a:extLst>
                  <a:ext uri="{FF2B5EF4-FFF2-40B4-BE49-F238E27FC236}">
                    <a16:creationId xmlns:a16="http://schemas.microsoft.com/office/drawing/2014/main" id="{DC3DFD7B-A417-70E9-9D3F-684B091023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27733739"/>
                  </p:ext>
                </p:extLst>
              </p:nvPr>
            </p:nvGraphicFramePr>
            <p:xfrm>
              <a:off x="371761" y="4869160"/>
              <a:ext cx="7474630" cy="747463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7474630" cy="747463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0" d="1000000"/>
                    <am3d:preTrans dx="-3" dy="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8744591" ay="4730967" az="877496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47557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The Moon">
                <a:extLst>
                  <a:ext uri="{FF2B5EF4-FFF2-40B4-BE49-F238E27FC236}">
                    <a16:creationId xmlns:a16="http://schemas.microsoft.com/office/drawing/2014/main" id="{DC3DFD7B-A417-70E9-9D3F-684B091023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761" y="4869160"/>
                <a:ext cx="7474630" cy="747463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EA451D1-B42B-16D6-459B-F086FDE36E3C}"/>
              </a:ext>
            </a:extLst>
          </p:cNvPr>
          <p:cNvSpPr txBox="1">
            <a:spLocks/>
          </p:cNvSpPr>
          <p:nvPr/>
        </p:nvSpPr>
        <p:spPr>
          <a:xfrm>
            <a:off x="1226547" y="954651"/>
            <a:ext cx="10146600" cy="1380227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3063"/>
              </a:buClr>
              <a:buFont typeface="Arial" charset="0"/>
              <a:buChar char="•"/>
              <a:defRPr sz="28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163063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0" dirty="0"/>
              <a:t>Lunar Pathfinder (LP) is a single data-relay satellite, designed, built and operated by </a:t>
            </a:r>
            <a:r>
              <a:rPr lang="en-GB" sz="8000" b="1" dirty="0"/>
              <a:t>SSTL</a:t>
            </a:r>
            <a:r>
              <a:rPr lang="en-GB" sz="8000" dirty="0"/>
              <a:t> and realised in partnership with </a:t>
            </a:r>
            <a:r>
              <a:rPr lang="en-GB" sz="8000" b="1" dirty="0"/>
              <a:t>ESA</a:t>
            </a:r>
            <a:r>
              <a:rPr lang="en-GB" sz="8000" dirty="0"/>
              <a:t>. </a:t>
            </a:r>
          </a:p>
          <a:p>
            <a:r>
              <a:rPr lang="en-GB" sz="8000" dirty="0"/>
              <a:t>Based around the same Core SSTL Avionics and heritage design approach LP is an enabler for exploration and science missions</a:t>
            </a: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8000" dirty="0"/>
              <a:t>An alignment of driving factors has rejuvenated a global interest in returning to the Moon: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8000" dirty="0">
                <a:latin typeface="+mn-lt"/>
              </a:rPr>
              <a:t>Reduced launch and technology costs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8000" dirty="0">
                <a:latin typeface="+mn-lt"/>
              </a:rPr>
              <a:t>New Space public private partnerships enabling commercial exploration</a:t>
            </a:r>
          </a:p>
          <a:p>
            <a:pPr lvl="1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8000" dirty="0">
                <a:latin typeface="+mn-lt"/>
              </a:rPr>
              <a:t>Greater appetite for private investment in space industry</a:t>
            </a:r>
          </a:p>
          <a:p>
            <a:pPr lvl="1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GB" sz="8000" dirty="0">
                <a:latin typeface="+mn-lt"/>
              </a:rPr>
              <a:t>Cislunar space becoming more of a national strategic interest</a:t>
            </a:r>
          </a:p>
          <a:p>
            <a:endParaRPr lang="en-GB" sz="6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BB946E-FB29-BC1F-F4F4-8D0FA5C8D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299" y="64736"/>
            <a:ext cx="10925360" cy="557633"/>
          </a:xfrm>
        </p:spPr>
        <p:txBody>
          <a:bodyPr/>
          <a:lstStyle/>
          <a:p>
            <a:r>
              <a:rPr lang="en-GB" dirty="0"/>
              <a:t>Lunar Pathfinder</a:t>
            </a:r>
            <a:br>
              <a:rPr lang="en-GB" sz="1800" dirty="0"/>
            </a:br>
            <a:r>
              <a:rPr lang="en-GB" sz="1800" kern="0" dirty="0">
                <a:solidFill>
                  <a:srgbClr val="4D4F53"/>
                </a:solidFill>
              </a:rPr>
              <a:t>Commercial communications around the moon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DB7381-2AA2-9966-D6BA-DB7FBCB6D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6054" y="3962784"/>
            <a:ext cx="4666779" cy="28041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28" name="Picture 4" descr="https://portal.intranet.sstl.co.uk/sites/proj-lunarpthfndr/Project-Working-Area/SSTLDocuments/Lunar%20Pathfinder.2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795" y="2354887"/>
            <a:ext cx="4518975" cy="341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A6B2D-1336-02C3-1911-9F92DDEC30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12133" y="4299656"/>
            <a:ext cx="1030923" cy="824739"/>
          </a:xfrm>
          <a:prstGeom prst="rect">
            <a:avLst/>
          </a:prstGeom>
        </p:spPr>
      </p:pic>
      <p:pic>
        <p:nvPicPr>
          <p:cNvPr id="11" name="Picture 4" descr="Image result for VESTA satellite">
            <a:extLst>
              <a:ext uri="{FF2B5EF4-FFF2-40B4-BE49-F238E27FC236}">
                <a16:creationId xmlns:a16="http://schemas.microsoft.com/office/drawing/2014/main" id="{CBBE2301-C871-C486-AB12-2EDAD8AC5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86987">
            <a:off x="3404881" y="3935632"/>
            <a:ext cx="1491866" cy="119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ines, Lunar Outpost developing technology for autonomous lunar excavation  and construction | Colorado School of Mines | Newsroom">
            <a:extLst>
              <a:ext uri="{FF2B5EF4-FFF2-40B4-BE49-F238E27FC236}">
                <a16:creationId xmlns:a16="http://schemas.microsoft.com/office/drawing/2014/main" id="{E69F8D7B-6F0B-1E89-D490-FF4B09C80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64" y="5978548"/>
            <a:ext cx="1101435" cy="85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39FE2-4009-F758-F7A4-0A65E8B989F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129"/>
          <a:stretch/>
        </p:blipFill>
        <p:spPr>
          <a:xfrm>
            <a:off x="10965453" y="-129188"/>
            <a:ext cx="1210017" cy="150311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A5D4CF-94A0-262B-5769-F39F00681258}"/>
              </a:ext>
            </a:extLst>
          </p:cNvPr>
          <p:cNvCxnSpPr>
            <a:cxnSpLocks/>
            <a:stCxn id="19" idx="7"/>
          </p:cNvCxnSpPr>
          <p:nvPr/>
        </p:nvCxnSpPr>
        <p:spPr>
          <a:xfrm flipV="1">
            <a:off x="2449078" y="4361447"/>
            <a:ext cx="1175394" cy="705503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91D899-C628-BD07-56A5-957CA96172DC}"/>
              </a:ext>
            </a:extLst>
          </p:cNvPr>
          <p:cNvCxnSpPr>
            <a:cxnSpLocks/>
            <a:stCxn id="19" idx="6"/>
          </p:cNvCxnSpPr>
          <p:nvPr/>
        </p:nvCxnSpPr>
        <p:spPr>
          <a:xfrm>
            <a:off x="2482556" y="5144405"/>
            <a:ext cx="2101276" cy="297319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68E6F5-47AB-39B6-2A0F-65CDFEE88661}"/>
              </a:ext>
            </a:extLst>
          </p:cNvPr>
          <p:cNvCxnSpPr>
            <a:cxnSpLocks/>
            <a:stCxn id="19" idx="5"/>
          </p:cNvCxnSpPr>
          <p:nvPr/>
        </p:nvCxnSpPr>
        <p:spPr>
          <a:xfrm>
            <a:off x="2449078" y="5221859"/>
            <a:ext cx="349408" cy="900618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A5A6B5-A781-76C5-05CF-BEFB218B2D97}"/>
              </a:ext>
            </a:extLst>
          </p:cNvPr>
          <p:cNvCxnSpPr>
            <a:cxnSpLocks/>
            <a:stCxn id="19" idx="6"/>
          </p:cNvCxnSpPr>
          <p:nvPr/>
        </p:nvCxnSpPr>
        <p:spPr>
          <a:xfrm flipH="1">
            <a:off x="1631504" y="5144405"/>
            <a:ext cx="851052" cy="535986"/>
          </a:xfrm>
          <a:prstGeom prst="line">
            <a:avLst/>
          </a:prstGeom>
          <a:ln w="19050">
            <a:solidFill>
              <a:schemeClr val="accent2"/>
            </a:solidFill>
            <a:prstDash val="dash"/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6E9FD79-0431-451D-3F3D-3DE3D8DB1574}"/>
              </a:ext>
            </a:extLst>
          </p:cNvPr>
          <p:cNvSpPr/>
          <p:nvPr/>
        </p:nvSpPr>
        <p:spPr>
          <a:xfrm>
            <a:off x="2253956" y="5034867"/>
            <a:ext cx="228600" cy="219075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7840B5-B7FE-9616-419A-DAB6F1A384E9}"/>
              </a:ext>
            </a:extLst>
          </p:cNvPr>
          <p:cNvSpPr txBox="1"/>
          <p:nvPr/>
        </p:nvSpPr>
        <p:spPr>
          <a:xfrm>
            <a:off x="4765151" y="4122873"/>
            <a:ext cx="865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Orbiters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27C87C-79EA-845B-63B6-9512E1E2BCD7}"/>
              </a:ext>
            </a:extLst>
          </p:cNvPr>
          <p:cNvSpPr txBox="1"/>
          <p:nvPr/>
        </p:nvSpPr>
        <p:spPr>
          <a:xfrm>
            <a:off x="5031563" y="5849457"/>
            <a:ext cx="835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Landers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9CD3EC-C995-3B9D-D524-30B3951F011A}"/>
              </a:ext>
            </a:extLst>
          </p:cNvPr>
          <p:cNvSpPr txBox="1"/>
          <p:nvPr/>
        </p:nvSpPr>
        <p:spPr>
          <a:xfrm>
            <a:off x="1999614" y="6311040"/>
            <a:ext cx="743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Rovers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3703E3-4AFE-2A15-C7D6-A418DAC77F2D}"/>
              </a:ext>
            </a:extLst>
          </p:cNvPr>
          <p:cNvSpPr txBox="1"/>
          <p:nvPr/>
        </p:nvSpPr>
        <p:spPr>
          <a:xfrm>
            <a:off x="699696" y="5620740"/>
            <a:ext cx="8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Far side</a:t>
            </a:r>
          </a:p>
        </p:txBody>
      </p:sp>
      <p:pic>
        <p:nvPicPr>
          <p:cNvPr id="39" name="Picture 4" descr="Lunar lander - Wikipedia">
            <a:extLst>
              <a:ext uri="{FF2B5EF4-FFF2-40B4-BE49-F238E27FC236}">
                <a16:creationId xmlns:a16="http://schemas.microsoft.com/office/drawing/2014/main" id="{B51EC230-0DB4-5745-2301-5034C0109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16440">
            <a:off x="4624057" y="5250374"/>
            <a:ext cx="844763" cy="75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EF02ECA-B909-9466-8C98-AF3EF708564D}"/>
              </a:ext>
            </a:extLst>
          </p:cNvPr>
          <p:cNvSpPr txBox="1"/>
          <p:nvPr/>
        </p:nvSpPr>
        <p:spPr>
          <a:xfrm>
            <a:off x="9681769" y="6208489"/>
            <a:ext cx="144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Laser Retro Reflector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B7289BA-9A9C-E08F-EED3-66B3FF61FE38}"/>
              </a:ext>
            </a:extLst>
          </p:cNvPr>
          <p:cNvSpPr txBox="1"/>
          <p:nvPr/>
        </p:nvSpPr>
        <p:spPr>
          <a:xfrm>
            <a:off x="7245337" y="6180302"/>
            <a:ext cx="1804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</a:rPr>
              <a:t>GNSS Weak Signal Detection</a:t>
            </a:r>
          </a:p>
        </p:txBody>
      </p:sp>
      <p:pic>
        <p:nvPicPr>
          <p:cNvPr id="42" name="Picture 6" descr="Symbols of NASA | NASA">
            <a:extLst>
              <a:ext uri="{FF2B5EF4-FFF2-40B4-BE49-F238E27FC236}">
                <a16:creationId xmlns:a16="http://schemas.microsoft.com/office/drawing/2014/main" id="{AC8F2EBE-64E1-1092-4367-CB384FE68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32" y="5892338"/>
            <a:ext cx="2037134" cy="101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esa logo">
            <a:extLst>
              <a:ext uri="{FF2B5EF4-FFF2-40B4-BE49-F238E27FC236}">
                <a16:creationId xmlns:a16="http://schemas.microsoft.com/office/drawing/2014/main" id="{D7C79D88-386C-B836-21A5-727E0403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108" y="6147574"/>
            <a:ext cx="1480709" cy="55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8525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BEF91-DD8B-E8CD-16D8-D5709B087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Incubed Technical Development</a:t>
            </a:r>
            <a:br>
              <a:rPr lang="en-GB" dirty="0"/>
            </a:br>
            <a:r>
              <a:rPr lang="en-GB" sz="2400" b="1" dirty="0">
                <a:solidFill>
                  <a:srgbClr val="4BACC6"/>
                </a:solidFill>
              </a:rPr>
              <a:t>Precision high resolution EO payload</a:t>
            </a:r>
            <a:endParaRPr lang="en-GB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FABC5-2C7A-133A-66CC-507FFC400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AEC19-A611-4427-A449-E29E0DCBC9B1}" type="slidenum">
              <a:rPr lang="en-GB" altLang="en-US" smtClean="0"/>
              <a:pPr/>
              <a:t>6</a:t>
            </a:fld>
            <a:endParaRPr lang="en-GB" alt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587D7246-090A-0DA9-6C55-82540BA0BC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7"/>
          <a:stretch/>
        </p:blipFill>
        <p:spPr>
          <a:xfrm>
            <a:off x="8760603" y="3183641"/>
            <a:ext cx="2938761" cy="32992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Picture 8" descr="A logo of a space shuttle&#10;&#10;Description automatically generated">
            <a:extLst>
              <a:ext uri="{FF2B5EF4-FFF2-40B4-BE49-F238E27FC236}">
                <a16:creationId xmlns:a16="http://schemas.microsoft.com/office/drawing/2014/main" id="{E7FDBD3C-0072-EFCC-BE1A-87E1D1B06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7211" y="-52341"/>
            <a:ext cx="1624789" cy="1624789"/>
          </a:xfrm>
          <a:prstGeom prst="rect">
            <a:avLst/>
          </a:prstGeom>
        </p:spPr>
      </p:pic>
      <p:pic>
        <p:nvPicPr>
          <p:cNvPr id="10" name="Picture 2" descr="ESA - Investing in industrial innovation">
            <a:extLst>
              <a:ext uri="{FF2B5EF4-FFF2-40B4-BE49-F238E27FC236}">
                <a16:creationId xmlns:a16="http://schemas.microsoft.com/office/drawing/2014/main" id="{19CDB361-BDB8-DEDE-43B5-8D3A525A1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4" y="-171400"/>
            <a:ext cx="1806899" cy="170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6A8AEDF-AFCD-FCB6-E7D8-D988285A9554}"/>
              </a:ext>
            </a:extLst>
          </p:cNvPr>
          <p:cNvSpPr txBox="1">
            <a:spLocks/>
          </p:cNvSpPr>
          <p:nvPr/>
        </p:nvSpPr>
        <p:spPr>
          <a:xfrm>
            <a:off x="729567" y="1380256"/>
            <a:ext cx="10969798" cy="20886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3063"/>
              </a:buClr>
              <a:buFont typeface="Arial" charset="0"/>
              <a:buChar char="•"/>
              <a:defRPr sz="28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63063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09006"/>
              </a:buClr>
            </a:pPr>
            <a:r>
              <a:rPr lang="en-GB" altLang="en-US" sz="2000" dirty="0"/>
              <a:t>SSTL’s new </a:t>
            </a:r>
            <a:r>
              <a:rPr lang="en-GB" sz="2000" b="1" dirty="0">
                <a:solidFill>
                  <a:srgbClr val="4BACC6"/>
                </a:solidFill>
              </a:rPr>
              <a:t>very high resolution </a:t>
            </a:r>
            <a:r>
              <a:rPr lang="en-GB" sz="2000" dirty="0"/>
              <a:t>multispectral imager </a:t>
            </a:r>
            <a:r>
              <a:rPr lang="en-GB" sz="2000" b="1" dirty="0">
                <a:solidFill>
                  <a:srgbClr val="4BACC6"/>
                </a:solidFill>
              </a:rPr>
              <a:t>Precision</a:t>
            </a:r>
            <a:r>
              <a:rPr lang="en-GB" sz="2000" dirty="0"/>
              <a:t> which utilizes a novel CCD-in-CMOS time delay and integration (TDI) line scan detector and </a:t>
            </a:r>
            <a:r>
              <a:rPr lang="en-GB" sz="2000" b="1" dirty="0">
                <a:solidFill>
                  <a:srgbClr val="4BACC6"/>
                </a:solidFill>
              </a:rPr>
              <a:t>innovative opto-mechanical techniques </a:t>
            </a:r>
            <a:r>
              <a:rPr lang="en-GB" sz="2000" dirty="0"/>
              <a:t>to achieve cutting edge performance at a market-leading size, weight and power </a:t>
            </a:r>
            <a:r>
              <a:rPr lang="en-GB" altLang="en-US" sz="2000" dirty="0"/>
              <a:t>to </a:t>
            </a:r>
            <a:r>
              <a:rPr lang="en-US" altLang="en-US" sz="2000" dirty="0"/>
              <a:t>increase the </a:t>
            </a:r>
            <a:r>
              <a:rPr lang="en-US" altLang="en-US" sz="2000" b="1" dirty="0">
                <a:solidFill>
                  <a:srgbClr val="4BACC6"/>
                </a:solidFill>
              </a:rPr>
              <a:t>value for money </a:t>
            </a:r>
            <a:r>
              <a:rPr lang="en-US" altLang="en-US" sz="2000" dirty="0"/>
              <a:t>to EO satellite customers </a:t>
            </a:r>
            <a:endParaRPr lang="en-GB" altLang="en-US" sz="2000" dirty="0"/>
          </a:p>
          <a:p>
            <a:pPr algn="just">
              <a:buClr>
                <a:srgbClr val="F09006"/>
              </a:buClr>
            </a:pPr>
            <a:endParaRPr lang="en-GB" sz="2000" dirty="0"/>
          </a:p>
          <a:p>
            <a:pPr algn="just"/>
            <a:endParaRPr lang="en-GB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D66D7C-1B0F-4C62-950C-95950E0B7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997" y="3174797"/>
            <a:ext cx="4445697" cy="33080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62B26C-4C2E-5A28-CDAC-A79C8A47159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r="9490"/>
          <a:stretch/>
        </p:blipFill>
        <p:spPr>
          <a:xfrm>
            <a:off x="808743" y="3174797"/>
            <a:ext cx="3096345" cy="330458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6AA83C-F71F-0449-A49A-63EF96D9440F}"/>
              </a:ext>
            </a:extLst>
          </p:cNvPr>
          <p:cNvSpPr txBox="1"/>
          <p:nvPr/>
        </p:nvSpPr>
        <p:spPr>
          <a:xfrm>
            <a:off x="479376" y="6186791"/>
            <a:ext cx="302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SSTL - Precision</a:t>
            </a:r>
          </a:p>
        </p:txBody>
      </p:sp>
    </p:spTree>
    <p:extLst>
      <p:ext uri="{BB962C8B-B14F-4D97-AF65-F5344CB8AC3E}">
        <p14:creationId xmlns:p14="http://schemas.microsoft.com/office/powerpoint/2010/main" val="3953785476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SA - Investing in industrial innovation">
            <a:extLst>
              <a:ext uri="{FF2B5EF4-FFF2-40B4-BE49-F238E27FC236}">
                <a16:creationId xmlns:a16="http://schemas.microsoft.com/office/drawing/2014/main" id="{36C7F1D8-B7B9-DB36-CC28-7E07B699A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4" y="-171400"/>
            <a:ext cx="1806899" cy="170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65AB45-7F61-8824-C0E4-2D21C5777706}"/>
              </a:ext>
            </a:extLst>
          </p:cNvPr>
          <p:cNvSpPr txBox="1">
            <a:spLocks/>
          </p:cNvSpPr>
          <p:nvPr/>
        </p:nvSpPr>
        <p:spPr>
          <a:xfrm>
            <a:off x="729566" y="1380256"/>
            <a:ext cx="11379679" cy="540067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63063"/>
              </a:buClr>
              <a:buFont typeface="Arial" charset="0"/>
              <a:buChar char="•"/>
              <a:defRPr sz="28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163063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163063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F09006"/>
              </a:buClr>
            </a:pPr>
            <a:r>
              <a:rPr lang="en-GB" altLang="en-US" sz="2000" dirty="0"/>
              <a:t>SSTL’s new </a:t>
            </a:r>
            <a:r>
              <a:rPr lang="en-GB" sz="2000" dirty="0"/>
              <a:t>High throughput </a:t>
            </a:r>
            <a:r>
              <a:rPr lang="en-US" altLang="en-US" sz="2000" b="1" dirty="0">
                <a:solidFill>
                  <a:srgbClr val="4BACC6"/>
                </a:solidFill>
                <a:latin typeface="+mn-lt"/>
              </a:rPr>
              <a:t>FIPC</a:t>
            </a:r>
            <a:r>
              <a:rPr lang="en-GB" altLang="en-US" sz="2000" dirty="0"/>
              <a:t> is designed specifically to tackle the data bottleneck and </a:t>
            </a:r>
            <a:r>
              <a:rPr lang="en-GB" altLang="en-US" sz="2000" b="1" dirty="0">
                <a:solidFill>
                  <a:srgbClr val="4BACC6"/>
                </a:solidFill>
              </a:rPr>
              <a:t>onboard data processing </a:t>
            </a:r>
            <a:r>
              <a:rPr lang="en-GB" altLang="en-US" sz="2000" dirty="0"/>
              <a:t>pipeline to </a:t>
            </a:r>
            <a:r>
              <a:rPr lang="en-US" altLang="en-US" sz="2000" dirty="0"/>
              <a:t>increase the </a:t>
            </a:r>
            <a:r>
              <a:rPr lang="en-US" altLang="en-US" sz="2000" b="1" dirty="0">
                <a:solidFill>
                  <a:srgbClr val="4BACC6"/>
                </a:solidFill>
              </a:rPr>
              <a:t>value for money </a:t>
            </a:r>
            <a:r>
              <a:rPr lang="en-US" altLang="en-US" sz="2000" dirty="0"/>
              <a:t>to EO satellite customers </a:t>
            </a:r>
            <a:endParaRPr lang="en-GB" altLang="en-US" sz="2000" dirty="0"/>
          </a:p>
          <a:p>
            <a:pPr algn="just">
              <a:buClr>
                <a:srgbClr val="F09006"/>
              </a:buClr>
            </a:pPr>
            <a:r>
              <a:rPr lang="en-US" altLang="en-US" sz="2000" dirty="0">
                <a:latin typeface="+mn-lt"/>
              </a:rPr>
              <a:t>SSTL’s </a:t>
            </a:r>
            <a:r>
              <a:rPr lang="en-US" altLang="en-US" sz="2000" b="1" dirty="0">
                <a:solidFill>
                  <a:srgbClr val="4BACC6"/>
                </a:solidFill>
                <a:latin typeface="+mn-lt"/>
              </a:rPr>
              <a:t>FIPC</a:t>
            </a:r>
            <a:r>
              <a:rPr lang="en-US" altLang="en-US" sz="2000" dirty="0">
                <a:latin typeface="+mn-lt"/>
              </a:rPr>
              <a:t> sub-system provides an </a:t>
            </a:r>
            <a:r>
              <a:rPr lang="en-US" altLang="en-US" sz="2000" b="1" dirty="0">
                <a:solidFill>
                  <a:srgbClr val="4BACC6"/>
                </a:solidFill>
                <a:latin typeface="+mn-lt"/>
              </a:rPr>
              <a:t>innovative</a:t>
            </a:r>
            <a:r>
              <a:rPr lang="en-US" altLang="en-US" sz="2000" dirty="0">
                <a:latin typeface="+mn-lt"/>
              </a:rPr>
              <a:t> end-to-end </a:t>
            </a:r>
            <a:r>
              <a:rPr lang="en-US" altLang="en-US" sz="2000" b="1" dirty="0">
                <a:solidFill>
                  <a:srgbClr val="4BACC6"/>
                </a:solidFill>
                <a:latin typeface="+mn-lt"/>
              </a:rPr>
              <a:t>solution.  </a:t>
            </a:r>
            <a:r>
              <a:rPr lang="en-US" altLang="en-US" sz="2000" dirty="0"/>
              <a:t>The</a:t>
            </a:r>
            <a:r>
              <a:rPr lang="en-US" altLang="en-US" sz="2000" b="1" dirty="0">
                <a:solidFill>
                  <a:srgbClr val="4BACC6"/>
                </a:solidFill>
                <a:latin typeface="+mn-lt"/>
              </a:rPr>
              <a:t> </a:t>
            </a:r>
            <a:r>
              <a:rPr lang="en-US" altLang="en-US" sz="2000" dirty="0">
                <a:latin typeface="+mn-lt"/>
              </a:rPr>
              <a:t>end-user development </a:t>
            </a:r>
            <a:r>
              <a:rPr lang="en-US" altLang="en-US" sz="2000" b="1" dirty="0">
                <a:solidFill>
                  <a:srgbClr val="4BACC6"/>
                </a:solidFill>
                <a:latin typeface="+mn-lt"/>
              </a:rPr>
              <a:t>framework</a:t>
            </a:r>
            <a:r>
              <a:rPr lang="en-US" altLang="en-US" sz="2000" dirty="0">
                <a:latin typeface="+mn-lt"/>
              </a:rPr>
              <a:t> has been designed to facilitate both in-house and third-party advanced </a:t>
            </a:r>
            <a:r>
              <a:rPr lang="en-US" altLang="en-US" sz="2000" b="1" dirty="0">
                <a:solidFill>
                  <a:srgbClr val="4BACC6"/>
                </a:solidFill>
                <a:latin typeface="+mn-lt"/>
              </a:rPr>
              <a:t>onboard processing </a:t>
            </a:r>
            <a:r>
              <a:rPr lang="en-US" altLang="en-US" sz="2000" dirty="0">
                <a:latin typeface="+mn-lt"/>
              </a:rPr>
              <a:t>capabilities</a:t>
            </a:r>
            <a:r>
              <a:rPr lang="en-US" altLang="en-US" sz="2000" dirty="0"/>
              <a:t>.  To enable a</a:t>
            </a:r>
            <a:r>
              <a:rPr lang="en-GB" sz="2000" dirty="0" err="1"/>
              <a:t>pplications</a:t>
            </a:r>
            <a:r>
              <a:rPr lang="en-GB" sz="2000" dirty="0"/>
              <a:t> from data calibration to </a:t>
            </a:r>
            <a:r>
              <a:rPr lang="en-GB" sz="2000" b="1" dirty="0">
                <a:solidFill>
                  <a:srgbClr val="4BACC6"/>
                </a:solidFill>
              </a:rPr>
              <a:t>Machine Learning (ML)</a:t>
            </a:r>
            <a:r>
              <a:rPr lang="en-GB" sz="2000" dirty="0"/>
              <a:t> for image classification and information extraction towards greater </a:t>
            </a:r>
            <a:r>
              <a:rPr lang="en-GB" sz="2000" b="1" dirty="0">
                <a:solidFill>
                  <a:srgbClr val="4BACC6"/>
                </a:solidFill>
              </a:rPr>
              <a:t>satellite autonomy. </a:t>
            </a:r>
          </a:p>
          <a:p>
            <a:pPr algn="just"/>
            <a:endParaRPr lang="en-GB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4BEF91-DD8B-E8CD-16D8-D5709B087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Incubed Technical Development</a:t>
            </a:r>
            <a:br>
              <a:rPr lang="en-GB" dirty="0"/>
            </a:br>
            <a:r>
              <a:rPr lang="en-GB" altLang="en-US" sz="2400" b="1" dirty="0">
                <a:solidFill>
                  <a:srgbClr val="4BACC6"/>
                </a:solidFill>
              </a:rPr>
              <a:t>Flexible and Intelligent Payload Chain </a:t>
            </a:r>
            <a:r>
              <a:rPr lang="en-GB" altLang="en-US" sz="2400" dirty="0"/>
              <a:t>(FIPC)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7FABC5-2C7A-133A-66CC-507FFC400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AEC19-A611-4427-A449-E29E0DCBC9B1}" type="slidenum">
              <a:rPr lang="en-GB" altLang="en-US" smtClean="0"/>
              <a:pPr/>
              <a:t>7</a:t>
            </a:fld>
            <a:endParaRPr lang="en-GB" altLang="en-US" dirty="0"/>
          </a:p>
        </p:txBody>
      </p:sp>
      <p:pic>
        <p:nvPicPr>
          <p:cNvPr id="6" name="Picture 2" descr="SSTL Secures ESA InCubed Funding to Improve Data Throughput for Small EO Satellites">
            <a:extLst>
              <a:ext uri="{FF2B5EF4-FFF2-40B4-BE49-F238E27FC236}">
                <a16:creationId xmlns:a16="http://schemas.microsoft.com/office/drawing/2014/main" id="{BA8FA1CB-2D7A-6A34-61BF-24AB66A04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20715" y="77069"/>
            <a:ext cx="1371776" cy="130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712DD-3238-7E74-3203-EDA1D3F87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899" y="3972264"/>
            <a:ext cx="5976663" cy="279401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FDE2DE3-BA5C-3893-61B7-0E9BE1CEBB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b="16077"/>
          <a:stretch/>
        </p:blipFill>
        <p:spPr bwMode="auto">
          <a:xfrm>
            <a:off x="1252252" y="4246776"/>
            <a:ext cx="3867915" cy="224498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12628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5C2D-05CA-A17D-46A7-D8A70D3A0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Commercialising technologies - </a:t>
            </a:r>
            <a:r>
              <a:rPr lang="en-GB" dirty="0" err="1"/>
              <a:t>Darkcarb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D3B09D-A4CD-B132-390A-5F8D6458D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AEC19-A611-4427-A449-E29E0DCBC9B1}" type="slidenum">
              <a:rPr lang="en-GB" altLang="en-US" smtClean="0"/>
              <a:pPr/>
              <a:t>8</a:t>
            </a:fld>
            <a:endParaRPr lang="en-GB" alt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40EF3-3A62-F319-BE17-F0858628260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934509" y="843892"/>
            <a:ext cx="7234238" cy="540067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Leveraging Incubed developments into new commercial programmes</a:t>
            </a:r>
          </a:p>
          <a:p>
            <a:r>
              <a:rPr lang="en-GB" dirty="0"/>
              <a:t>40 years of doing space differently, pushing technology boundaries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A machine with many parts">
            <a:extLst>
              <a:ext uri="{FF2B5EF4-FFF2-40B4-BE49-F238E27FC236}">
                <a16:creationId xmlns:a16="http://schemas.microsoft.com/office/drawing/2014/main" id="{805F1034-E93A-C9BA-8DD6-B803947F6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000" y="843892"/>
            <a:ext cx="3833983" cy="5819837"/>
          </a:xfrm>
          <a:prstGeom prst="rect">
            <a:avLst/>
          </a:prstGeom>
          <a:ln w="38100">
            <a:solidFill>
              <a:schemeClr val="accent1"/>
            </a:solidFill>
            <a:prstDash val="solid"/>
          </a:ln>
        </p:spPr>
      </p:pic>
      <p:pic>
        <p:nvPicPr>
          <p:cNvPr id="7" name="Picture 6" descr="A large rectangular object with a flag inside&#10;&#10;Description automatically generated with medium confidence">
            <a:extLst>
              <a:ext uri="{FF2B5EF4-FFF2-40B4-BE49-F238E27FC236}">
                <a16:creationId xmlns:a16="http://schemas.microsoft.com/office/drawing/2014/main" id="{04512D5C-A412-AA10-F8DE-DF79D28C4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743" y="3063729"/>
            <a:ext cx="3393064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E3C87F1-3FBF-4576-B07D-0C583CA11491}"/>
              </a:ext>
            </a:extLst>
          </p:cNvPr>
          <p:cNvSpPr/>
          <p:nvPr/>
        </p:nvSpPr>
        <p:spPr>
          <a:xfrm>
            <a:off x="8976320" y="3429000"/>
            <a:ext cx="913270" cy="936104"/>
          </a:xfrm>
          <a:prstGeom prst="ellipse">
            <a:avLst/>
          </a:prstGeom>
          <a:noFill/>
          <a:ln w="38100">
            <a:solidFill>
              <a:schemeClr val="accent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16B38A1-4C57-D3D2-5913-9AA93DBBAC89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7742807" y="4077072"/>
            <a:ext cx="1233260" cy="786657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857B5-8032-E647-7BC7-EA14851B6D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31" y="3063729"/>
            <a:ext cx="2414397" cy="36000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5DD2E1-263C-73F6-7835-62447AF1C995}"/>
              </a:ext>
            </a:extLst>
          </p:cNvPr>
          <p:cNvCxnSpPr>
            <a:cxnSpLocks/>
            <a:stCxn id="11" idx="3"/>
            <a:endCxn id="7" idx="1"/>
          </p:cNvCxnSpPr>
          <p:nvPr/>
        </p:nvCxnSpPr>
        <p:spPr>
          <a:xfrm>
            <a:off x="3670028" y="4863729"/>
            <a:ext cx="679715" cy="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A21126-3FDA-E4A1-8534-2412595A7D1E}"/>
              </a:ext>
            </a:extLst>
          </p:cNvPr>
          <p:cNvSpPr txBox="1"/>
          <p:nvPr/>
        </p:nvSpPr>
        <p:spPr>
          <a:xfrm>
            <a:off x="479376" y="6186791"/>
            <a:ext cx="302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MWIR Payload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055DF-8ABB-EF74-47F5-EE23B91ACE4D}"/>
              </a:ext>
            </a:extLst>
          </p:cNvPr>
          <p:cNvSpPr txBox="1"/>
          <p:nvPr/>
        </p:nvSpPr>
        <p:spPr>
          <a:xfrm>
            <a:off x="4096221" y="6244567"/>
            <a:ext cx="1804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HOTSAT-1</a:t>
            </a:r>
          </a:p>
        </p:txBody>
      </p:sp>
    </p:spTree>
    <p:extLst>
      <p:ext uri="{BB962C8B-B14F-4D97-AF65-F5344CB8AC3E}">
        <p14:creationId xmlns:p14="http://schemas.microsoft.com/office/powerpoint/2010/main" val="1768098768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7BB40-5E41-A278-1944-6A2EBBFA4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C6E7F-CF19-ED75-F09D-100455265C21}"/>
              </a:ext>
            </a:extLst>
          </p:cNvPr>
          <p:cNvSpPr txBox="1"/>
          <p:nvPr/>
        </p:nvSpPr>
        <p:spPr>
          <a:xfrm>
            <a:off x="1919536" y="6381328"/>
            <a:ext cx="6140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Atlanta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8443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Presentation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MS Reference Sans Serif"/>
        <a:ea typeface=""/>
        <a:cs typeface=""/>
      </a:majorFont>
      <a:minorFont>
        <a:latin typeface="MS Reference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STL-Powerpoint-Template-2017-edit" id="{970C7C6C-5ADB-4D55-8BCE-C2EF93B88AB3}" vid="{7CE9F1F2-D060-47F2-9618-D69D435BD97D}"/>
    </a:ext>
  </a:extLst>
</a:theme>
</file>

<file path=ppt/theme/theme2.xml><?xml version="1.0" encoding="utf-8"?>
<a:theme xmlns:a="http://schemas.openxmlformats.org/drawingml/2006/main" name="Baseli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MS Reference Sans Serif"/>
        <a:ea typeface=""/>
        <a:cs typeface=""/>
      </a:majorFont>
      <a:minorFont>
        <a:latin typeface="MS Reference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4A8F"/>
        </a:solidFill>
        <a:ln>
          <a:solidFill>
            <a:schemeClr val="tx1"/>
          </a:solidFill>
        </a:ln>
      </a:spPr>
      <a:bodyPr rtlCol="0" anchor="ctr"/>
      <a:lstStyle>
        <a:defPPr algn="ctr">
          <a:defRPr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STL presentation template 2023.potx" id="{2DB4A030-BEB8-4F6C-BBD8-122BCA38A47B}" vid="{4B70C06B-116C-4F7F-8170-087D3C95340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9" ma:contentTypeDescription="Create a new document." ma:contentTypeScope="" ma:versionID="75bcdc782f45fa54a8a3075fbb1f4ca1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893931e642f862338292e13b4437b5e9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6428E2-842E-4972-AB70-4887D5E6BA8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1955B08-18AE-4CED-8B73-669B20A37748}"/>
</file>

<file path=customXml/itemProps3.xml><?xml version="1.0" encoding="utf-8"?>
<ds:datastoreItem xmlns:ds="http://schemas.openxmlformats.org/officeDocument/2006/customXml" ds:itemID="{2C557528-12AA-4D35-84A3-D93C51FC73F3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84a7247a-2ce2-40f7-b091-3214f8aaafe2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SSTL PowerPoint template standard size</Template>
  <TotalTime>13254</TotalTime>
  <Words>792</Words>
  <Application>Microsoft Office PowerPoint</Application>
  <PresentationFormat>Widescreen</PresentationFormat>
  <Paragraphs>96</Paragraphs>
  <Slides>12</Slides>
  <Notes>12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Presentation Page</vt:lpstr>
      <vt:lpstr>Baseline</vt:lpstr>
      <vt:lpstr>SSTL - Pioneer of the Smallsat Revolution Presents how ESA programmes are supporting EO commercialisation of Space </vt:lpstr>
      <vt:lpstr>PowerPoint Presentation</vt:lpstr>
      <vt:lpstr>A Different Approach, GIOVE A</vt:lpstr>
      <vt:lpstr>HydroGNSS Using small satellites for sensing weather as we continue to tackle climate change </vt:lpstr>
      <vt:lpstr>Lunar Pathfinder Commercial communications around the moon</vt:lpstr>
      <vt:lpstr>Incubed Technical Development Precision high resolution EO payload</vt:lpstr>
      <vt:lpstr>Incubed Technical Development Flexible and Intelligent Payload Chain (FIPC)</vt:lpstr>
      <vt:lpstr>Commercialising technologies - Darkcarb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Darren Jones</dc:creator>
  <cp:lastModifiedBy>Andrew Haslehurst</cp:lastModifiedBy>
  <cp:revision>42</cp:revision>
  <cp:lastPrinted>2023-10-21T12:27:29Z</cp:lastPrinted>
  <dcterms:created xsi:type="dcterms:W3CDTF">2023-09-19T13:46:09Z</dcterms:created>
  <dcterms:modified xsi:type="dcterms:W3CDTF">2023-10-28T21:17:50Z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  <property fmtid="{D5CDD505-2E9C-101B-9397-08002B2CF9AE}" pid="3" name="_dlc_DocIdItemGuid">
    <vt:lpwstr>d2b76558-724b-4add-a514-49180fa1b591</vt:lpwstr>
  </property>
  <property fmtid="{D5CDD505-2E9C-101B-9397-08002B2CF9AE}" pid="4" name="Subject Matter(s)">
    <vt:lpwstr/>
  </property>
  <property fmtid="{D5CDD505-2E9C-101B-9397-08002B2CF9AE}" pid="5" name="Related Project(s)">
    <vt:lpwstr>25;#[Not Project Related]|2d075590-e642-42ae-8158-aa4388309b42</vt:lpwstr>
  </property>
  <property fmtid="{D5CDD505-2E9C-101B-9397-08002B2CF9AE}" pid="6" name="US Origin Content">
    <vt:lpwstr>5;#Not yet assessed|ec8f1ca2-a90e-4739-a85d-d54ae228115d</vt:lpwstr>
  </property>
  <property fmtid="{D5CDD505-2E9C-101B-9397-08002B2CF9AE}" pid="7" name="Related Product Type(s)">
    <vt:lpwstr>13;#[Not Product Related]|a1c8283f-1d98-49dc-80e1-4edc87f2509b</vt:lpwstr>
  </property>
  <property fmtid="{D5CDD505-2E9C-101B-9397-08002B2CF9AE}" pid="8" name="Related SSTL Team(s)">
    <vt:lpwstr>22;#Business Development and Sales|3a6d405f-f27c-482a-b770-487a2ca8bb38</vt:lpwstr>
  </property>
  <property fmtid="{D5CDD505-2E9C-101B-9397-08002B2CF9AE}" pid="9" name="UK Export Rating(s) of Subject">
    <vt:lpwstr>4;#[Please update when performing UK ratings]|36cc43d4-b156-42b7-a67b-20150650c886</vt:lpwstr>
  </property>
  <property fmtid="{D5CDD505-2E9C-101B-9397-08002B2CF9AE}" pid="10" name="Document Author">
    <vt:lpwstr>595;#Darren Jones|97c3ca87-5d2b-44b1-9bb4-b5fedb93704a</vt:lpwstr>
  </property>
  <property fmtid="{D5CDD505-2E9C-101B-9397-08002B2CF9AE}" pid="11" name="Related Organisation(s)">
    <vt:lpwstr/>
  </property>
  <property fmtid="{D5CDD505-2E9C-101B-9397-08002B2CF9AE}" pid="12" name="Government Security Classification">
    <vt:lpwstr>8;#[Not government security reviewed]|f5114ed7-3a28-49da-b117-a06443656402</vt:lpwstr>
  </property>
  <property fmtid="{D5CDD505-2E9C-101B-9397-08002B2CF9AE}" pid="13" name="US Licence(s)">
    <vt:lpwstr>1;#[Please update when performing US rating]|280f4933-5ee4-4a65-931d-44f374990ac7</vt:lpwstr>
  </property>
  <property fmtid="{D5CDD505-2E9C-101B-9397-08002B2CF9AE}" pid="14" name="Related Review(s)">
    <vt:lpwstr/>
  </property>
  <property fmtid="{D5CDD505-2E9C-101B-9397-08002B2CF9AE}" pid="15" name="Rated by">
    <vt:lpwstr>7;#N/A [Rating not yet performed]|de54033c-ec3a-48e0-b7e8-2208f48c44d5</vt:lpwstr>
  </property>
  <property fmtid="{D5CDD505-2E9C-101B-9397-08002B2CF9AE}" pid="16" name="Document Type">
    <vt:lpwstr>38;#Presentation|f1fe43a0-1340-49aa-913d-adb3308561f3</vt:lpwstr>
  </property>
  <property fmtid="{D5CDD505-2E9C-101B-9397-08002B2CF9AE}" pid="17" name="UK Export Rating(s)">
    <vt:lpwstr>3;#[Please update when performing UK ratings]|2712701e-bd07-48d8-88c1-6370c5d3f906</vt:lpwstr>
  </property>
  <property fmtid="{D5CDD505-2E9C-101B-9397-08002B2CF9AE}" pid="18" name="US EAR ECCN No.">
    <vt:lpwstr>2;#[Please update when performing US rating]|33ccc53e-5670-4603-95d8-c6b841c8c26d</vt:lpwstr>
  </property>
  <property fmtid="{D5CDD505-2E9C-101B-9397-08002B2CF9AE}" pid="19" name="UK Export Control">
    <vt:lpwstr>6;#[Not yet rated]|bd57dd39-fb07-44ae-82cd-7a60795745b1</vt:lpwstr>
  </property>
  <property fmtid="{D5CDD505-2E9C-101B-9397-08002B2CF9AE}" pid="20" name="SSTL Data Classification">
    <vt:lpwstr>716;#[Not Yet SSTL Data Classification Rated]|f3e6f0a1-ccba-4dfa-b1d8-2564456871f5</vt:lpwstr>
  </property>
  <property fmtid="{D5CDD505-2E9C-101B-9397-08002B2CF9AE}" pid="21" name="Template Description">
    <vt:lpwstr>SSTL Standard Presentation Template</vt:lpwstr>
  </property>
  <property fmtid="{D5CDD505-2E9C-101B-9397-08002B2CF9AE}" pid="22" name="Template Name">
    <vt:lpwstr>SSTL Presentation</vt:lpwstr>
  </property>
</Properties>
</file>