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70" r:id="rId4"/>
    <p:sldMasterId id="2147487283" r:id="rId5"/>
    <p:sldMasterId id="2147487295" r:id="rId6"/>
    <p:sldMasterId id="2147487309" r:id="rId7"/>
    <p:sldMasterId id="2147483681" r:id="rId8"/>
  </p:sldMasterIdLst>
  <p:notesMasterIdLst>
    <p:notesMasterId r:id="rId17"/>
  </p:notesMasterIdLst>
  <p:handoutMasterIdLst>
    <p:handoutMasterId r:id="rId18"/>
  </p:handoutMasterIdLst>
  <p:sldIdLst>
    <p:sldId id="269" r:id="rId9"/>
    <p:sldId id="289" r:id="rId10"/>
    <p:sldId id="527" r:id="rId11"/>
    <p:sldId id="2147376097" r:id="rId12"/>
    <p:sldId id="2147376091" r:id="rId13"/>
    <p:sldId id="2147376090" r:id="rId14"/>
    <p:sldId id="2147376102" r:id="rId15"/>
    <p:sldId id="307" r:id="rId16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99561A-1582-5793-C30D-0130633F5D67}" name="Geraldine Naja" initials="GN" userId="S::Geraldine.Naja@esa.int::a10122af-6935-49b5-b702-2e368bcf77a4" providerId="AD"/>
  <p188:author id="{338BEC2B-4C30-EEA8-2071-86105CCBE878}" name="Aude Yveline Adeline De Clercq" initials="AC" userId="S::aude.de.clercq@esa.int::e9927f81-9655-41df-b5b2-be261608bd7c" providerId="AD"/>
  <p188:author id="{94F1A041-EACE-CCA2-546C-2A5FE3415981}" name="Diana Ferrer Prats" initials="DP" userId="S::diana.ferrer.prats@ext.esa.int::ac0e44ae-49ca-41f4-834f-e1fac055fed3" providerId="AD"/>
  <p188:author id="{27B9E390-D26D-02D9-93B6-1F8C5BA69950}" name="Gianluigi Baldesi" initials="GB" userId="S::gianluigi.baldesi@esa.int::1c95b0c6-a0db-4775-b1b2-6552a2535f53" providerId="AD"/>
  <p188:author id="{4B73AACC-2B4D-09F2-13E2-F61D611A425C}" name="Riho Palis" initials="RP" userId="S::riho.palis@ext.esa.int::8aa995b6-bd3b-4f31-9ca3-a689169dbd0f" providerId="AD"/>
  <p188:author id="{60D538D5-BCAB-B155-26CF-F7FD06A0A0D5}" name="Diana Ferrer Prats" initials="DFP" userId="Diana Ferrer Prats" providerId="None"/>
  <p188:author id="{D46C14E0-0B60-5B41-86EB-CD00F6D8FA67}" name="Maud Moullec" initials="MM" userId="S::maud.moullec@esa.int::418a3d24-bc0c-4922-9a15-24fa4c454bb7" providerId="AD"/>
  <p188:author id="{2C8AC7EC-E771-25F9-7B7F-F3FFE1A02FED}" name="Michele Di Magno" initials="MM" userId="S::michele.di.magno@ext.esa.int::12c52efb-fb82-4399-8225-ae10de66e0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erica Lusi" initials="O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A3D"/>
    <a:srgbClr val="E03336"/>
    <a:srgbClr val="012231"/>
    <a:srgbClr val="8196A7"/>
    <a:srgbClr val="003249"/>
    <a:srgbClr val="FFC100"/>
    <a:srgbClr val="C4EFFF"/>
    <a:srgbClr val="029EE0"/>
    <a:srgbClr val="039DE1"/>
    <a:srgbClr val="809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CF9FA-77BF-64DA-F89E-6D4E8339C897}" v="14" dt="2023-10-26T12:57:29.121"/>
    <p1510:client id="{36A23912-FAB1-45E1-9319-E562995B72A6}" v="2" dt="2023-10-27T11:42:49.472"/>
    <p1510:client id="{88F31E8B-1B79-AF47-903E-ACB77BC82503}" vWet="2" dt="2023-10-26T12:55:25.635"/>
    <p1510:client id="{8F6E4AD2-6DE6-FC41-9CF4-CC90B4A301F7}" v="2" vWet="4" dt="2023-10-26T12:54:34.087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Borghi" userId="S::giuseppe.borghi@esa.int::2f3a920f-880c-4435-9ae3-b353d50bfc00" providerId="AD" clId="Web-{36A23912-FAB1-45E1-9319-E562995B72A6}"/>
    <pc:docChg chg="modSld">
      <pc:chgData name="Giuseppe Borghi" userId="S::giuseppe.borghi@esa.int::2f3a920f-880c-4435-9ae3-b353d50bfc00" providerId="AD" clId="Web-{36A23912-FAB1-45E1-9319-E562995B72A6}" dt="2023-10-27T11:42:49.472" v="1" actId="14100"/>
      <pc:docMkLst>
        <pc:docMk/>
      </pc:docMkLst>
      <pc:sldChg chg="modSp">
        <pc:chgData name="Giuseppe Borghi" userId="S::giuseppe.borghi@esa.int::2f3a920f-880c-4435-9ae3-b353d50bfc00" providerId="AD" clId="Web-{36A23912-FAB1-45E1-9319-E562995B72A6}" dt="2023-10-27T11:42:49.472" v="1" actId="14100"/>
        <pc:sldMkLst>
          <pc:docMk/>
          <pc:sldMk cId="1390901349" sldId="2147376102"/>
        </pc:sldMkLst>
        <pc:spChg chg="mod">
          <ac:chgData name="Giuseppe Borghi" userId="S::giuseppe.borghi@esa.int::2f3a920f-880c-4435-9ae3-b353d50bfc00" providerId="AD" clId="Web-{36A23912-FAB1-45E1-9319-E562995B72A6}" dt="2023-10-27T11:42:49.472" v="1" actId="14100"/>
          <ac:spMkLst>
            <pc:docMk/>
            <pc:sldMk cId="1390901349" sldId="2147376102"/>
            <ac:spMk id="89" creationId="{5722EED2-9E1D-7DC6-B814-623122F12B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27_864AD26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27_864AD268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28_736C904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572D5-4193-4484-80E7-010753DD4E1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EC019D-1D14-4D88-A285-7B747BA2ED23}">
      <dgm:prSet phldrT="[Text]" custT="1"/>
      <dgm:spPr>
        <a:ln>
          <a:noFill/>
        </a:ln>
      </dgm:spPr>
      <dgm:t>
        <a:bodyPr/>
        <a:lstStyle/>
        <a:p>
          <a:pPr algn="ctr"/>
          <a:r>
            <a:rPr lang="en-US" altLang="en-US" sz="1600" b="1">
              <a:solidFill>
                <a:schemeClr val="tx1"/>
              </a:solidFill>
              <a:latin typeface="NotesEsa" panose="02000506030000020004" pitchFamily="2" charset="77"/>
              <a:cs typeface="Calibri" panose="020F0502020204030204" pitchFamily="34" charset="0"/>
            </a:rPr>
            <a:t>€€€ </a:t>
          </a:r>
          <a:br>
            <a:rPr lang="en-US" altLang="en-US" sz="1600" b="1">
              <a:solidFill>
                <a:schemeClr val="tx1"/>
              </a:solidFill>
              <a:latin typeface="NotesEsa" panose="02000506030000020004" pitchFamily="2" charset="77"/>
              <a:cs typeface="Calibri" panose="020F0502020204030204" pitchFamily="34" charset="0"/>
            </a:rPr>
          </a:br>
          <a:r>
            <a:rPr lang="en-US" altLang="en-US" sz="1600" b="1">
              <a:solidFill>
                <a:schemeClr val="tx1"/>
              </a:solidFill>
              <a:latin typeface="NotesEsa" panose="02000506030000020004" pitchFamily="2" charset="77"/>
              <a:cs typeface="Calibri" panose="020F0502020204030204" pitchFamily="34" charset="0"/>
            </a:rPr>
            <a:t>to co-finance B2B deal</a:t>
          </a:r>
          <a:endParaRPr lang="en-GB" sz="1100" b="1">
            <a:solidFill>
              <a:schemeClr val="tx1"/>
            </a:solidFill>
          </a:endParaRPr>
        </a:p>
      </dgm:t>
    </dgm:pt>
    <dgm:pt modelId="{520708CF-D92D-48FE-8D92-ADD845E8C05C}" type="parTrans" cxnId="{1844F080-F0F5-40ED-A795-C34ABC78A568}">
      <dgm:prSet/>
      <dgm:spPr/>
      <dgm:t>
        <a:bodyPr/>
        <a:lstStyle/>
        <a:p>
          <a:endParaRPr lang="en-GB"/>
        </a:p>
      </dgm:t>
    </dgm:pt>
    <dgm:pt modelId="{CB45DE80-6059-4563-901F-DC3120FDD256}" type="sibTrans" cxnId="{1844F080-F0F5-40ED-A795-C34ABC78A568}">
      <dgm:prSet/>
      <dgm:spPr/>
      <dgm:t>
        <a:bodyPr/>
        <a:lstStyle/>
        <a:p>
          <a:endParaRPr lang="en-GB"/>
        </a:p>
      </dgm:t>
    </dgm:pt>
    <dgm:pt modelId="{AA476F8F-6A01-4BC4-B29A-F4F489BB3363}">
      <dgm:prSet phldrT="[Text]" custT="1"/>
      <dgm:spPr/>
      <dgm:t>
        <a:bodyPr/>
        <a:lstStyle/>
        <a:p>
          <a:pPr algn="ctr"/>
          <a:r>
            <a:rPr lang="en-GB" sz="1400" b="1">
              <a:solidFill>
                <a:schemeClr val="tx1"/>
              </a:solidFill>
              <a:latin typeface="NotesEsa" panose="02000506030000020004" pitchFamily="2" charset="0"/>
            </a:rPr>
            <a:t>BUSINESS &amp; TECHNICAL INSIGHT</a:t>
          </a:r>
          <a:r>
            <a:rPr lang="en-GB" sz="1400">
              <a:solidFill>
                <a:schemeClr val="tx1"/>
              </a:solidFill>
              <a:latin typeface="NotesEsa" panose="02000506030000020004" pitchFamily="2" charset="0"/>
            </a:rPr>
            <a:t> </a:t>
          </a:r>
          <a:endParaRPr lang="en-GB" sz="1400" b="1">
            <a:solidFill>
              <a:schemeClr val="tx1"/>
            </a:solidFill>
            <a:latin typeface="NotesEsa" panose="02000506030000020004" pitchFamily="2" charset="0"/>
          </a:endParaRPr>
        </a:p>
      </dgm:t>
    </dgm:pt>
    <dgm:pt modelId="{BE05A2FF-ACB5-4EB7-BE19-B6773E68FDB1}" type="parTrans" cxnId="{08EF6266-BBA6-46D4-A8A5-725E077A18D7}">
      <dgm:prSet/>
      <dgm:spPr/>
      <dgm:t>
        <a:bodyPr/>
        <a:lstStyle/>
        <a:p>
          <a:endParaRPr lang="en-GB"/>
        </a:p>
      </dgm:t>
    </dgm:pt>
    <dgm:pt modelId="{3CB66A8C-96D4-45A5-BD01-8EE0B44272E3}" type="sibTrans" cxnId="{08EF6266-BBA6-46D4-A8A5-725E077A18D7}">
      <dgm:prSet/>
      <dgm:spPr/>
      <dgm:t>
        <a:bodyPr/>
        <a:lstStyle/>
        <a:p>
          <a:endParaRPr lang="en-GB"/>
        </a:p>
      </dgm:t>
    </dgm:pt>
    <dgm:pt modelId="{C0514267-A277-487F-9568-4839B5B5B6C2}" type="pres">
      <dgm:prSet presAssocID="{7DE572D5-4193-4484-80E7-010753DD4E15}" presName="compositeShape" presStyleCnt="0">
        <dgm:presLayoutVars>
          <dgm:chMax val="2"/>
          <dgm:dir/>
          <dgm:resizeHandles val="exact"/>
        </dgm:presLayoutVars>
      </dgm:prSet>
      <dgm:spPr/>
    </dgm:pt>
    <dgm:pt modelId="{04C0BA94-C54F-46D6-B3E5-9F412E2DB201}" type="pres">
      <dgm:prSet presAssocID="{BAEC019D-1D14-4D88-A285-7B747BA2ED23}" presName="upArrow" presStyleLbl="node1" presStyleIdx="0" presStyleCnt="2" custAng="0" custScaleX="18990" custScaleY="47615" custLinFactX="100000" custLinFactNeighborX="119120" custLinFactNeighborY="-10949"/>
      <dgm:spPr>
        <a:solidFill>
          <a:srgbClr val="EC1A2F"/>
        </a:solidFill>
        <a:ln w="12700">
          <a:noFill/>
        </a:ln>
      </dgm:spPr>
    </dgm:pt>
    <dgm:pt modelId="{D69B1510-A526-4825-8DD2-ADECD11678E0}" type="pres">
      <dgm:prSet presAssocID="{BAEC019D-1D14-4D88-A285-7B747BA2ED23}" presName="upArrowText" presStyleLbl="revTx" presStyleIdx="0" presStyleCnt="2" custFlipHor="1" custScaleX="67977" custScaleY="70366" custLinFactNeighborX="-45208" custLinFactNeighborY="39579">
        <dgm:presLayoutVars>
          <dgm:chMax val="0"/>
          <dgm:bulletEnabled val="1"/>
        </dgm:presLayoutVars>
      </dgm:prSet>
      <dgm:spPr/>
    </dgm:pt>
    <dgm:pt modelId="{4929F762-68B4-4AC7-86FA-E3AA73F1AF2C}" type="pres">
      <dgm:prSet presAssocID="{AA476F8F-6A01-4BC4-B29A-F4F489BB3363}" presName="downArrow" presStyleLbl="node1" presStyleIdx="1" presStyleCnt="2" custAng="0" custScaleX="18990" custScaleY="47615" custLinFactX="100000" custLinFactNeighborX="110669" custLinFactNeighborY="-92298"/>
      <dgm:spPr>
        <a:solidFill>
          <a:srgbClr val="EC1A2F"/>
        </a:solidFill>
        <a:ln w="15875">
          <a:noFill/>
        </a:ln>
      </dgm:spPr>
    </dgm:pt>
    <dgm:pt modelId="{F9C19BE6-232E-404B-9382-A918CD3CF337}" type="pres">
      <dgm:prSet presAssocID="{AA476F8F-6A01-4BC4-B29A-F4F489BB3363}" presName="downArrowText" presStyleLbl="revTx" presStyleIdx="1" presStyleCnt="2" custScaleX="72818" custScaleY="103544" custLinFactNeighborX="35391" custLinFactNeighborY="-45977">
        <dgm:presLayoutVars>
          <dgm:chMax val="0"/>
          <dgm:bulletEnabled val="1"/>
        </dgm:presLayoutVars>
      </dgm:prSet>
      <dgm:spPr/>
    </dgm:pt>
  </dgm:ptLst>
  <dgm:cxnLst>
    <dgm:cxn modelId="{08EF6266-BBA6-46D4-A8A5-725E077A18D7}" srcId="{7DE572D5-4193-4484-80E7-010753DD4E15}" destId="{AA476F8F-6A01-4BC4-B29A-F4F489BB3363}" srcOrd="1" destOrd="0" parTransId="{BE05A2FF-ACB5-4EB7-BE19-B6773E68FDB1}" sibTransId="{3CB66A8C-96D4-45A5-BD01-8EE0B44272E3}"/>
    <dgm:cxn modelId="{1844F080-F0F5-40ED-A795-C34ABC78A568}" srcId="{7DE572D5-4193-4484-80E7-010753DD4E15}" destId="{BAEC019D-1D14-4D88-A285-7B747BA2ED23}" srcOrd="0" destOrd="0" parTransId="{520708CF-D92D-48FE-8D92-ADD845E8C05C}" sibTransId="{CB45DE80-6059-4563-901F-DC3120FDD256}"/>
    <dgm:cxn modelId="{A41A34AF-5CC4-4605-B070-7D99FAD1C6B9}" type="presOf" srcId="{BAEC019D-1D14-4D88-A285-7B747BA2ED23}" destId="{D69B1510-A526-4825-8DD2-ADECD11678E0}" srcOrd="0" destOrd="0" presId="urn:microsoft.com/office/officeart/2005/8/layout/arrow4"/>
    <dgm:cxn modelId="{829EFDB3-2F02-487D-9F13-7B4C630B005F}" type="presOf" srcId="{AA476F8F-6A01-4BC4-B29A-F4F489BB3363}" destId="{F9C19BE6-232E-404B-9382-A918CD3CF337}" srcOrd="0" destOrd="0" presId="urn:microsoft.com/office/officeart/2005/8/layout/arrow4"/>
    <dgm:cxn modelId="{771F1BE2-FA6F-46D0-AA48-602CA3D1F3F8}" type="presOf" srcId="{7DE572D5-4193-4484-80E7-010753DD4E15}" destId="{C0514267-A277-487F-9568-4839B5B5B6C2}" srcOrd="0" destOrd="0" presId="urn:microsoft.com/office/officeart/2005/8/layout/arrow4"/>
    <dgm:cxn modelId="{8D61B9B2-28A4-4DBC-A1E2-0B81F494FB0E}" type="presParOf" srcId="{C0514267-A277-487F-9568-4839B5B5B6C2}" destId="{04C0BA94-C54F-46D6-B3E5-9F412E2DB201}" srcOrd="0" destOrd="0" presId="urn:microsoft.com/office/officeart/2005/8/layout/arrow4"/>
    <dgm:cxn modelId="{8E61928B-4EF5-4806-99C9-F59DC76D2E7F}" type="presParOf" srcId="{C0514267-A277-487F-9568-4839B5B5B6C2}" destId="{D69B1510-A526-4825-8DD2-ADECD11678E0}" srcOrd="1" destOrd="0" presId="urn:microsoft.com/office/officeart/2005/8/layout/arrow4"/>
    <dgm:cxn modelId="{1E01DF6A-1324-4661-BADF-60E5CF3C63DC}" type="presParOf" srcId="{C0514267-A277-487F-9568-4839B5B5B6C2}" destId="{4929F762-68B4-4AC7-86FA-E3AA73F1AF2C}" srcOrd="2" destOrd="0" presId="urn:microsoft.com/office/officeart/2005/8/layout/arrow4"/>
    <dgm:cxn modelId="{B98DD011-623C-45D8-821B-48DE91CC0131}" type="presParOf" srcId="{C0514267-A277-487F-9568-4839B5B5B6C2}" destId="{F9C19BE6-232E-404B-9382-A918CD3CF33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BA94-C54F-46D6-B3E5-9F412E2DB201}">
      <dsp:nvSpPr>
        <dsp:cNvPr id="0" name=""/>
        <dsp:cNvSpPr/>
      </dsp:nvSpPr>
      <dsp:spPr>
        <a:xfrm>
          <a:off x="2692661" y="40610"/>
          <a:ext cx="147971" cy="278264"/>
        </a:xfrm>
        <a:prstGeom prst="upArrow">
          <a:avLst/>
        </a:prstGeom>
        <a:solidFill>
          <a:srgbClr val="EC1A2F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B1510-A526-4825-8DD2-ADECD11678E0}">
      <dsp:nvSpPr>
        <dsp:cNvPr id="0" name=""/>
        <dsp:cNvSpPr/>
      </dsp:nvSpPr>
      <dsp:spPr>
        <a:xfrm flipH="1">
          <a:off x="619656" y="269419"/>
          <a:ext cx="1985013" cy="41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>
              <a:solidFill>
                <a:schemeClr val="tx1"/>
              </a:solidFill>
              <a:latin typeface="NotesEsa" panose="02000506030000020004" pitchFamily="2" charset="77"/>
              <a:cs typeface="Calibri" panose="020F0502020204030204" pitchFamily="34" charset="0"/>
            </a:rPr>
            <a:t>€€€ </a:t>
          </a:r>
          <a:br>
            <a:rPr lang="en-US" altLang="en-US" sz="1600" b="1" kern="1200">
              <a:solidFill>
                <a:schemeClr val="tx1"/>
              </a:solidFill>
              <a:latin typeface="NotesEsa" panose="02000506030000020004" pitchFamily="2" charset="77"/>
              <a:cs typeface="Calibri" panose="020F0502020204030204" pitchFamily="34" charset="0"/>
            </a:rPr>
          </a:br>
          <a:r>
            <a:rPr lang="en-US" altLang="en-US" sz="1600" b="1" kern="1200">
              <a:solidFill>
                <a:schemeClr val="tx1"/>
              </a:solidFill>
              <a:latin typeface="NotesEsa" panose="02000506030000020004" pitchFamily="2" charset="77"/>
              <a:cs typeface="Calibri" panose="020F0502020204030204" pitchFamily="34" charset="0"/>
            </a:rPr>
            <a:t>to co-finance B2B deal</a:t>
          </a:r>
          <a:endParaRPr lang="en-GB" sz="1100" b="1" kern="1200">
            <a:solidFill>
              <a:schemeClr val="tx1"/>
            </a:solidFill>
          </a:endParaRPr>
        </a:p>
      </dsp:txBody>
      <dsp:txXfrm>
        <a:off x="619656" y="269419"/>
        <a:ext cx="1985013" cy="411221"/>
      </dsp:txXfrm>
    </dsp:sp>
    <dsp:sp modelId="{4929F762-68B4-4AC7-86FA-E3AA73F1AF2C}">
      <dsp:nvSpPr>
        <dsp:cNvPr id="0" name=""/>
        <dsp:cNvSpPr/>
      </dsp:nvSpPr>
      <dsp:spPr>
        <a:xfrm>
          <a:off x="2860572" y="198307"/>
          <a:ext cx="147971" cy="278264"/>
        </a:xfrm>
        <a:prstGeom prst="downArrow">
          <a:avLst/>
        </a:prstGeom>
        <a:solidFill>
          <a:srgbClr val="EC1A2F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19BE6-232E-404B-9382-A918CD3CF337}">
      <dsp:nvSpPr>
        <dsp:cNvPr id="0" name=""/>
        <dsp:cNvSpPr/>
      </dsp:nvSpPr>
      <dsp:spPr>
        <a:xfrm>
          <a:off x="3088132" y="305584"/>
          <a:ext cx="2126377" cy="60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  <a:latin typeface="NotesEsa" panose="02000506030000020004" pitchFamily="2" charset="0"/>
            </a:rPr>
            <a:t>BUSINESS &amp; TECHNICAL INSIGHT</a:t>
          </a:r>
          <a:r>
            <a:rPr lang="en-GB" sz="1400" kern="1200">
              <a:solidFill>
                <a:schemeClr val="tx1"/>
              </a:solidFill>
              <a:latin typeface="NotesEsa" panose="02000506030000020004" pitchFamily="2" charset="0"/>
            </a:rPr>
            <a:t> </a:t>
          </a:r>
          <a:endParaRPr lang="en-GB" sz="1400" b="1" kern="1200">
            <a:solidFill>
              <a:schemeClr val="tx1"/>
            </a:solidFill>
            <a:latin typeface="NotesEsa" panose="02000506030000020004" pitchFamily="2" charset="0"/>
          </a:endParaRPr>
        </a:p>
      </dsp:txBody>
      <dsp:txXfrm>
        <a:off x="3088132" y="305584"/>
        <a:ext cx="2126377" cy="60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10/27/2023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Key features:</a:t>
            </a:r>
          </a:p>
          <a:p>
            <a:r>
              <a:rPr lang="en-GB"/>
              <a:t>Twin track/element approach – technology/sector agnostic – complementary to other ESA programmes - end-to-end support to avoid gaps in the development &amp; delivery of commercial services/products through companies </a:t>
            </a:r>
          </a:p>
          <a:p>
            <a:endParaRPr lang="en-GB"/>
          </a:p>
          <a:p>
            <a:r>
              <a:rPr lang="en-GB" b="1"/>
              <a:t>ELEMENT 1. INNOVATE – to boost innovation and commercialisation </a:t>
            </a:r>
          </a:p>
          <a:p>
            <a:r>
              <a:rPr lang="en-GB"/>
              <a:t>To identify and translate high-potential strategic R&amp;D into commercial services/products (Phi labs)</a:t>
            </a:r>
          </a:p>
          <a:p>
            <a:r>
              <a:rPr lang="en-GB"/>
              <a:t>To incubate start-up companies through access to critical business development services - funding, access to technical support, brokers, IP (Tech transfer)</a:t>
            </a:r>
          </a:p>
          <a:p>
            <a:r>
              <a:rPr lang="en-GB"/>
              <a:t>To grow space economy at a local, regional, national and European level through innovation networks (BICs)</a:t>
            </a:r>
          </a:p>
          <a:p>
            <a:endParaRPr lang="en-GB"/>
          </a:p>
          <a:p>
            <a:r>
              <a:rPr lang="en-GB" b="1"/>
              <a:t>ELEMENT 2. INVEST  - to support development of companies in commercial space markets</a:t>
            </a:r>
          </a:p>
          <a:p>
            <a:r>
              <a:rPr lang="en-GB"/>
              <a:t>To facilitate access to finance for SMEs and midcaps with demonstrated technology and high growth potential</a:t>
            </a:r>
          </a:p>
          <a:p>
            <a:r>
              <a:rPr lang="en-GB"/>
              <a:t>Live call for IOD/IOV demonstration – ends 1 Oct – valid for companies seeking to test payloads aimed at In Orbit ops</a:t>
            </a:r>
          </a:p>
          <a:p>
            <a:r>
              <a:rPr lang="en-GB"/>
              <a:t>Open call on OSIP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1B1E2-4475-074F-89EB-5387F18A9490}" type="slidenum">
              <a:rPr kumimoji="0" lang="en-US" altLang="x-non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97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x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testo, natura, arcobaleno, cielo notturno&#10;&#10;Descrizione generata automaticamente">
            <a:extLst>
              <a:ext uri="{FF2B5EF4-FFF2-40B4-BE49-F238E27FC236}">
                <a16:creationId xmlns:a16="http://schemas.microsoft.com/office/drawing/2014/main" id="{18FF909C-7F36-C47F-E8FE-0C0652320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sp>
        <p:nvSpPr>
          <p:cNvPr id="69" name="Segnaposto testo 11">
            <a:extLst>
              <a:ext uri="{FF2B5EF4-FFF2-40B4-BE49-F238E27FC236}">
                <a16:creationId xmlns:a16="http://schemas.microsoft.com/office/drawing/2014/main" id="{FF3D5380-4872-5A4D-9AD8-141BA8195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64" y="4285325"/>
            <a:ext cx="7931149" cy="525463"/>
          </a:xfrm>
        </p:spPr>
        <p:txBody>
          <a:bodyPr/>
          <a:lstStyle>
            <a:lvl1pPr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320F84B-4B76-AF4D-AEE6-502D79D738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464" y="1695450"/>
            <a:ext cx="5792788" cy="2517775"/>
          </a:xfrm>
        </p:spPr>
        <p:txBody>
          <a:bodyPr anchor="ctr"/>
          <a:lstStyle>
            <a:lvl1pPr marL="0" algn="l">
              <a:defRPr sz="4000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5565682-4925-81EB-47AC-02DE381F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" name="Straight Connector 64">
            <a:extLst>
              <a:ext uri="{FF2B5EF4-FFF2-40B4-BE49-F238E27FC236}">
                <a16:creationId xmlns:a16="http://schemas.microsoft.com/office/drawing/2014/main" id="{48D7A91F-C2F7-416F-67C6-2D4D12FB7D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F947CFB-9190-A843-B7F9-5DC776CB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2742" y="5643367"/>
            <a:ext cx="2893412" cy="928688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Name</a:t>
            </a:r>
            <a:r>
              <a:rPr lang="it-IT"/>
              <a:t>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   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r>
              <a:rPr lang="it-IT"/>
              <a:t>        </a:t>
            </a:r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D270E7AE-7323-A232-DC17-04E19D419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5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32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x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testo, natura, arcobaleno, cielo notturno&#10;&#10;Descrizione generata automaticamente">
            <a:extLst>
              <a:ext uri="{FF2B5EF4-FFF2-40B4-BE49-F238E27FC236}">
                <a16:creationId xmlns:a16="http://schemas.microsoft.com/office/drawing/2014/main" id="{18FF909C-7F36-C47F-E8FE-0C0652320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sp>
        <p:nvSpPr>
          <p:cNvPr id="69" name="Segnaposto testo 11">
            <a:extLst>
              <a:ext uri="{FF2B5EF4-FFF2-40B4-BE49-F238E27FC236}">
                <a16:creationId xmlns:a16="http://schemas.microsoft.com/office/drawing/2014/main" id="{FF3D5380-4872-5A4D-9AD8-141BA8195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64" y="4285325"/>
            <a:ext cx="7931149" cy="525463"/>
          </a:xfrm>
        </p:spPr>
        <p:txBody>
          <a:bodyPr/>
          <a:lstStyle>
            <a:lvl1pPr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320F84B-4B76-AF4D-AEE6-502D79D738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464" y="1695450"/>
            <a:ext cx="5792788" cy="2517775"/>
          </a:xfrm>
        </p:spPr>
        <p:txBody>
          <a:bodyPr anchor="ctr"/>
          <a:lstStyle>
            <a:lvl1pPr marL="0" algn="l">
              <a:defRPr sz="4000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5565682-4925-81EB-47AC-02DE381F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" name="Straight Connector 64">
            <a:extLst>
              <a:ext uri="{FF2B5EF4-FFF2-40B4-BE49-F238E27FC236}">
                <a16:creationId xmlns:a16="http://schemas.microsoft.com/office/drawing/2014/main" id="{48D7A91F-C2F7-416F-67C6-2D4D12FB7D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F947CFB-9190-A843-B7F9-5DC776CB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2742" y="5643367"/>
            <a:ext cx="2893412" cy="928688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Name</a:t>
            </a:r>
            <a:r>
              <a:rPr lang="it-IT"/>
              <a:t>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   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r>
              <a:rPr lang="it-IT"/>
              <a:t>        </a:t>
            </a:r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D270E7AE-7323-A232-DC17-04E19D419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natura, cielo notturno&#10;&#10;Descrizione generata automaticamente">
            <a:extLst>
              <a:ext uri="{FF2B5EF4-FFF2-40B4-BE49-F238E27FC236}">
                <a16:creationId xmlns:a16="http://schemas.microsoft.com/office/drawing/2014/main" id="{DEFDF0C6-E10F-3224-2B7A-F912D778C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sp>
        <p:nvSpPr>
          <p:cNvPr id="69" name="Segnaposto testo 11">
            <a:extLst>
              <a:ext uri="{FF2B5EF4-FFF2-40B4-BE49-F238E27FC236}">
                <a16:creationId xmlns:a16="http://schemas.microsoft.com/office/drawing/2014/main" id="{FF3D5380-4872-5A4D-9AD8-141BA8195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64" y="4285325"/>
            <a:ext cx="7931149" cy="525463"/>
          </a:xfrm>
        </p:spPr>
        <p:txBody>
          <a:bodyPr/>
          <a:lstStyle>
            <a:lvl1pPr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320F84B-4B76-AF4D-AEE6-502D79D738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464" y="1695450"/>
            <a:ext cx="5792788" cy="2517775"/>
          </a:xfrm>
        </p:spPr>
        <p:txBody>
          <a:bodyPr anchor="ctr"/>
          <a:lstStyle>
            <a:lvl1pPr marL="0" algn="l">
              <a:defRPr sz="4000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F947CFB-9190-A843-B7F9-5DC776CB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2742" y="5643367"/>
            <a:ext cx="2893412" cy="928688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Name</a:t>
            </a:r>
            <a:r>
              <a:rPr lang="it-IT"/>
              <a:t>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   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r>
              <a:rPr lang="it-IT"/>
              <a:t>        </a:t>
            </a:r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AF9827E-744D-3884-0F89-059D6880A7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EACA86C3-3D8B-1842-BC48-C80044368B8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1429381D-C1BB-CE64-C990-DBC6B34874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3E1FE0-067B-ABA3-2CC1-10DB66DB90BB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552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ielo notturno&#10;&#10;Descrizione generata automaticamente">
            <a:extLst>
              <a:ext uri="{FF2B5EF4-FFF2-40B4-BE49-F238E27FC236}">
                <a16:creationId xmlns:a16="http://schemas.microsoft.com/office/drawing/2014/main" id="{DBCAF715-3F6A-C280-332A-88BE363DC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49" name="Text Box 38">
            <a:extLst>
              <a:ext uri="{FF2B5EF4-FFF2-40B4-BE49-F238E27FC236}">
                <a16:creationId xmlns:a16="http://schemas.microsoft.com/office/drawing/2014/main" id="{7820A33D-5104-DB45-BE94-F3E677D7D8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F1D756F-C1E0-A286-938E-2AFF15F78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5" name="Straight Connector 64">
            <a:extLst>
              <a:ext uri="{FF2B5EF4-FFF2-40B4-BE49-F238E27FC236}">
                <a16:creationId xmlns:a16="http://schemas.microsoft.com/office/drawing/2014/main" id="{E3800EF9-7498-14E1-37F0-9B0E99F6C72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AED9C375-7940-10E1-DEBA-971EFF448C7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96A6AD77-6677-F5CD-DD16-0627BF97D5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4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half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F6FD31F-273A-6AA4-0C66-06E177896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49" name="Text Box 38">
            <a:extLst>
              <a:ext uri="{FF2B5EF4-FFF2-40B4-BE49-F238E27FC236}">
                <a16:creationId xmlns:a16="http://schemas.microsoft.com/office/drawing/2014/main" id="{5CFAAB90-8CEE-9141-B941-F5B5F1A6CC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115863E-0FCE-753C-E3AA-B4DB98F66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" name="Straight Connector 64">
            <a:extLst>
              <a:ext uri="{FF2B5EF4-FFF2-40B4-BE49-F238E27FC236}">
                <a16:creationId xmlns:a16="http://schemas.microsoft.com/office/drawing/2014/main" id="{5467CC74-8247-BF5B-7811-3DB553752EA8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127D406D-743E-3520-B477-DC525CA2B02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366BB62-5568-54EE-AAB6-090F6C3044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natura, cielo notturno&#10;&#10;Descrizione generata automaticamente">
            <a:extLst>
              <a:ext uri="{FF2B5EF4-FFF2-40B4-BE49-F238E27FC236}">
                <a16:creationId xmlns:a16="http://schemas.microsoft.com/office/drawing/2014/main" id="{80AE3A44-E284-0650-FD2D-6BA74B36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0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3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8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natura, cielo notturno&#10;&#10;Descrizione generata automaticamente">
            <a:extLst>
              <a:ext uri="{FF2B5EF4-FFF2-40B4-BE49-F238E27FC236}">
                <a16:creationId xmlns:a16="http://schemas.microsoft.com/office/drawing/2014/main" id="{DEFDF0C6-E10F-3224-2B7A-F912D778C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sp>
        <p:nvSpPr>
          <p:cNvPr id="69" name="Segnaposto testo 11">
            <a:extLst>
              <a:ext uri="{FF2B5EF4-FFF2-40B4-BE49-F238E27FC236}">
                <a16:creationId xmlns:a16="http://schemas.microsoft.com/office/drawing/2014/main" id="{FF3D5380-4872-5A4D-9AD8-141BA8195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64" y="4285325"/>
            <a:ext cx="7931149" cy="525463"/>
          </a:xfrm>
        </p:spPr>
        <p:txBody>
          <a:bodyPr/>
          <a:lstStyle>
            <a:lvl1pPr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320F84B-4B76-AF4D-AEE6-502D79D738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464" y="1695450"/>
            <a:ext cx="5792788" cy="2517775"/>
          </a:xfrm>
        </p:spPr>
        <p:txBody>
          <a:bodyPr anchor="ctr"/>
          <a:lstStyle>
            <a:lvl1pPr marL="0" algn="l">
              <a:defRPr sz="4000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F947CFB-9190-A843-B7F9-5DC776CB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2742" y="5643367"/>
            <a:ext cx="2893412" cy="928688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Name</a:t>
            </a:r>
            <a:r>
              <a:rPr lang="it-IT"/>
              <a:t>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   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r>
              <a:rPr lang="it-IT"/>
              <a:t>        </a:t>
            </a:r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AF9827E-744D-3884-0F89-059D6880A7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EACA86C3-3D8B-1842-BC48-C80044368B8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1429381D-C1BB-CE64-C990-DBC6B34874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5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22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1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x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testo, natura, arcobaleno, cielo notturno&#10;&#10;Descrizione generata automaticamente">
            <a:extLst>
              <a:ext uri="{FF2B5EF4-FFF2-40B4-BE49-F238E27FC236}">
                <a16:creationId xmlns:a16="http://schemas.microsoft.com/office/drawing/2014/main" id="{18FF909C-7F36-C47F-E8FE-0C0652320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sp>
        <p:nvSpPr>
          <p:cNvPr id="69" name="Segnaposto testo 11">
            <a:extLst>
              <a:ext uri="{FF2B5EF4-FFF2-40B4-BE49-F238E27FC236}">
                <a16:creationId xmlns:a16="http://schemas.microsoft.com/office/drawing/2014/main" id="{FF3D5380-4872-5A4D-9AD8-141BA8195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64" y="4285325"/>
            <a:ext cx="7931149" cy="525463"/>
          </a:xfrm>
        </p:spPr>
        <p:txBody>
          <a:bodyPr/>
          <a:lstStyle>
            <a:lvl1pPr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320F84B-4B76-AF4D-AEE6-502D79D738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464" y="1695450"/>
            <a:ext cx="5792788" cy="2517775"/>
          </a:xfrm>
        </p:spPr>
        <p:txBody>
          <a:bodyPr anchor="ctr"/>
          <a:lstStyle>
            <a:lvl1pPr marL="0" algn="l">
              <a:defRPr sz="4000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5565682-4925-81EB-47AC-02DE381F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" name="Straight Connector 64">
            <a:extLst>
              <a:ext uri="{FF2B5EF4-FFF2-40B4-BE49-F238E27FC236}">
                <a16:creationId xmlns:a16="http://schemas.microsoft.com/office/drawing/2014/main" id="{48D7A91F-C2F7-416F-67C6-2D4D12FB7D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F947CFB-9190-A843-B7F9-5DC776CB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2742" y="5643367"/>
            <a:ext cx="2893412" cy="928688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Name</a:t>
            </a:r>
            <a:r>
              <a:rPr lang="it-IT"/>
              <a:t>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   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r>
              <a:rPr lang="it-IT"/>
              <a:t>        </a:t>
            </a:r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D270E7AE-7323-A232-DC17-04E19D419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5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natura, cielo notturno&#10;&#10;Descrizione generata automaticamente">
            <a:extLst>
              <a:ext uri="{FF2B5EF4-FFF2-40B4-BE49-F238E27FC236}">
                <a16:creationId xmlns:a16="http://schemas.microsoft.com/office/drawing/2014/main" id="{DEFDF0C6-E10F-3224-2B7A-F912D778C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sp>
        <p:nvSpPr>
          <p:cNvPr id="69" name="Segnaposto testo 11">
            <a:extLst>
              <a:ext uri="{FF2B5EF4-FFF2-40B4-BE49-F238E27FC236}">
                <a16:creationId xmlns:a16="http://schemas.microsoft.com/office/drawing/2014/main" id="{FF3D5380-4872-5A4D-9AD8-141BA8195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64" y="4285325"/>
            <a:ext cx="7931149" cy="525463"/>
          </a:xfrm>
        </p:spPr>
        <p:txBody>
          <a:bodyPr/>
          <a:lstStyle>
            <a:lvl1pPr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320F84B-4B76-AF4D-AEE6-502D79D738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464" y="1695450"/>
            <a:ext cx="5792788" cy="2517775"/>
          </a:xfrm>
        </p:spPr>
        <p:txBody>
          <a:bodyPr anchor="ctr"/>
          <a:lstStyle>
            <a:lvl1pPr marL="0" algn="l">
              <a:defRPr sz="4000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F947CFB-9190-A843-B7F9-5DC776CB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2742" y="5643367"/>
            <a:ext cx="2893412" cy="928688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Name</a:t>
            </a:r>
            <a:r>
              <a:rPr lang="it-IT"/>
              <a:t>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   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r>
              <a:rPr lang="it-IT"/>
              <a:t>        </a:t>
            </a:r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AF9827E-744D-3884-0F89-059D6880A7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EACA86C3-3D8B-1842-BC48-C80044368B8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1429381D-C1BB-CE64-C990-DBC6B34874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3E1FE0-067B-ABA3-2CC1-10DB66DB90BB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670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ielo notturno&#10;&#10;Descrizione generata automaticamente">
            <a:extLst>
              <a:ext uri="{FF2B5EF4-FFF2-40B4-BE49-F238E27FC236}">
                <a16:creationId xmlns:a16="http://schemas.microsoft.com/office/drawing/2014/main" id="{DBCAF715-3F6A-C280-332A-88BE363DC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49" name="Text Box 38">
            <a:extLst>
              <a:ext uri="{FF2B5EF4-FFF2-40B4-BE49-F238E27FC236}">
                <a16:creationId xmlns:a16="http://schemas.microsoft.com/office/drawing/2014/main" id="{7820A33D-5104-DB45-BE94-F3E677D7D8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F1D756F-C1E0-A286-938E-2AFF15F78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5" name="Straight Connector 64">
            <a:extLst>
              <a:ext uri="{FF2B5EF4-FFF2-40B4-BE49-F238E27FC236}">
                <a16:creationId xmlns:a16="http://schemas.microsoft.com/office/drawing/2014/main" id="{E3800EF9-7498-14E1-37F0-9B0E99F6C72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AED9C375-7940-10E1-DEBA-971EFF448C7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96A6AD77-6677-F5CD-DD16-0627BF97D5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2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half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F6FD31F-273A-6AA4-0C66-06E177896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49" name="Text Box 38">
            <a:extLst>
              <a:ext uri="{FF2B5EF4-FFF2-40B4-BE49-F238E27FC236}">
                <a16:creationId xmlns:a16="http://schemas.microsoft.com/office/drawing/2014/main" id="{5CFAAB90-8CEE-9141-B941-F5B5F1A6CC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115863E-0FCE-753C-E3AA-B4DB98F66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" name="Straight Connector 64">
            <a:extLst>
              <a:ext uri="{FF2B5EF4-FFF2-40B4-BE49-F238E27FC236}">
                <a16:creationId xmlns:a16="http://schemas.microsoft.com/office/drawing/2014/main" id="{5467CC74-8247-BF5B-7811-3DB553752EA8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127D406D-743E-3520-B477-DC525CA2B02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366BB62-5568-54EE-AAB6-090F6C3044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4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natura, cielo notturno&#10;&#10;Descrizione generata automaticamente">
            <a:extLst>
              <a:ext uri="{FF2B5EF4-FFF2-40B4-BE49-F238E27FC236}">
                <a16:creationId xmlns:a16="http://schemas.microsoft.com/office/drawing/2014/main" id="{80AE3A44-E284-0650-FD2D-6BA74B36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4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3E1FE0-067B-ABA3-2CC1-10DB66DB90BB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6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9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5851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192000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375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5656" y="3351588"/>
            <a:ext cx="11833243" cy="707886"/>
          </a:xfrm>
          <a:prstGeom prst="rect">
            <a:avLst/>
          </a:prstGeom>
        </p:spPr>
        <p:txBody>
          <a:bodyPr/>
          <a:lstStyle>
            <a:lvl1pPr algn="l">
              <a:defRPr sz="398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1" y="4106871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01313" y="5406991"/>
            <a:ext cx="22732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9244" y="6156810"/>
            <a:ext cx="22732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094664" y="5811879"/>
            <a:ext cx="911906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2592" y="6213933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9" y="6465593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37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80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76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Click to edit </a:t>
            </a:r>
            <a:r>
              <a:rPr lang="en-GB" noProof="0"/>
              <a:t>Master</a:t>
            </a:r>
            <a:r>
              <a:rPr lang="en-US" noProof="0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 noProof="0"/>
              <a:t> level</a:t>
            </a:r>
          </a:p>
          <a:p>
            <a:pPr lvl="2"/>
            <a:r>
              <a:rPr lang="en-US" noProof="0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GB" noProof="0"/>
              <a:t>Fourth</a:t>
            </a:r>
            <a:r>
              <a:rPr lang="en-US" noProof="0"/>
              <a:t> level</a:t>
            </a:r>
          </a:p>
          <a:p>
            <a:pPr lvl="4"/>
            <a:r>
              <a:rPr lang="en-GB" noProof="0"/>
              <a:t>Fifth</a:t>
            </a:r>
            <a:r>
              <a:rPr lang="en-US" noProof="0"/>
              <a:t> level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40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5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006762"/>
                </a:solidFill>
              </a:defRPr>
            </a:lvl1pPr>
            <a:lvl2pPr>
              <a:defRPr sz="1795">
                <a:solidFill>
                  <a:srgbClr val="006762"/>
                </a:solidFill>
              </a:defRPr>
            </a:lvl2pPr>
            <a:lvl3pPr>
              <a:defRPr sz="1795">
                <a:solidFill>
                  <a:srgbClr val="006762"/>
                </a:solidFill>
              </a:defRPr>
            </a:lvl3pPr>
            <a:lvl4pPr>
              <a:defRPr sz="1795">
                <a:solidFill>
                  <a:srgbClr val="006762"/>
                </a:solidFill>
              </a:defRPr>
            </a:lvl4pPr>
            <a:lvl5pPr>
              <a:defRPr sz="1795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8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960136"/>
                </a:solidFill>
              </a:defRPr>
            </a:lvl1pPr>
            <a:lvl2pPr>
              <a:defRPr sz="1795">
                <a:solidFill>
                  <a:srgbClr val="960136"/>
                </a:solidFill>
              </a:defRPr>
            </a:lvl2pPr>
            <a:lvl3pPr>
              <a:defRPr sz="1795">
                <a:solidFill>
                  <a:srgbClr val="960136"/>
                </a:solidFill>
              </a:defRPr>
            </a:lvl3pPr>
            <a:lvl4pPr>
              <a:defRPr sz="1795">
                <a:solidFill>
                  <a:srgbClr val="960136"/>
                </a:solidFill>
              </a:defRPr>
            </a:lvl4pPr>
            <a:lvl5pPr>
              <a:defRPr sz="1795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4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ielo notturno&#10;&#10;Descrizione generata automaticamente">
            <a:extLst>
              <a:ext uri="{FF2B5EF4-FFF2-40B4-BE49-F238E27FC236}">
                <a16:creationId xmlns:a16="http://schemas.microsoft.com/office/drawing/2014/main" id="{DBCAF715-3F6A-C280-332A-88BE363DC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49" name="Text Box 38">
            <a:extLst>
              <a:ext uri="{FF2B5EF4-FFF2-40B4-BE49-F238E27FC236}">
                <a16:creationId xmlns:a16="http://schemas.microsoft.com/office/drawing/2014/main" id="{7820A33D-5104-DB45-BE94-F3E677D7D8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F1D756F-C1E0-A286-938E-2AFF15F78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5" name="Straight Connector 64">
            <a:extLst>
              <a:ext uri="{FF2B5EF4-FFF2-40B4-BE49-F238E27FC236}">
                <a16:creationId xmlns:a16="http://schemas.microsoft.com/office/drawing/2014/main" id="{E3800EF9-7498-14E1-37F0-9B0E99F6C72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AED9C375-7940-10E1-DEBA-971EFF448C7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96A6AD77-6677-F5CD-DD16-0627BF97D5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2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A75534"/>
                </a:solidFill>
              </a:defRPr>
            </a:lvl1pPr>
            <a:lvl2pPr>
              <a:defRPr sz="1795">
                <a:solidFill>
                  <a:srgbClr val="A75534"/>
                </a:solidFill>
              </a:defRPr>
            </a:lvl2pPr>
            <a:lvl3pPr>
              <a:defRPr sz="1795">
                <a:solidFill>
                  <a:srgbClr val="A75534"/>
                </a:solidFill>
              </a:defRPr>
            </a:lvl3pPr>
            <a:lvl4pPr>
              <a:defRPr sz="1795">
                <a:solidFill>
                  <a:srgbClr val="A75534"/>
                </a:solidFill>
              </a:defRPr>
            </a:lvl4pPr>
            <a:lvl5pPr>
              <a:defRPr sz="1795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23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1E3378"/>
                </a:solidFill>
              </a:defRPr>
            </a:lvl1pPr>
            <a:lvl2pPr>
              <a:defRPr sz="1795">
                <a:solidFill>
                  <a:srgbClr val="1E3378"/>
                </a:solidFill>
              </a:defRPr>
            </a:lvl2pPr>
            <a:lvl3pPr>
              <a:defRPr sz="1795">
                <a:solidFill>
                  <a:srgbClr val="1E3378"/>
                </a:solidFill>
              </a:defRPr>
            </a:lvl3pPr>
            <a:lvl4pPr>
              <a:defRPr sz="1795">
                <a:solidFill>
                  <a:srgbClr val="1E3378"/>
                </a:solidFill>
              </a:defRPr>
            </a:lvl4pPr>
            <a:lvl5pPr>
              <a:defRPr sz="1795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64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8656" y="0"/>
            <a:ext cx="1256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529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351588"/>
            <a:ext cx="11777526" cy="707886"/>
          </a:xfrm>
          <a:prstGeom prst="rect">
            <a:avLst/>
          </a:prstGeom>
        </p:spPr>
        <p:txBody>
          <a:bodyPr/>
          <a:lstStyle>
            <a:lvl1pPr>
              <a:defRPr sz="398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" y="6454954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9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261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4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" y="6452251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3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9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261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4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" y="6452251"/>
            <a:ext cx="9929648" cy="40513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AF27304-5E7A-9FFE-A02A-9E3CA5F1C8B6}"/>
              </a:ext>
            </a:extLst>
          </p:cNvPr>
          <p:cNvSpPr/>
          <p:nvPr userDrawn="1"/>
        </p:nvSpPr>
        <p:spPr>
          <a:xfrm>
            <a:off x="-1470" y="842826"/>
            <a:ext cx="12193470" cy="560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208B46-9999-C8E8-E219-88AF09A73DE1}"/>
              </a:ext>
            </a:extLst>
          </p:cNvPr>
          <p:cNvSpPr txBox="1"/>
          <p:nvPr userDrawn="1"/>
        </p:nvSpPr>
        <p:spPr>
          <a:xfrm>
            <a:off x="11679116" y="6203062"/>
            <a:ext cx="61956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64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63661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9" y="6449087"/>
            <a:ext cx="9929648" cy="4051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291E3B-E1B5-425E-905C-BD0F31BD0C3D}"/>
              </a:ext>
            </a:extLst>
          </p:cNvPr>
          <p:cNvSpPr/>
          <p:nvPr userDrawn="1"/>
        </p:nvSpPr>
        <p:spPr>
          <a:xfrm>
            <a:off x="-1470" y="842826"/>
            <a:ext cx="12193470" cy="560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D4BA-CCF0-1E2C-582F-7FC8B5151F74}"/>
              </a:ext>
            </a:extLst>
          </p:cNvPr>
          <p:cNvSpPr txBox="1"/>
          <p:nvPr userDrawn="1"/>
        </p:nvSpPr>
        <p:spPr>
          <a:xfrm>
            <a:off x="11679116" y="6203062"/>
            <a:ext cx="61956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43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" y="-1"/>
            <a:ext cx="12158752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71" y="1814448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9EC14-0A31-1D6C-3622-FABC6E758318}"/>
              </a:ext>
            </a:extLst>
          </p:cNvPr>
          <p:cNvSpPr/>
          <p:nvPr userDrawn="1"/>
        </p:nvSpPr>
        <p:spPr>
          <a:xfrm>
            <a:off x="10604" y="1"/>
            <a:ext cx="12181396" cy="6815888"/>
          </a:xfrm>
          <a:prstGeom prst="rect">
            <a:avLst/>
          </a:prstGeom>
          <a:solidFill>
            <a:srgbClr val="00324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/>
          </a:p>
        </p:txBody>
      </p:sp>
      <p:pic>
        <p:nvPicPr>
          <p:cNvPr id="9" name="Picture 58">
            <a:extLst>
              <a:ext uri="{FF2B5EF4-FFF2-40B4-BE49-F238E27FC236}">
                <a16:creationId xmlns:a16="http://schemas.microsoft.com/office/drawing/2014/main" id="{028D866C-9C9E-2F51-6C73-127B8E155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A772D-E7F8-19FC-DC48-5A175E3DCB0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B378EB-2773-A7E0-E393-A4B061E8359B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>
            <a:extLst>
              <a:ext uri="{FF2B5EF4-FFF2-40B4-BE49-F238E27FC236}">
                <a16:creationId xmlns:a16="http://schemas.microsoft.com/office/drawing/2014/main" id="{75C56A0B-D5BB-947E-1E4B-954D9D9AB021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B59C2-6913-6DA9-CD68-6A411266A03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" y="6449973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2261" y="3456849"/>
            <a:ext cx="11820484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03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8275" y="1321783"/>
          <a:ext cx="11624274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7516" y="1348841"/>
          <a:ext cx="11592576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half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F6FD31F-273A-6AA4-0C66-06E177896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INSERT SLIDE TITLE HERE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49" name="Text Box 38">
            <a:extLst>
              <a:ext uri="{FF2B5EF4-FFF2-40B4-BE49-F238E27FC236}">
                <a16:creationId xmlns:a16="http://schemas.microsoft.com/office/drawing/2014/main" id="{5CFAAB90-8CEE-9141-B941-F5B5F1A6CC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115863E-0FCE-753C-E3AA-B4DB98F66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" name="Straight Connector 64">
            <a:extLst>
              <a:ext uri="{FF2B5EF4-FFF2-40B4-BE49-F238E27FC236}">
                <a16:creationId xmlns:a16="http://schemas.microsoft.com/office/drawing/2014/main" id="{5467CC74-8247-BF5B-7811-3DB553752EA8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127D406D-743E-3520-B477-DC525CA2B02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content here</a:t>
            </a:r>
            <a:endParaRPr lang="en-GB" altLang="en-US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366BB62-5568-54EE-AAB6-090F6C3044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4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8275" y="1219354"/>
          <a:ext cx="11624274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4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2209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18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2" y="1674000"/>
            <a:ext cx="577301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885" y="1674000"/>
            <a:ext cx="576224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4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25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>
              <a:defRPr sz="2992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335E6F"/>
                </a:solidFill>
              </a:defRPr>
            </a:lvl1pPr>
            <a:lvl2pPr>
              <a:defRPr sz="1795">
                <a:solidFill>
                  <a:srgbClr val="335E6F"/>
                </a:solidFill>
              </a:defRPr>
            </a:lvl2pPr>
            <a:lvl3pPr>
              <a:defRPr sz="1795">
                <a:solidFill>
                  <a:srgbClr val="335E6F"/>
                </a:solidFill>
              </a:defRPr>
            </a:lvl3pPr>
            <a:lvl4pPr>
              <a:defRPr sz="1795">
                <a:solidFill>
                  <a:srgbClr val="335E6F"/>
                </a:solidFill>
              </a:defRPr>
            </a:lvl4pPr>
            <a:lvl5pPr>
              <a:defRPr sz="1795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0"/>
            <a:ext cx="274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83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76C8AE"/>
                </a:solidFill>
              </a:defRPr>
            </a:lvl1pPr>
            <a:lvl2pPr>
              <a:defRPr sz="1795">
                <a:solidFill>
                  <a:srgbClr val="76C8AE"/>
                </a:solidFill>
              </a:defRPr>
            </a:lvl2pPr>
            <a:lvl3pPr>
              <a:defRPr sz="1795">
                <a:solidFill>
                  <a:srgbClr val="76C8AE"/>
                </a:solidFill>
              </a:defRPr>
            </a:lvl3pPr>
            <a:lvl4pPr>
              <a:defRPr sz="1795">
                <a:solidFill>
                  <a:srgbClr val="76C8AE"/>
                </a:solidFill>
              </a:defRPr>
            </a:lvl4pPr>
            <a:lvl5pPr>
              <a:defRPr sz="1795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35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950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FFCC4E"/>
                </a:solidFill>
              </a:defRPr>
            </a:lvl1pPr>
            <a:lvl2pPr>
              <a:defRPr sz="1795">
                <a:solidFill>
                  <a:srgbClr val="FFCC4E"/>
                </a:solidFill>
              </a:defRPr>
            </a:lvl2pPr>
            <a:lvl3pPr>
              <a:defRPr sz="1795">
                <a:solidFill>
                  <a:srgbClr val="FFCC4E"/>
                </a:solidFill>
              </a:defRPr>
            </a:lvl3pPr>
            <a:lvl4pPr>
              <a:defRPr sz="1795">
                <a:solidFill>
                  <a:srgbClr val="FFCC4E"/>
                </a:solidFill>
              </a:defRPr>
            </a:lvl4pPr>
            <a:lvl5pPr>
              <a:defRPr sz="1795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38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009BDB"/>
                </a:solidFill>
              </a:defRPr>
            </a:lvl1pPr>
            <a:lvl2pPr>
              <a:defRPr sz="1795">
                <a:solidFill>
                  <a:srgbClr val="009BDB"/>
                </a:solidFill>
              </a:defRPr>
            </a:lvl2pPr>
            <a:lvl3pPr>
              <a:defRPr sz="1795">
                <a:solidFill>
                  <a:srgbClr val="009BDB"/>
                </a:solidFill>
              </a:defRPr>
            </a:lvl3pPr>
            <a:lvl4pPr>
              <a:defRPr sz="1795">
                <a:solidFill>
                  <a:srgbClr val="009BDB"/>
                </a:solidFill>
              </a:defRPr>
            </a:lvl4pPr>
            <a:lvl5pPr>
              <a:defRPr sz="1795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2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natura, cielo notturno&#10;&#10;Descrizione generata automaticamente">
            <a:extLst>
              <a:ext uri="{FF2B5EF4-FFF2-40B4-BE49-F238E27FC236}">
                <a16:creationId xmlns:a16="http://schemas.microsoft.com/office/drawing/2014/main" id="{80AE3A44-E284-0650-FD2D-6BA74B36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9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4383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692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0"/>
            </a:lvl1pPr>
            <a:lvl2pPr>
              <a:defRPr sz="1790"/>
            </a:lvl2pPr>
            <a:lvl3pPr>
              <a:defRPr sz="1790"/>
            </a:lvl3pPr>
            <a:lvl4pPr>
              <a:defRPr sz="1790"/>
            </a:lvl4pPr>
            <a:lvl5pPr>
              <a:defRPr sz="1790"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24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7954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x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9BAE7C-257E-DF44-8DE3-DAC7F849E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06" y="-1"/>
            <a:ext cx="12194704" cy="68661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sp>
        <p:nvSpPr>
          <p:cNvPr id="69" name="Segnaposto testo 11">
            <a:extLst>
              <a:ext uri="{FF2B5EF4-FFF2-40B4-BE49-F238E27FC236}">
                <a16:creationId xmlns:a16="http://schemas.microsoft.com/office/drawing/2014/main" id="{FF3D5380-4872-5A4D-9AD8-141BA8195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64" y="4285325"/>
            <a:ext cx="7931149" cy="525463"/>
          </a:xfrm>
        </p:spPr>
        <p:txBody>
          <a:bodyPr/>
          <a:lstStyle>
            <a:lvl1pPr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320F84B-4B76-AF4D-AEE6-502D79D738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464" y="1695450"/>
            <a:ext cx="5792788" cy="2517775"/>
          </a:xfrm>
        </p:spPr>
        <p:txBody>
          <a:bodyPr anchor="ctr"/>
          <a:lstStyle>
            <a:lvl1pPr marL="0" algn="l">
              <a:defRPr sz="4000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5565682-4925-81EB-47AC-02DE381F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4" name="Straight Connector 64">
            <a:extLst>
              <a:ext uri="{FF2B5EF4-FFF2-40B4-BE49-F238E27FC236}">
                <a16:creationId xmlns:a16="http://schemas.microsoft.com/office/drawing/2014/main" id="{48D7A91F-C2F7-416F-67C6-2D4D12FB7D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F947CFB-9190-A843-B7F9-5DC776CB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2742" y="5643367"/>
            <a:ext cx="2893412" cy="928688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Name</a:t>
            </a:r>
            <a:r>
              <a:rPr lang="it-IT"/>
              <a:t>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   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r>
              <a:rPr lang="it-IT"/>
              <a:t>        </a:t>
            </a:r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D270E7AE-7323-A232-DC17-04E19D419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2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FE3F1-DD0C-D1D2-E6C7-5C36AEC5A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Placeholder 2">
            <a:extLst>
              <a:ext uri="{FF2B5EF4-FFF2-40B4-BE49-F238E27FC236}">
                <a16:creationId xmlns:a16="http://schemas.microsoft.com/office/drawing/2014/main" id="{840F4CB8-8BAA-5A46-8C5F-AE3F1B5A1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512" y="3029627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FOR YOUR ATTENTION</a:t>
            </a:r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3FFE02F6-2059-5C43-81C7-074CFFE01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4C1A1BFA-1D13-A021-F9AB-9F68B45F9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D2A71439-ECC6-95F0-0632-16E18E6C918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>
            <a:extLst>
              <a:ext uri="{FF2B5EF4-FFF2-40B4-BE49-F238E27FC236}">
                <a16:creationId xmlns:a16="http://schemas.microsoft.com/office/drawing/2014/main" id="{90FCFB33-D303-A8F8-4AB2-4B7BFDAA2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image" Target="../media/image5.emf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20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150B13E-1069-2682-6086-84E3FCACE7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GB" altLang="en-US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8" name="TextBox 115">
            <a:extLst>
              <a:ext uri="{FF2B5EF4-FFF2-40B4-BE49-F238E27FC236}">
                <a16:creationId xmlns:a16="http://schemas.microsoft.com/office/drawing/2014/main" id="{F9E1C1DD-8FAB-3C44-829D-CCC49D93F7D1}"/>
              </a:ext>
            </a:extLst>
          </p:cNvPr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7553FF9B-0168-67DE-175B-079CA1A8C9F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7" name="Straight Connector 38">
            <a:extLst>
              <a:ext uri="{FF2B5EF4-FFF2-40B4-BE49-F238E27FC236}">
                <a16:creationId xmlns:a16="http://schemas.microsoft.com/office/drawing/2014/main" id="{095A1AC3-1742-ED96-E887-23559BE52BCB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FF2B5EF4-FFF2-40B4-BE49-F238E27FC236}">
                <a16:creationId xmlns:a16="http://schemas.microsoft.com/office/drawing/2014/main" id="{1F11A3A9-40C5-1403-DEEC-266DF3E36EB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73" r:id="rId1"/>
    <p:sldLayoutId id="2147487275" r:id="rId2"/>
    <p:sldLayoutId id="2147487274" r:id="rId3"/>
    <p:sldLayoutId id="2147487277" r:id="rId4"/>
    <p:sldLayoutId id="2147487278" r:id="rId5"/>
    <p:sldLayoutId id="2147487276" r:id="rId6"/>
    <p:sldLayoutId id="2147487279" r:id="rId7"/>
    <p:sldLayoutId id="2147487280" r:id="rId8"/>
    <p:sldLayoutId id="2147487281" r:id="rId9"/>
    <p:sldLayoutId id="2147487282" r:id="rId10"/>
    <p:sldLayoutId id="2147487307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NotesEsa" panose="02000506030000020004" pitchFamily="2" charset="77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150B13E-1069-2682-6086-84E3FCACE7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GB" altLang="en-US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8" name="TextBox 115">
            <a:extLst>
              <a:ext uri="{FF2B5EF4-FFF2-40B4-BE49-F238E27FC236}">
                <a16:creationId xmlns:a16="http://schemas.microsoft.com/office/drawing/2014/main" id="{F9E1C1DD-8FAB-3C44-829D-CCC49D93F7D1}"/>
              </a:ext>
            </a:extLst>
          </p:cNvPr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7553FF9B-0168-67DE-175B-079CA1A8C9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7" name="Straight Connector 38">
            <a:extLst>
              <a:ext uri="{FF2B5EF4-FFF2-40B4-BE49-F238E27FC236}">
                <a16:creationId xmlns:a16="http://schemas.microsoft.com/office/drawing/2014/main" id="{095A1AC3-1742-ED96-E887-23559BE52BCB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FF2B5EF4-FFF2-40B4-BE49-F238E27FC236}">
                <a16:creationId xmlns:a16="http://schemas.microsoft.com/office/drawing/2014/main" id="{1F11A3A9-40C5-1403-DEEC-266DF3E36E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4" r:id="rId1"/>
    <p:sldLayoutId id="2147487285" r:id="rId2"/>
    <p:sldLayoutId id="2147487286" r:id="rId3"/>
    <p:sldLayoutId id="2147487287" r:id="rId4"/>
    <p:sldLayoutId id="2147487288" r:id="rId5"/>
    <p:sldLayoutId id="2147487289" r:id="rId6"/>
    <p:sldLayoutId id="2147487290" r:id="rId7"/>
    <p:sldLayoutId id="2147487291" r:id="rId8"/>
    <p:sldLayoutId id="2147487292" r:id="rId9"/>
    <p:sldLayoutId id="2147487293" r:id="rId10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NotesEsa" panose="02000506030000020004" pitchFamily="2" charset="77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150B13E-1069-2682-6086-84E3FCACE7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1097914"/>
            <a:ext cx="11763662" cy="53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GB" altLang="en-US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156451"/>
            <a:ext cx="2093892" cy="1314000"/>
          </a:xfrm>
          <a:prstGeom prst="rect">
            <a:avLst/>
          </a:prstGeom>
        </p:spPr>
      </p:pic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236216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8" name="TextBox 115">
            <a:extLst>
              <a:ext uri="{FF2B5EF4-FFF2-40B4-BE49-F238E27FC236}">
                <a16:creationId xmlns:a16="http://schemas.microsoft.com/office/drawing/2014/main" id="{F9E1C1DD-8FAB-3C44-829D-CCC49D93F7D1}"/>
              </a:ext>
            </a:extLst>
          </p:cNvPr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7553FF9B-0168-67DE-175B-079CA1A8C9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7" name="Straight Connector 38">
            <a:extLst>
              <a:ext uri="{FF2B5EF4-FFF2-40B4-BE49-F238E27FC236}">
                <a16:creationId xmlns:a16="http://schemas.microsoft.com/office/drawing/2014/main" id="{095A1AC3-1742-ED96-E887-23559BE52BCB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FF2B5EF4-FFF2-40B4-BE49-F238E27FC236}">
                <a16:creationId xmlns:a16="http://schemas.microsoft.com/office/drawing/2014/main" id="{1F11A3A9-40C5-1403-DEEC-266DF3E36E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96" r:id="rId1"/>
    <p:sldLayoutId id="2147487297" r:id="rId2"/>
    <p:sldLayoutId id="2147487298" r:id="rId3"/>
    <p:sldLayoutId id="2147487299" r:id="rId4"/>
    <p:sldLayoutId id="2147487300" r:id="rId5"/>
    <p:sldLayoutId id="2147487301" r:id="rId6"/>
    <p:sldLayoutId id="2147487302" r:id="rId7"/>
    <p:sldLayoutId id="2147487303" r:id="rId8"/>
    <p:sldLayoutId id="2147487304" r:id="rId9"/>
    <p:sldLayoutId id="2147487305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NotesEsa" panose="02000506030000020004" pitchFamily="2" charset="77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16" y="-215904"/>
            <a:ext cx="2089486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4" y="6455517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10" r:id="rId1"/>
    <p:sldLayoutId id="2147487311" r:id="rId2"/>
    <p:sldLayoutId id="2147487312" r:id="rId3"/>
    <p:sldLayoutId id="2147487313" r:id="rId4"/>
    <p:sldLayoutId id="2147487314" r:id="rId5"/>
    <p:sldLayoutId id="2147487315" r:id="rId6"/>
    <p:sldLayoutId id="2147487316" r:id="rId7"/>
    <p:sldLayoutId id="2147487317" r:id="rId8"/>
    <p:sldLayoutId id="2147487318" r:id="rId9"/>
    <p:sldLayoutId id="2147487319" r:id="rId10"/>
    <p:sldLayoutId id="2147487320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105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994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88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52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01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2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9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410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994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882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7552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CF8DED-557E-FE25-F051-50A17592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7758" y="4010893"/>
            <a:ext cx="4076484" cy="525463"/>
          </a:xfrm>
        </p:spPr>
        <p:txBody>
          <a:bodyPr/>
          <a:lstStyle/>
          <a:p>
            <a:r>
              <a:rPr lang="it-IT"/>
              <a:t>ESA COMMERCIALISATION GATEWAY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CE0A6C-518F-3068-C724-14A1316CE3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9175" y="5643367"/>
            <a:ext cx="3746979" cy="928688"/>
          </a:xfrm>
        </p:spPr>
        <p:txBody>
          <a:bodyPr/>
          <a:lstStyle/>
          <a:p>
            <a:r>
              <a:rPr lang="it-IT" sz="1600" b="1"/>
              <a:t>Luca del Monte</a:t>
            </a:r>
          </a:p>
          <a:p>
            <a:r>
              <a:rPr lang="it-IT" sz="1600" b="1"/>
              <a:t>Head of </a:t>
            </a:r>
            <a:r>
              <a:rPr lang="it-IT" sz="1600" b="1" err="1"/>
              <a:t>Commercialisation</a:t>
            </a:r>
            <a:r>
              <a:rPr lang="it-IT" sz="1600" b="1"/>
              <a:t> </a:t>
            </a:r>
            <a:r>
              <a:rPr lang="it-IT" sz="1600" b="1" err="1"/>
              <a:t>Dept</a:t>
            </a:r>
            <a:endParaRPr lang="it-IT" sz="1600" b="1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9686DAB7-AD06-64B9-CAF5-6D7E6FC4697E}"/>
              </a:ext>
            </a:extLst>
          </p:cNvPr>
          <p:cNvCxnSpPr>
            <a:cxnSpLocks/>
          </p:cNvCxnSpPr>
          <p:nvPr/>
        </p:nvCxnSpPr>
        <p:spPr>
          <a:xfrm flipH="1">
            <a:off x="1828800" y="4223929"/>
            <a:ext cx="2017643" cy="0"/>
          </a:xfrm>
          <a:prstGeom prst="line">
            <a:avLst/>
          </a:prstGeom>
          <a:ln w="28575">
            <a:solidFill>
              <a:srgbClr val="81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43953F8E-293C-4E6A-D72A-43EDC30CBEA0}"/>
              </a:ext>
            </a:extLst>
          </p:cNvPr>
          <p:cNvCxnSpPr>
            <a:cxnSpLocks/>
          </p:cNvCxnSpPr>
          <p:nvPr/>
        </p:nvCxnSpPr>
        <p:spPr>
          <a:xfrm flipH="1">
            <a:off x="8299175" y="4223929"/>
            <a:ext cx="2078402" cy="0"/>
          </a:xfrm>
          <a:prstGeom prst="line">
            <a:avLst/>
          </a:prstGeom>
          <a:ln w="28575">
            <a:solidFill>
              <a:srgbClr val="81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65DE63AC-1D14-9158-D8C4-CB76AEE7B8F3}"/>
              </a:ext>
            </a:extLst>
          </p:cNvPr>
          <p:cNvSpPr txBox="1">
            <a:spLocks/>
          </p:cNvSpPr>
          <p:nvPr/>
        </p:nvSpPr>
        <p:spPr>
          <a:xfrm>
            <a:off x="1380049" y="1951571"/>
            <a:ext cx="9431902" cy="2517775"/>
          </a:xfrm>
          <a:prstGeom prst="rect">
            <a:avLst/>
          </a:prstGeom>
        </p:spPr>
        <p:txBody>
          <a:bodyPr lIns="90000"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lnSpc>
                <a:spcPts val="7000"/>
              </a:lnSpc>
            </a:pPr>
            <a:r>
              <a:rPr lang="it-IT" sz="8000" kern="0">
                <a:solidFill>
                  <a:schemeClr val="bg1"/>
                </a:solidFill>
                <a:latin typeface="NotesEsa" panose="02000506030000020004" pitchFamily="2" charset="77"/>
              </a:rPr>
              <a:t>JOIN THE</a:t>
            </a:r>
            <a:br>
              <a:rPr lang="it-IT" sz="8000" kern="0">
                <a:solidFill>
                  <a:schemeClr val="bg1"/>
                </a:solidFill>
                <a:latin typeface="NotesEsa" panose="02000506030000020004" pitchFamily="2" charset="77"/>
              </a:rPr>
            </a:br>
            <a:r>
              <a:rPr lang="it-IT" sz="8000" b="1" kern="0">
                <a:solidFill>
                  <a:schemeClr val="bg1"/>
                </a:solidFill>
                <a:latin typeface="NotesEsa" panose="02000506030000020004" pitchFamily="2" charset="77"/>
              </a:rPr>
              <a:t>BUSINESS JOURNEY</a:t>
            </a:r>
          </a:p>
        </p:txBody>
      </p:sp>
    </p:spTree>
    <p:extLst>
      <p:ext uri="{BB962C8B-B14F-4D97-AF65-F5344CB8AC3E}">
        <p14:creationId xmlns:p14="http://schemas.microsoft.com/office/powerpoint/2010/main" val="194176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tangolo arrotondato 9">
            <a:extLst>
              <a:ext uri="{FF2B5EF4-FFF2-40B4-BE49-F238E27FC236}">
                <a16:creationId xmlns:a16="http://schemas.microsoft.com/office/drawing/2014/main" id="{5722EED2-9E1D-7DC6-B814-623122F12B70}"/>
              </a:ext>
            </a:extLst>
          </p:cNvPr>
          <p:cNvSpPr/>
          <p:nvPr/>
        </p:nvSpPr>
        <p:spPr>
          <a:xfrm>
            <a:off x="971498" y="3488224"/>
            <a:ext cx="3277811" cy="72359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lIns="45470" rIns="45470"/>
          <a:lstStyle/>
          <a:p>
            <a:pPr defTabSz="909469"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400">
              <a:solidFill>
                <a:srgbClr val="003249"/>
              </a:solidFill>
              <a:latin typeface="+mn-lt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87" name="Rettangolo arrotondato 9">
            <a:extLst>
              <a:ext uri="{FF2B5EF4-FFF2-40B4-BE49-F238E27FC236}">
                <a16:creationId xmlns:a16="http://schemas.microsoft.com/office/drawing/2014/main" id="{CA1DD762-4830-DEF2-C83F-A05A7B1D58BE}"/>
              </a:ext>
            </a:extLst>
          </p:cNvPr>
          <p:cNvSpPr/>
          <p:nvPr/>
        </p:nvSpPr>
        <p:spPr>
          <a:xfrm>
            <a:off x="965037" y="1165589"/>
            <a:ext cx="3284273" cy="224925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accent5">
                  <a:alpha val="20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45470" rIns="45470"/>
          <a:lstStyle/>
          <a:p>
            <a:pPr defTabSz="909469"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400">
              <a:solidFill>
                <a:srgbClr val="003249"/>
              </a:solidFill>
              <a:latin typeface="+mn-lt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27EA1230-ADA4-46DD-C0C5-85DCB15F616E}"/>
              </a:ext>
            </a:extLst>
          </p:cNvPr>
          <p:cNvSpPr/>
          <p:nvPr/>
        </p:nvSpPr>
        <p:spPr>
          <a:xfrm>
            <a:off x="1993798" y="1944385"/>
            <a:ext cx="1046211" cy="1046211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arrotondato 9">
            <a:extLst>
              <a:ext uri="{FF2B5EF4-FFF2-40B4-BE49-F238E27FC236}">
                <a16:creationId xmlns:a16="http://schemas.microsoft.com/office/drawing/2014/main" id="{B3760779-26F3-FCE2-2901-297B9A6349BE}"/>
              </a:ext>
            </a:extLst>
          </p:cNvPr>
          <p:cNvSpPr/>
          <p:nvPr/>
        </p:nvSpPr>
        <p:spPr>
          <a:xfrm>
            <a:off x="4299536" y="1611335"/>
            <a:ext cx="3009086" cy="9664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45470" rIns="45470"/>
          <a:lstStyle/>
          <a:p>
            <a:pPr defTabSz="909469"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400">
              <a:solidFill>
                <a:srgbClr val="003249"/>
              </a:solidFill>
              <a:latin typeface="+mn-lt"/>
              <a:ea typeface="Verdana"/>
              <a:cs typeface="Calibri" panose="020F0502020204030204" pitchFamily="34" charset="0"/>
              <a:sym typeface="Verdana"/>
            </a:endParaRP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4672D7D7-4597-6C94-05AB-8208429C3E0B}"/>
              </a:ext>
            </a:extLst>
          </p:cNvPr>
          <p:cNvCxnSpPr/>
          <p:nvPr/>
        </p:nvCxnSpPr>
        <p:spPr>
          <a:xfrm flipV="1">
            <a:off x="4420696" y="1230164"/>
            <a:ext cx="0" cy="4598314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4916A9DD-0B5D-47A8-74F1-D84BD012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236216"/>
            <a:ext cx="10108850" cy="563779"/>
          </a:xfrm>
        </p:spPr>
        <p:txBody>
          <a:bodyPr/>
          <a:lstStyle/>
          <a:p>
            <a:r>
              <a:rPr lang="it-IT">
                <a:latin typeface="NotesEsa"/>
                <a:ea typeface="MS PGothic"/>
                <a:cs typeface="Arial"/>
              </a:rPr>
              <a:t>CONTRIBUTIONS IN THE COMPANY’S LIFE-CYCLE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7CC9251-55FC-C8EC-AA61-D2E59CCC6BEF}"/>
              </a:ext>
            </a:extLst>
          </p:cNvPr>
          <p:cNvCxnSpPr>
            <a:cxnSpLocks/>
          </p:cNvCxnSpPr>
          <p:nvPr/>
        </p:nvCxnSpPr>
        <p:spPr>
          <a:xfrm flipV="1">
            <a:off x="756518" y="1230164"/>
            <a:ext cx="0" cy="47035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DE35130-0088-4C27-F901-24E546ECEE0B}"/>
              </a:ext>
            </a:extLst>
          </p:cNvPr>
          <p:cNvCxnSpPr>
            <a:cxnSpLocks/>
          </p:cNvCxnSpPr>
          <p:nvPr/>
        </p:nvCxnSpPr>
        <p:spPr>
          <a:xfrm>
            <a:off x="644685" y="5828478"/>
            <a:ext cx="10722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54FA6A3B-F671-E6A5-5465-B4B1FD542593}"/>
              </a:ext>
            </a:extLst>
          </p:cNvPr>
          <p:cNvCxnSpPr/>
          <p:nvPr/>
        </p:nvCxnSpPr>
        <p:spPr>
          <a:xfrm flipV="1">
            <a:off x="7190210" y="1230164"/>
            <a:ext cx="0" cy="4598314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A1AAE1AC-28F6-F814-C1F8-5DA19CE3977C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46224" y="1668840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200" kern="0">
                <a:latin typeface="NotesEsa" panose="02000506030000020004" pitchFamily="2" charset="77"/>
                <a:cs typeface="Calibri" panose="020F0502020204030204" pitchFamily="34" charset="0"/>
              </a:rPr>
              <a:t>CASH FLOW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1D212297-E3BE-F158-AC85-02A3ABF5605A}"/>
              </a:ext>
            </a:extLst>
          </p:cNvPr>
          <p:cNvSpPr txBox="1">
            <a:spLocks/>
          </p:cNvSpPr>
          <p:nvPr/>
        </p:nvSpPr>
        <p:spPr bwMode="auto">
          <a:xfrm>
            <a:off x="10360364" y="5569842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200" kern="0">
                <a:latin typeface="NotesEsa" panose="02000506030000020004" pitchFamily="2" charset="77"/>
                <a:cs typeface="Calibri" panose="020F0502020204030204" pitchFamily="34" charset="0"/>
              </a:rPr>
              <a:t>TIME/TRL</a:t>
            </a:r>
          </a:p>
        </p:txBody>
      </p: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F88BF032-4876-F99E-CCC6-8E2F1C5E7F4A}"/>
              </a:ext>
            </a:extLst>
          </p:cNvPr>
          <p:cNvSpPr txBox="1">
            <a:spLocks/>
          </p:cNvSpPr>
          <p:nvPr/>
        </p:nvSpPr>
        <p:spPr bwMode="auto">
          <a:xfrm>
            <a:off x="7203367" y="4023431"/>
            <a:ext cx="236887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  <a:t>GROWTH CAPITAL</a:t>
            </a:r>
            <a:b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</a:br>
            <a:r>
              <a:rPr lang="en-US" altLang="en-US" b="1" kern="0">
                <a:latin typeface="NotesEsa" panose="02000506030000020004" pitchFamily="2" charset="77"/>
                <a:cs typeface="Calibri" panose="020F0502020204030204" pitchFamily="34" charset="0"/>
              </a:rPr>
              <a:t>&gt; 10 M€</a:t>
            </a:r>
          </a:p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000" kern="0">
                <a:solidFill>
                  <a:schemeClr val="accent5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PRIVATE EQUITY/LEVERAGED BUYOUT</a:t>
            </a:r>
            <a:endParaRPr lang="en-US" altLang="en-US" sz="1000" b="1" kern="0">
              <a:solidFill>
                <a:schemeClr val="accent5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8356C129-2D1A-5CC0-FE82-B42C6C16D46B}"/>
              </a:ext>
            </a:extLst>
          </p:cNvPr>
          <p:cNvSpPr txBox="1">
            <a:spLocks/>
          </p:cNvSpPr>
          <p:nvPr/>
        </p:nvSpPr>
        <p:spPr bwMode="auto">
          <a:xfrm>
            <a:off x="9414357" y="3429014"/>
            <a:ext cx="236887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  <a:t>TURN AROUNDS</a:t>
            </a:r>
            <a:b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</a:br>
            <a:r>
              <a:rPr lang="en-US" altLang="en-US" b="1" kern="0">
                <a:latin typeface="NotesEsa" panose="02000506030000020004" pitchFamily="2" charset="77"/>
                <a:cs typeface="Calibri" panose="020F0502020204030204" pitchFamily="34" charset="0"/>
              </a:rPr>
              <a:t>&gt; 10 M€</a:t>
            </a:r>
          </a:p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000" kern="0">
                <a:solidFill>
                  <a:schemeClr val="accent5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INSTITUTIONAL INVESTORS</a:t>
            </a:r>
            <a:endParaRPr lang="en-US" altLang="en-US" sz="1000" b="1" kern="0">
              <a:solidFill>
                <a:schemeClr val="accent5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sp>
        <p:nvSpPr>
          <p:cNvPr id="32" name="Segnaposto testo 2">
            <a:extLst>
              <a:ext uri="{FF2B5EF4-FFF2-40B4-BE49-F238E27FC236}">
                <a16:creationId xmlns:a16="http://schemas.microsoft.com/office/drawing/2014/main" id="{2F892B5B-1FA7-C3CD-A3F4-2B5389F6D847}"/>
              </a:ext>
            </a:extLst>
          </p:cNvPr>
          <p:cNvSpPr txBox="1">
            <a:spLocks/>
          </p:cNvSpPr>
          <p:nvPr/>
        </p:nvSpPr>
        <p:spPr bwMode="auto">
          <a:xfrm>
            <a:off x="4939751" y="4617848"/>
            <a:ext cx="236887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  <a:t>VENTURE CAPITAL</a:t>
            </a:r>
            <a:b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</a:br>
            <a:r>
              <a:rPr lang="en-US" altLang="en-US" sz="1000" kern="0">
                <a:solidFill>
                  <a:schemeClr val="accent5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UP TO 10 M€</a:t>
            </a:r>
            <a:endParaRPr lang="en-US" altLang="en-US" sz="1000" b="1" kern="0">
              <a:solidFill>
                <a:schemeClr val="accent5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403D1ECE-8233-32C2-2BA6-C41875D29F50}"/>
              </a:ext>
            </a:extLst>
          </p:cNvPr>
          <p:cNvSpPr txBox="1">
            <a:spLocks/>
          </p:cNvSpPr>
          <p:nvPr/>
        </p:nvSpPr>
        <p:spPr bwMode="auto">
          <a:xfrm>
            <a:off x="6958568" y="5569842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200" kern="0">
                <a:latin typeface="NotesEsa" panose="02000506030000020004" pitchFamily="2" charset="77"/>
                <a:cs typeface="Calibri" panose="020F0502020204030204" pitchFamily="34" charset="0"/>
              </a:rPr>
              <a:t>TRL 9</a:t>
            </a:r>
          </a:p>
        </p:txBody>
      </p: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20DD2C5A-8B07-6F77-6EFA-CD1C62F42CC3}"/>
              </a:ext>
            </a:extLst>
          </p:cNvPr>
          <p:cNvSpPr txBox="1">
            <a:spLocks/>
          </p:cNvSpPr>
          <p:nvPr/>
        </p:nvSpPr>
        <p:spPr bwMode="auto">
          <a:xfrm>
            <a:off x="4202211" y="5569842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200" kern="0">
                <a:latin typeface="NotesEsa" panose="02000506030000020004" pitchFamily="2" charset="77"/>
                <a:cs typeface="Calibri" panose="020F0502020204030204" pitchFamily="34" charset="0"/>
              </a:rPr>
              <a:t>TRL 7</a:t>
            </a:r>
          </a:p>
        </p:txBody>
      </p:sp>
      <p:sp>
        <p:nvSpPr>
          <p:cNvPr id="37" name="Segnaposto testo 2">
            <a:extLst>
              <a:ext uri="{FF2B5EF4-FFF2-40B4-BE49-F238E27FC236}">
                <a16:creationId xmlns:a16="http://schemas.microsoft.com/office/drawing/2014/main" id="{4F46FC37-EF9E-27EE-89AF-ECE787DFE3B6}"/>
              </a:ext>
            </a:extLst>
          </p:cNvPr>
          <p:cNvSpPr txBox="1">
            <a:spLocks/>
          </p:cNvSpPr>
          <p:nvPr/>
        </p:nvSpPr>
        <p:spPr bwMode="auto">
          <a:xfrm>
            <a:off x="542428" y="5569842"/>
            <a:ext cx="280768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200" kern="0">
                <a:latin typeface="NotesEsa" panose="02000506030000020004" pitchFamily="2" charset="77"/>
                <a:cs typeface="Calibri" panose="020F0502020204030204" pitchFamily="34" charset="0"/>
              </a:rPr>
              <a:t>Technology Readiness Level (TRL) 1</a:t>
            </a:r>
          </a:p>
        </p:txBody>
      </p:sp>
      <p:sp>
        <p:nvSpPr>
          <p:cNvPr id="38" name="Segnaposto testo 2">
            <a:extLst>
              <a:ext uri="{FF2B5EF4-FFF2-40B4-BE49-F238E27FC236}">
                <a16:creationId xmlns:a16="http://schemas.microsoft.com/office/drawing/2014/main" id="{C61B9816-AF0F-0187-1636-2F9B33AC1451}"/>
              </a:ext>
            </a:extLst>
          </p:cNvPr>
          <p:cNvSpPr txBox="1">
            <a:spLocks/>
          </p:cNvSpPr>
          <p:nvPr/>
        </p:nvSpPr>
        <p:spPr bwMode="auto">
          <a:xfrm>
            <a:off x="884151" y="5071398"/>
            <a:ext cx="1176456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  <a:t>INCUBATOR</a:t>
            </a:r>
            <a:endParaRPr lang="en-US" altLang="en-US" sz="1000" b="1" kern="0">
              <a:solidFill>
                <a:schemeClr val="accent5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2C7FF7B7-0D30-252B-D292-B3441B79CEF4}"/>
              </a:ext>
            </a:extLst>
          </p:cNvPr>
          <p:cNvSpPr txBox="1">
            <a:spLocks/>
          </p:cNvSpPr>
          <p:nvPr/>
        </p:nvSpPr>
        <p:spPr bwMode="auto">
          <a:xfrm>
            <a:off x="3206764" y="5071398"/>
            <a:ext cx="1176456" cy="4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  <a:t>BUSINESS</a:t>
            </a:r>
            <a:b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</a:br>
            <a: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  <a:t>ANGEL</a:t>
            </a:r>
            <a:endParaRPr lang="en-US" altLang="en-US" sz="1000" b="1" kern="0">
              <a:solidFill>
                <a:schemeClr val="accent5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sp>
        <p:nvSpPr>
          <p:cNvPr id="40" name="Segnaposto testo 2">
            <a:extLst>
              <a:ext uri="{FF2B5EF4-FFF2-40B4-BE49-F238E27FC236}">
                <a16:creationId xmlns:a16="http://schemas.microsoft.com/office/drawing/2014/main" id="{6C07F091-9AAB-D8E0-F064-F2E54729C435}"/>
              </a:ext>
            </a:extLst>
          </p:cNvPr>
          <p:cNvSpPr txBox="1">
            <a:spLocks/>
          </p:cNvSpPr>
          <p:nvPr/>
        </p:nvSpPr>
        <p:spPr bwMode="auto">
          <a:xfrm>
            <a:off x="1910578" y="4894800"/>
            <a:ext cx="1513678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b="1" kern="0">
                <a:latin typeface="NotesEsa" panose="02000506030000020004" pitchFamily="2" charset="77"/>
                <a:cs typeface="Calibri" panose="020F0502020204030204" pitchFamily="34" charset="0"/>
              </a:rPr>
              <a:t>10 k€ – 1 M€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85BCFAA5-A294-B8C7-882E-F75FA709EB0B}"/>
              </a:ext>
            </a:extLst>
          </p:cNvPr>
          <p:cNvCxnSpPr>
            <a:cxnSpLocks/>
          </p:cNvCxnSpPr>
          <p:nvPr/>
        </p:nvCxnSpPr>
        <p:spPr>
          <a:xfrm>
            <a:off x="2106841" y="5243456"/>
            <a:ext cx="1127601" cy="0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2">
            <a:extLst>
              <a:ext uri="{FF2B5EF4-FFF2-40B4-BE49-F238E27FC236}">
                <a16:creationId xmlns:a16="http://schemas.microsoft.com/office/drawing/2014/main" id="{741154C8-E30C-6F20-6BBC-45C2D7B2697D}"/>
              </a:ext>
            </a:extLst>
          </p:cNvPr>
          <p:cNvSpPr txBox="1">
            <a:spLocks/>
          </p:cNvSpPr>
          <p:nvPr/>
        </p:nvSpPr>
        <p:spPr bwMode="auto">
          <a:xfrm>
            <a:off x="4621018" y="1791559"/>
            <a:ext cx="236887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  <a:t>ESA R&amp;D</a:t>
            </a:r>
            <a:br>
              <a:rPr lang="en-US" altLang="en-US" kern="0">
                <a:latin typeface="NotesEsa" panose="02000506030000020004" pitchFamily="2" charset="77"/>
                <a:cs typeface="Calibri" panose="020F0502020204030204" pitchFamily="34" charset="0"/>
              </a:rPr>
            </a:br>
            <a:r>
              <a:rPr lang="en-US" altLang="en-US" kern="0" err="1">
                <a:latin typeface="NotesEsa" panose="02000506030000020004" pitchFamily="2" charset="77"/>
                <a:cs typeface="Calibri" panose="020F0502020204030204" pitchFamily="34" charset="0"/>
              </a:rPr>
              <a:t>Programmes</a:t>
            </a:r>
            <a:endParaRPr lang="en-US" altLang="en-US" sz="1000" b="1" kern="0">
              <a:solidFill>
                <a:schemeClr val="accent5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EFFDC3E4-0AE5-0699-BC20-75C62A8EDE0E}"/>
              </a:ext>
            </a:extLst>
          </p:cNvPr>
          <p:cNvSpPr txBox="1">
            <a:spLocks/>
          </p:cNvSpPr>
          <p:nvPr/>
        </p:nvSpPr>
        <p:spPr bwMode="auto">
          <a:xfrm>
            <a:off x="1329199" y="3494089"/>
            <a:ext cx="274189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b="1" kern="0" err="1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ScaleUp</a:t>
            </a:r>
            <a:r>
              <a:rPr lang="en-US" altLang="en-US" b="1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 INNOVATE</a:t>
            </a:r>
          </a:p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000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Boosting innovation and commercialization</a:t>
            </a:r>
            <a:br>
              <a:rPr lang="en-US" altLang="en-US" sz="1000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</a:br>
            <a:r>
              <a:rPr lang="en-US" altLang="en-US" sz="1000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in the European space sector</a:t>
            </a:r>
            <a:endParaRPr lang="en-US" altLang="en-US" sz="1000" b="1" kern="0">
              <a:solidFill>
                <a:schemeClr val="bg1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sp>
        <p:nvSpPr>
          <p:cNvPr id="51" name="Segnaposto testo 2">
            <a:extLst>
              <a:ext uri="{FF2B5EF4-FFF2-40B4-BE49-F238E27FC236}">
                <a16:creationId xmlns:a16="http://schemas.microsoft.com/office/drawing/2014/main" id="{D2AA7517-C2B2-9426-BDEF-0B386B2D77F7}"/>
              </a:ext>
            </a:extLst>
          </p:cNvPr>
          <p:cNvSpPr txBox="1">
            <a:spLocks/>
          </p:cNvSpPr>
          <p:nvPr/>
        </p:nvSpPr>
        <p:spPr bwMode="auto">
          <a:xfrm>
            <a:off x="1174987" y="1239626"/>
            <a:ext cx="2887866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000" kern="0">
                <a:latin typeface="NotesEsa" panose="02000506030000020004" pitchFamily="2" charset="77"/>
                <a:cs typeface="Calibri" panose="020F0502020204030204" pitchFamily="34" charset="0"/>
              </a:rPr>
              <a:t>SCALEUP COMPLEMENTS EXISTING PROGRAMMES </a:t>
            </a:r>
            <a:endParaRPr lang="en-US" altLang="en-US" sz="1000" b="1" kern="0">
              <a:solidFill>
                <a:schemeClr val="accent5"/>
              </a:solidFill>
              <a:latin typeface="NotesEsa" panose="02000506030000020004" pitchFamily="2" charset="77"/>
              <a:cs typeface="Calibri" panose="020F0502020204030204" pitchFamily="34" charset="0"/>
            </a:endParaRPr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08BC0235-626B-DE37-75A2-DB97376AF357}"/>
              </a:ext>
            </a:extLst>
          </p:cNvPr>
          <p:cNvGrpSpPr/>
          <p:nvPr/>
        </p:nvGrpSpPr>
        <p:grpSpPr>
          <a:xfrm>
            <a:off x="2150595" y="1481737"/>
            <a:ext cx="788550" cy="718747"/>
            <a:chOff x="2010607" y="1446602"/>
            <a:chExt cx="927557" cy="845449"/>
          </a:xfrm>
        </p:grpSpPr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6D5E8CB0-7130-1E6C-3000-5103B1846BEA}"/>
                </a:ext>
              </a:extLst>
            </p:cNvPr>
            <p:cNvSpPr/>
            <p:nvPr/>
          </p:nvSpPr>
          <p:spPr>
            <a:xfrm>
              <a:off x="2044427" y="1446602"/>
              <a:ext cx="845449" cy="845449"/>
            </a:xfrm>
            <a:prstGeom prst="ellipse">
              <a:avLst/>
            </a:prstGeom>
            <a:gradFill>
              <a:gsLst>
                <a:gs pos="30000">
                  <a:srgbClr val="01223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Segnaposto testo 2">
              <a:extLst>
                <a:ext uri="{FF2B5EF4-FFF2-40B4-BE49-F238E27FC236}">
                  <a16:creationId xmlns:a16="http://schemas.microsoft.com/office/drawing/2014/main" id="{D6C990B2-B8A6-4849-0BC2-EFE8939A77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10607" y="1503843"/>
              <a:ext cx="927557" cy="25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808038" indent="-350838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406525" indent="-492125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2005013" indent="-633413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603500" indent="-7747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4798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6pPr>
              <a:lvl7pPr marL="39370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7pPr>
              <a:lvl8pPr marL="43942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8pPr>
              <a:lvl9pPr marL="48514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 algn="ctr" eaLnBrk="0" hangingPunct="0">
                <a:lnSpc>
                  <a:spcPct val="100000"/>
                </a:lnSpc>
                <a:buClr>
                  <a:schemeClr val="accent3"/>
                </a:buClr>
                <a:defRPr/>
              </a:pPr>
              <a:r>
                <a:rPr lang="en-US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ESA </a:t>
              </a:r>
              <a:br>
                <a:rPr lang="en-US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</a:br>
              <a:r>
                <a:rPr lang="en-US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Business </a:t>
              </a:r>
              <a:br>
                <a:rPr lang="en-US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</a:br>
              <a:r>
                <a:rPr lang="en-US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Incubation</a:t>
              </a:r>
              <a:br>
                <a:rPr lang="en-US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</a:br>
              <a:r>
                <a:rPr lang="en-US" altLang="en-US" sz="800" kern="0" err="1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Centres</a:t>
              </a:r>
              <a:endParaRPr lang="en-US" altLang="en-US" sz="800" b="1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1340EA5E-DEF0-DBD8-0F40-E2F712C19496}"/>
              </a:ext>
            </a:extLst>
          </p:cNvPr>
          <p:cNvGrpSpPr/>
          <p:nvPr/>
        </p:nvGrpSpPr>
        <p:grpSpPr>
          <a:xfrm>
            <a:off x="2814877" y="1873949"/>
            <a:ext cx="733170" cy="718747"/>
            <a:chOff x="3145024" y="2039448"/>
            <a:chExt cx="862415" cy="845449"/>
          </a:xfrm>
        </p:grpSpPr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72A32E69-4EFD-B786-0D32-B6824C7887F5}"/>
                </a:ext>
              </a:extLst>
            </p:cNvPr>
            <p:cNvSpPr/>
            <p:nvPr/>
          </p:nvSpPr>
          <p:spPr>
            <a:xfrm>
              <a:off x="3155650" y="2039448"/>
              <a:ext cx="845449" cy="845449"/>
            </a:xfrm>
            <a:prstGeom prst="ellipse">
              <a:avLst/>
            </a:prstGeom>
            <a:gradFill>
              <a:gsLst>
                <a:gs pos="30000">
                  <a:srgbClr val="01223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Segnaposto testo 2">
              <a:extLst>
                <a:ext uri="{FF2B5EF4-FFF2-40B4-BE49-F238E27FC236}">
                  <a16:creationId xmlns:a16="http://schemas.microsoft.com/office/drawing/2014/main" id="{AB7432BE-92B5-6BCE-545F-88E1196E9D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45024" y="2261565"/>
              <a:ext cx="862415" cy="25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808038" indent="-350838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406525" indent="-492125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2005013" indent="-633413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603500" indent="-7747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4798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6pPr>
              <a:lvl7pPr marL="39370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7pPr>
              <a:lvl8pPr marL="43942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8pPr>
              <a:lvl9pPr marL="48514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 algn="ctr" eaLnBrk="0" hangingPunct="0">
                <a:lnSpc>
                  <a:spcPct val="100000"/>
                </a:lnSpc>
                <a:buClr>
                  <a:schemeClr val="accent3"/>
                </a:buClr>
                <a:defRPr/>
              </a:pPr>
              <a:r>
                <a:rPr lang="az-Cyrl-AZ" altLang="en-US" sz="800" kern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Ф</a:t>
              </a:r>
              <a:r>
                <a:rPr lang="it-IT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-Lab Network</a:t>
              </a:r>
              <a:endParaRPr lang="en-US" altLang="en-US" sz="800" b="1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2646A1E2-0223-AC1F-A4A2-BE4A334EFE68}"/>
              </a:ext>
            </a:extLst>
          </p:cNvPr>
          <p:cNvGrpSpPr/>
          <p:nvPr/>
        </p:nvGrpSpPr>
        <p:grpSpPr>
          <a:xfrm>
            <a:off x="1524265" y="1873950"/>
            <a:ext cx="733170" cy="718747"/>
            <a:chOff x="1015560" y="1907880"/>
            <a:chExt cx="862415" cy="845449"/>
          </a:xfrm>
        </p:grpSpPr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5C889192-1FB9-20F9-D0B0-2A184DB4EC86}"/>
                </a:ext>
              </a:extLst>
            </p:cNvPr>
            <p:cNvSpPr/>
            <p:nvPr/>
          </p:nvSpPr>
          <p:spPr>
            <a:xfrm>
              <a:off x="1015601" y="1907880"/>
              <a:ext cx="845449" cy="845449"/>
            </a:xfrm>
            <a:prstGeom prst="ellipse">
              <a:avLst/>
            </a:prstGeom>
            <a:gradFill>
              <a:gsLst>
                <a:gs pos="30000">
                  <a:srgbClr val="01223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Segnaposto testo 2">
              <a:extLst>
                <a:ext uri="{FF2B5EF4-FFF2-40B4-BE49-F238E27FC236}">
                  <a16:creationId xmlns:a16="http://schemas.microsoft.com/office/drawing/2014/main" id="{F28E9C05-59D3-DBA4-0BCC-0782078D17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5560" y="2129996"/>
              <a:ext cx="862415" cy="25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808038" indent="-350838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406525" indent="-492125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2005013" indent="-633413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603500" indent="-7747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4798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6pPr>
              <a:lvl7pPr marL="39370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7pPr>
              <a:lvl8pPr marL="43942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8pPr>
              <a:lvl9pPr marL="48514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 algn="ctr" eaLnBrk="0" hangingPunct="0">
                <a:lnSpc>
                  <a:spcPct val="100000"/>
                </a:lnSpc>
                <a:buClr>
                  <a:schemeClr val="accent3"/>
                </a:buClr>
                <a:defRPr/>
              </a:pPr>
              <a:r>
                <a:rPr lang="it-IT" altLang="en-US" sz="800" kern="0" err="1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Prepare</a:t>
              </a:r>
              <a:br>
                <a:rPr lang="it-IT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</a:br>
              <a:r>
                <a:rPr lang="it-IT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for Space</a:t>
              </a:r>
              <a:endParaRPr lang="en-US" altLang="en-US" sz="800" b="1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4B2E7C42-8529-9389-B6D1-586AABB908A7}"/>
              </a:ext>
            </a:extLst>
          </p:cNvPr>
          <p:cNvGrpSpPr/>
          <p:nvPr/>
        </p:nvGrpSpPr>
        <p:grpSpPr>
          <a:xfrm>
            <a:off x="1752001" y="2585431"/>
            <a:ext cx="746688" cy="718747"/>
            <a:chOff x="1813678" y="2631506"/>
            <a:chExt cx="878316" cy="845449"/>
          </a:xfrm>
        </p:grpSpPr>
        <p:sp>
          <p:nvSpPr>
            <p:cNvPr id="65" name="Ovale 64">
              <a:extLst>
                <a:ext uri="{FF2B5EF4-FFF2-40B4-BE49-F238E27FC236}">
                  <a16:creationId xmlns:a16="http://schemas.microsoft.com/office/drawing/2014/main" id="{64F102F8-C24D-41AD-6748-F5B630E7DA68}"/>
                </a:ext>
              </a:extLst>
            </p:cNvPr>
            <p:cNvSpPr/>
            <p:nvPr/>
          </p:nvSpPr>
          <p:spPr>
            <a:xfrm>
              <a:off x="1846545" y="2631506"/>
              <a:ext cx="845449" cy="845449"/>
            </a:xfrm>
            <a:prstGeom prst="ellipse">
              <a:avLst/>
            </a:prstGeom>
            <a:gradFill>
              <a:gsLst>
                <a:gs pos="30000">
                  <a:srgbClr val="01223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Segnaposto testo 2">
              <a:extLst>
                <a:ext uri="{FF2B5EF4-FFF2-40B4-BE49-F238E27FC236}">
                  <a16:creationId xmlns:a16="http://schemas.microsoft.com/office/drawing/2014/main" id="{DC2A2C11-9F60-9DA9-5B3B-B4954AF269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13678" y="2868012"/>
              <a:ext cx="862415" cy="25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808038" indent="-350838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406525" indent="-492125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2005013" indent="-633413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603500" indent="-7747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4798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6pPr>
              <a:lvl7pPr marL="39370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7pPr>
              <a:lvl8pPr marL="43942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8pPr>
              <a:lvl9pPr marL="48514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 algn="ctr" eaLnBrk="0" hangingPunct="0">
                <a:lnSpc>
                  <a:spcPct val="100000"/>
                </a:lnSpc>
                <a:buClr>
                  <a:schemeClr val="accent3"/>
                </a:buClr>
                <a:defRPr/>
              </a:pPr>
              <a:r>
                <a:rPr lang="it-IT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Technology Transfer</a:t>
              </a:r>
              <a:endParaRPr lang="en-US" altLang="en-US" sz="800" b="1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BE8942D3-01CB-9B09-4EB5-595E2DE8B743}"/>
              </a:ext>
            </a:extLst>
          </p:cNvPr>
          <p:cNvGrpSpPr/>
          <p:nvPr/>
        </p:nvGrpSpPr>
        <p:grpSpPr>
          <a:xfrm>
            <a:off x="2548914" y="2591142"/>
            <a:ext cx="733171" cy="718747"/>
            <a:chOff x="2735397" y="2710447"/>
            <a:chExt cx="862415" cy="845449"/>
          </a:xfrm>
        </p:grpSpPr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7A1149A5-178D-177C-1FA4-19ACF67B6E2C}"/>
                </a:ext>
              </a:extLst>
            </p:cNvPr>
            <p:cNvSpPr/>
            <p:nvPr/>
          </p:nvSpPr>
          <p:spPr>
            <a:xfrm>
              <a:off x="2747788" y="2710447"/>
              <a:ext cx="845449" cy="845449"/>
            </a:xfrm>
            <a:prstGeom prst="ellipse">
              <a:avLst/>
            </a:prstGeom>
            <a:gradFill>
              <a:gsLst>
                <a:gs pos="30000">
                  <a:srgbClr val="012231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Segnaposto testo 2">
              <a:extLst>
                <a:ext uri="{FF2B5EF4-FFF2-40B4-BE49-F238E27FC236}">
                  <a16:creationId xmlns:a16="http://schemas.microsoft.com/office/drawing/2014/main" id="{27C8E2CF-2FEE-7CA0-CD69-A4536F8289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35397" y="2948529"/>
              <a:ext cx="862415" cy="25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808038" indent="-350838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406525" indent="-492125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2005013" indent="-633413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603500" indent="-7747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 charset="0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34798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6pPr>
              <a:lvl7pPr marL="39370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7pPr>
              <a:lvl8pPr marL="43942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8pPr>
              <a:lvl9pPr marL="4851400" indent="-419100" algn="l" rtl="0" eaLnBrk="1" fontAlgn="base" hangingPunct="1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 algn="ctr" eaLnBrk="0" hangingPunct="0">
                <a:lnSpc>
                  <a:spcPct val="100000"/>
                </a:lnSpc>
                <a:buClr>
                  <a:schemeClr val="accent3"/>
                </a:buClr>
                <a:defRPr/>
              </a:pPr>
              <a:r>
                <a:rPr lang="it-IT" altLang="en-US" sz="800" kern="0" err="1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Intellectual</a:t>
              </a:r>
              <a:r>
                <a:rPr lang="it-IT" altLang="en-US" sz="800" kern="0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 </a:t>
              </a:r>
              <a:r>
                <a:rPr lang="it-IT" altLang="en-US" sz="800" kern="0" err="1">
                  <a:solidFill>
                    <a:schemeClr val="bg1"/>
                  </a:solidFill>
                  <a:latin typeface="NotesEsa" panose="02000506030000020004" pitchFamily="2" charset="77"/>
                  <a:cs typeface="Calibri" panose="020F0502020204030204" pitchFamily="34" charset="0"/>
                </a:rPr>
                <a:t>Property</a:t>
              </a:r>
              <a:endParaRPr lang="en-US" altLang="en-US" sz="800" b="1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endParaRPr>
            </a:p>
          </p:txBody>
        </p:sp>
      </p:grpSp>
      <p:sp>
        <p:nvSpPr>
          <p:cNvPr id="100" name="Ovale 99">
            <a:extLst>
              <a:ext uri="{FF2B5EF4-FFF2-40B4-BE49-F238E27FC236}">
                <a16:creationId xmlns:a16="http://schemas.microsoft.com/office/drawing/2014/main" id="{BFAA140C-C453-A636-0238-010A97F23B68}"/>
              </a:ext>
            </a:extLst>
          </p:cNvPr>
          <p:cNvSpPr/>
          <p:nvPr/>
        </p:nvSpPr>
        <p:spPr>
          <a:xfrm>
            <a:off x="5734284" y="3853565"/>
            <a:ext cx="779804" cy="779804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Ovale 100">
            <a:extLst>
              <a:ext uri="{FF2B5EF4-FFF2-40B4-BE49-F238E27FC236}">
                <a16:creationId xmlns:a16="http://schemas.microsoft.com/office/drawing/2014/main" id="{7BDFCAF4-4B27-907D-D938-9684955B9DF9}"/>
              </a:ext>
            </a:extLst>
          </p:cNvPr>
          <p:cNvSpPr/>
          <p:nvPr/>
        </p:nvSpPr>
        <p:spPr>
          <a:xfrm>
            <a:off x="7995483" y="3243627"/>
            <a:ext cx="779804" cy="77980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05809972-AACB-925A-30A7-74BCC794F795}"/>
              </a:ext>
            </a:extLst>
          </p:cNvPr>
          <p:cNvSpPr/>
          <p:nvPr/>
        </p:nvSpPr>
        <p:spPr>
          <a:xfrm>
            <a:off x="10142016" y="2649209"/>
            <a:ext cx="779804" cy="779804"/>
          </a:xfrm>
          <a:prstGeom prst="ellipse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A8BA4F11-5D02-6326-5F9C-1CE7E0091F7E}"/>
              </a:ext>
            </a:extLst>
          </p:cNvPr>
          <p:cNvSpPr/>
          <p:nvPr/>
        </p:nvSpPr>
        <p:spPr>
          <a:xfrm>
            <a:off x="3394784" y="4300897"/>
            <a:ext cx="779804" cy="779804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D841F482-2ACE-1C4A-11E3-FA5EAAA77AB3}"/>
              </a:ext>
            </a:extLst>
          </p:cNvPr>
          <p:cNvSpPr/>
          <p:nvPr/>
        </p:nvSpPr>
        <p:spPr>
          <a:xfrm>
            <a:off x="1084540" y="4300897"/>
            <a:ext cx="779804" cy="779804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Figura a mano libera 92">
            <a:extLst>
              <a:ext uri="{FF2B5EF4-FFF2-40B4-BE49-F238E27FC236}">
                <a16:creationId xmlns:a16="http://schemas.microsoft.com/office/drawing/2014/main" id="{1FC3A8A9-A804-3592-FA77-FC593828A5A7}"/>
              </a:ext>
            </a:extLst>
          </p:cNvPr>
          <p:cNvSpPr/>
          <p:nvPr/>
        </p:nvSpPr>
        <p:spPr>
          <a:xfrm>
            <a:off x="769675" y="1703559"/>
            <a:ext cx="11110946" cy="4357907"/>
          </a:xfrm>
          <a:custGeom>
            <a:avLst/>
            <a:gdLst>
              <a:gd name="connsiteX0" fmla="*/ 0 w 11110946"/>
              <a:gd name="connsiteY0" fmla="*/ 4131497 h 4357907"/>
              <a:gd name="connsiteX1" fmla="*/ 3249738 w 11110946"/>
              <a:gd name="connsiteY1" fmla="*/ 3934145 h 4357907"/>
              <a:gd name="connsiteX2" fmla="*/ 6729720 w 11110946"/>
              <a:gd name="connsiteY2" fmla="*/ 269966 h 4357907"/>
              <a:gd name="connsiteX3" fmla="*/ 10189968 w 11110946"/>
              <a:gd name="connsiteY3" fmla="*/ 263388 h 4357907"/>
              <a:gd name="connsiteX4" fmla="*/ 11110946 w 11110946"/>
              <a:gd name="connsiteY4" fmla="*/ 171290 h 43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0946" h="4357907">
                <a:moveTo>
                  <a:pt x="0" y="4131497"/>
                </a:moveTo>
                <a:cubicBezTo>
                  <a:pt x="1064059" y="4354615"/>
                  <a:pt x="2128118" y="4577733"/>
                  <a:pt x="3249738" y="3934145"/>
                </a:cubicBezTo>
                <a:cubicBezTo>
                  <a:pt x="4371358" y="3290557"/>
                  <a:pt x="5573015" y="881759"/>
                  <a:pt x="6729720" y="269966"/>
                </a:cubicBezTo>
                <a:cubicBezTo>
                  <a:pt x="7886425" y="-341827"/>
                  <a:pt x="9459764" y="279834"/>
                  <a:pt x="10189968" y="263388"/>
                </a:cubicBezTo>
                <a:cubicBezTo>
                  <a:pt x="10920172" y="246942"/>
                  <a:pt x="10984860" y="107699"/>
                  <a:pt x="11110946" y="1712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arrotondato 9">
            <a:extLst>
              <a:ext uri="{FF2B5EF4-FFF2-40B4-BE49-F238E27FC236}">
                <a16:creationId xmlns:a16="http://schemas.microsoft.com/office/drawing/2014/main" id="{3898551D-34AD-6074-3F1B-92582E965A1B}"/>
              </a:ext>
            </a:extLst>
          </p:cNvPr>
          <p:cNvSpPr/>
          <p:nvPr/>
        </p:nvSpPr>
        <p:spPr>
          <a:xfrm>
            <a:off x="7896510" y="1854200"/>
            <a:ext cx="3277811" cy="72359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lIns="45470" rIns="45470"/>
          <a:lstStyle/>
          <a:p>
            <a:pPr defTabSz="909469"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400">
              <a:solidFill>
                <a:srgbClr val="003249"/>
              </a:solidFill>
              <a:latin typeface="+mn-lt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9" name="Segnaposto testo 2">
            <a:extLst>
              <a:ext uri="{FF2B5EF4-FFF2-40B4-BE49-F238E27FC236}">
                <a16:creationId xmlns:a16="http://schemas.microsoft.com/office/drawing/2014/main" id="{0CA06576-252D-F07A-40F0-4228F9F8E9AD}"/>
              </a:ext>
            </a:extLst>
          </p:cNvPr>
          <p:cNvSpPr txBox="1">
            <a:spLocks/>
          </p:cNvSpPr>
          <p:nvPr/>
        </p:nvSpPr>
        <p:spPr bwMode="auto">
          <a:xfrm>
            <a:off x="8162935" y="1855437"/>
            <a:ext cx="274189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b="1" kern="0" err="1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ScaleUp</a:t>
            </a:r>
            <a:r>
              <a:rPr lang="en-US" altLang="en-US" b="1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 INVEST</a:t>
            </a:r>
          </a:p>
          <a:p>
            <a:pPr marL="0" indent="0" algn="ctr" eaLnBrk="0" hangingPunct="0">
              <a:lnSpc>
                <a:spcPct val="100000"/>
              </a:lnSpc>
              <a:buClr>
                <a:schemeClr val="accent3"/>
              </a:buClr>
              <a:defRPr/>
            </a:pPr>
            <a:r>
              <a:rPr lang="en-US" altLang="en-US" sz="1000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Supporting the development of </a:t>
            </a:r>
            <a:r>
              <a:rPr lang="en-US" altLang="en-US" sz="1000" kern="0" err="1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ScaleUp</a:t>
            </a:r>
            <a:r>
              <a:rPr lang="en-US" altLang="en-US" sz="1000" kern="0">
                <a:solidFill>
                  <a:schemeClr val="bg1"/>
                </a:solidFill>
                <a:latin typeface="NotesEsa" panose="02000506030000020004" pitchFamily="2" charset="77"/>
                <a:cs typeface="Calibri" panose="020F0502020204030204" pitchFamily="34" charset="0"/>
              </a:rPr>
              <a:t> ventures in new space markets ESA Marketplace </a:t>
            </a: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B9F34061-2056-3EB6-1368-8FF5E2B41941}"/>
              </a:ext>
            </a:extLst>
          </p:cNvPr>
          <p:cNvSpPr/>
          <p:nvPr/>
        </p:nvSpPr>
        <p:spPr>
          <a:xfrm>
            <a:off x="11599246" y="1566924"/>
            <a:ext cx="325925" cy="707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3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0928-9283-EE88-ACB9-37173077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NotesEsa"/>
                <a:ea typeface="MS PGothic"/>
                <a:cs typeface="Arial"/>
              </a:rPr>
              <a:t>Key Commercialisation Services provided by ESA </a:t>
            </a:r>
            <a:endParaRPr lang="en-GB">
              <a:ea typeface="MS PGothic"/>
            </a:endParaRPr>
          </a:p>
        </p:txBody>
      </p:sp>
      <p:sp>
        <p:nvSpPr>
          <p:cNvPr id="4" name="Ovale 48">
            <a:extLst>
              <a:ext uri="{FF2B5EF4-FFF2-40B4-BE49-F238E27FC236}">
                <a16:creationId xmlns:a16="http://schemas.microsoft.com/office/drawing/2014/main" id="{F761BFD3-F928-955D-FB2D-3E3B73942AED}"/>
              </a:ext>
            </a:extLst>
          </p:cNvPr>
          <p:cNvSpPr/>
          <p:nvPr/>
        </p:nvSpPr>
        <p:spPr>
          <a:xfrm>
            <a:off x="199548" y="1121454"/>
            <a:ext cx="1205352" cy="117446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469">
              <a:defRPr/>
            </a:pPr>
            <a:endParaRPr lang="it-IT" sz="1790">
              <a:solidFill>
                <a:srgbClr val="FEFFFF"/>
              </a:solidFill>
              <a:latin typeface="Arial" panose="020B0604020202020204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A801C879-1395-BD9D-3F5C-A6005A65F98A}"/>
              </a:ext>
            </a:extLst>
          </p:cNvPr>
          <p:cNvSpPr txBox="1">
            <a:spLocks/>
          </p:cNvSpPr>
          <p:nvPr/>
        </p:nvSpPr>
        <p:spPr bwMode="auto">
          <a:xfrm>
            <a:off x="279348" y="2301713"/>
            <a:ext cx="1045753" cy="3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942" tIns="45471" rIns="90942" bIns="454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9469" eaLnBrk="0" hangingPunct="0">
              <a:lnSpc>
                <a:spcPct val="100000"/>
              </a:lnSpc>
              <a:buClr>
                <a:srgbClr val="FBAB18"/>
              </a:buClr>
              <a:defRPr/>
            </a:pPr>
            <a:r>
              <a:rPr lang="en-US" altLang="en-US" sz="1197" kern="0">
                <a:latin typeface="NotesEsa" panose="02000506030000020004" pitchFamily="2" charset="77"/>
                <a:cs typeface="Calibri" panose="020F0502020204030204" pitchFamily="34" charset="0"/>
              </a:rPr>
              <a:t>BUSINESS INCUBATION</a:t>
            </a:r>
          </a:p>
        </p:txBody>
      </p:sp>
      <p:sp>
        <p:nvSpPr>
          <p:cNvPr id="6" name="Ovale 47">
            <a:extLst>
              <a:ext uri="{FF2B5EF4-FFF2-40B4-BE49-F238E27FC236}">
                <a16:creationId xmlns:a16="http://schemas.microsoft.com/office/drawing/2014/main" id="{9006CD85-F9F5-B02A-519D-F4CBCC3EF31E}"/>
              </a:ext>
            </a:extLst>
          </p:cNvPr>
          <p:cNvSpPr/>
          <p:nvPr/>
        </p:nvSpPr>
        <p:spPr>
          <a:xfrm>
            <a:off x="152658" y="2772758"/>
            <a:ext cx="1205352" cy="1174469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469">
              <a:defRPr/>
            </a:pPr>
            <a:endParaRPr lang="it-IT" sz="1790">
              <a:solidFill>
                <a:srgbClr val="FEFFFF"/>
              </a:solidFill>
              <a:latin typeface="Arial" panose="020B0604020202020204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405E744-A9A5-36A6-F3D8-D1D6B0FDE4B2}"/>
              </a:ext>
            </a:extLst>
          </p:cNvPr>
          <p:cNvSpPr txBox="1">
            <a:spLocks/>
          </p:cNvSpPr>
          <p:nvPr/>
        </p:nvSpPr>
        <p:spPr bwMode="auto">
          <a:xfrm>
            <a:off x="232458" y="4003782"/>
            <a:ext cx="1045753" cy="3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942" tIns="45471" rIns="90942" bIns="454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9469" eaLnBrk="0" hangingPunct="0">
              <a:lnSpc>
                <a:spcPct val="100000"/>
              </a:lnSpc>
              <a:buClr>
                <a:srgbClr val="FBAB18"/>
              </a:buClr>
              <a:defRPr/>
            </a:pPr>
            <a:r>
              <a:rPr lang="el-GR" altLang="en-US" sz="1197" ker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altLang="en-US" sz="1197" kern="0">
                <a:latin typeface="NotesEsa" panose="02000506030000020004" pitchFamily="2" charset="77"/>
                <a:cs typeface="Calibri" panose="020F0502020204030204" pitchFamily="34" charset="0"/>
              </a:rPr>
              <a:t>-</a:t>
            </a:r>
            <a:r>
              <a:rPr lang="en-US" altLang="en-US" sz="1197" kern="0">
                <a:latin typeface="NotesEsa" panose="02000506030000020004" pitchFamily="2" charset="77"/>
                <a:cs typeface="Calibri" panose="020F0502020204030204" pitchFamily="34" charset="0"/>
              </a:rPr>
              <a:t>LAB NETWORK</a:t>
            </a:r>
          </a:p>
        </p:txBody>
      </p:sp>
      <p:sp>
        <p:nvSpPr>
          <p:cNvPr id="8" name="Ovale 49">
            <a:extLst>
              <a:ext uri="{FF2B5EF4-FFF2-40B4-BE49-F238E27FC236}">
                <a16:creationId xmlns:a16="http://schemas.microsoft.com/office/drawing/2014/main" id="{41EFCE34-B125-E015-7537-A132BC566FCC}"/>
              </a:ext>
            </a:extLst>
          </p:cNvPr>
          <p:cNvSpPr/>
          <p:nvPr/>
        </p:nvSpPr>
        <p:spPr>
          <a:xfrm>
            <a:off x="199548" y="4460109"/>
            <a:ext cx="1205352" cy="1174469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469">
              <a:defRPr/>
            </a:pPr>
            <a:endParaRPr lang="it-IT" sz="1790">
              <a:solidFill>
                <a:srgbClr val="FEFFFF"/>
              </a:solidFill>
              <a:latin typeface="Arial" panose="020B0604020202020204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F4AFD3EB-441B-1E10-A955-3D73661336A5}"/>
              </a:ext>
            </a:extLst>
          </p:cNvPr>
          <p:cNvSpPr txBox="1">
            <a:spLocks/>
          </p:cNvSpPr>
          <p:nvPr/>
        </p:nvSpPr>
        <p:spPr bwMode="auto">
          <a:xfrm>
            <a:off x="279348" y="5763330"/>
            <a:ext cx="1045753" cy="3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942" tIns="45471" rIns="90942" bIns="454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9469" eaLnBrk="0" hangingPunct="0">
              <a:lnSpc>
                <a:spcPct val="100000"/>
              </a:lnSpc>
              <a:buClr>
                <a:srgbClr val="FBAB18"/>
              </a:buClr>
              <a:defRPr/>
            </a:pPr>
            <a:r>
              <a:rPr lang="en-US" altLang="en-US" sz="1197" kern="0">
                <a:latin typeface="NotesEsa" panose="02000506030000020004" pitchFamily="2" charset="77"/>
                <a:cs typeface="Calibri" panose="020F0502020204030204" pitchFamily="34" charset="0"/>
              </a:rPr>
              <a:t>TECHNOLOGY BROKERS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91EFE3-20BC-8C2C-1006-A4650D4147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07" t="14074" r="13003" b="14612"/>
          <a:stretch/>
        </p:blipFill>
        <p:spPr>
          <a:xfrm>
            <a:off x="6458923" y="1145142"/>
            <a:ext cx="1205376" cy="11744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1E47B0-00A4-47BA-19FB-C86FADAE7070}"/>
              </a:ext>
            </a:extLst>
          </p:cNvPr>
          <p:cNvSpPr txBox="1"/>
          <p:nvPr/>
        </p:nvSpPr>
        <p:spPr>
          <a:xfrm>
            <a:off x="1404901" y="1291245"/>
            <a:ext cx="4532310" cy="1323187"/>
          </a:xfrm>
          <a:prstGeom prst="rect">
            <a:avLst/>
          </a:prstGeom>
          <a:noFill/>
        </p:spPr>
        <p:txBody>
          <a:bodyPr wrap="square" lIns="91191" tIns="45595" rIns="91191" bIns="45595" anchor="t">
            <a:spAutoFit/>
          </a:bodyPr>
          <a:lstStyle/>
          <a:p>
            <a:pPr marL="284480" indent="-284480">
              <a:buFont typeface="Wingdings" panose="05000000000000000000" pitchFamily="2" charset="2"/>
              <a:buChar char="ü"/>
            </a:pPr>
            <a:r>
              <a:rPr lang="en-GB" sz="1600">
                <a:latin typeface="NotesEsa"/>
                <a:ea typeface="Verdana"/>
              </a:rPr>
              <a:t>Enabling access to a pipeline of novel commercial enterprises nurtured within the ESA BIC network.</a:t>
            </a:r>
          </a:p>
          <a:p>
            <a:pPr marL="284480" indent="-284480">
              <a:buFont typeface="Wingdings" panose="05000000000000000000" pitchFamily="2" charset="2"/>
              <a:buChar char="ü"/>
            </a:pPr>
            <a:r>
              <a:rPr lang="en-GB" sz="1600" b="1">
                <a:latin typeface="NotesEsa"/>
                <a:ea typeface="Verdana"/>
              </a:rPr>
              <a:t>29</a:t>
            </a:r>
            <a:r>
              <a:rPr lang="en-GB" sz="1600">
                <a:latin typeface="NotesEsa"/>
                <a:ea typeface="Verdana"/>
              </a:rPr>
              <a:t> BICs – </a:t>
            </a:r>
            <a:r>
              <a:rPr lang="en-GB" sz="1600" b="1">
                <a:latin typeface="NotesEsa"/>
                <a:ea typeface="Verdana"/>
              </a:rPr>
              <a:t>200</a:t>
            </a:r>
            <a:r>
              <a:rPr lang="en-GB" sz="1600">
                <a:latin typeface="NotesEsa"/>
                <a:ea typeface="Verdana"/>
              </a:rPr>
              <a:t> startups supported annually – </a:t>
            </a:r>
            <a:r>
              <a:rPr lang="en-GB" sz="1600" b="1">
                <a:latin typeface="NotesEsa"/>
                <a:ea typeface="Verdana"/>
              </a:rPr>
              <a:t>1600+ </a:t>
            </a:r>
            <a:r>
              <a:rPr lang="en-GB" sz="1600">
                <a:latin typeface="NotesEsa"/>
                <a:ea typeface="Verdana"/>
              </a:rPr>
              <a:t>startups selected overall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89D03-C275-BC32-59D4-0EE58632E4C2}"/>
              </a:ext>
            </a:extLst>
          </p:cNvPr>
          <p:cNvSpPr txBox="1"/>
          <p:nvPr/>
        </p:nvSpPr>
        <p:spPr>
          <a:xfrm>
            <a:off x="1404900" y="2962125"/>
            <a:ext cx="4396205" cy="1076966"/>
          </a:xfrm>
          <a:prstGeom prst="rect">
            <a:avLst/>
          </a:prstGeom>
          <a:noFill/>
        </p:spPr>
        <p:txBody>
          <a:bodyPr wrap="square" lIns="91191" tIns="45595" rIns="91191" bIns="45595" anchor="t">
            <a:spAutoFit/>
          </a:bodyPr>
          <a:lstStyle/>
          <a:p>
            <a:pPr marL="284480" indent="-284480">
              <a:buFont typeface="Wingdings" panose="05000000000000000000" pitchFamily="2" charset="2"/>
              <a:buChar char="ü"/>
            </a:pPr>
            <a:r>
              <a:rPr lang="en-US" sz="1600">
                <a:latin typeface="NotesEsa"/>
                <a:ea typeface="Verdana"/>
              </a:rPr>
              <a:t>Facilitating integration of innovative commercial solutions via the </a:t>
            </a:r>
            <a:r>
              <a:rPr lang="en-US" sz="1600" err="1">
                <a:latin typeface="NotesEsa"/>
                <a:ea typeface="Verdana"/>
              </a:rPr>
              <a:t>PhilabNet</a:t>
            </a:r>
            <a:r>
              <a:rPr lang="en-US" sz="1600">
                <a:latin typeface="NotesEsa"/>
                <a:ea typeface="Verdana"/>
              </a:rPr>
              <a:t> into ESA missions.</a:t>
            </a:r>
          </a:p>
          <a:p>
            <a:pPr marL="284480" indent="-284480">
              <a:buFont typeface="Wingdings" panose="05000000000000000000" pitchFamily="2" charset="2"/>
              <a:buChar char="ü"/>
            </a:pPr>
            <a:r>
              <a:rPr lang="en-US" sz="1600" b="1">
                <a:latin typeface="NotesEsa"/>
                <a:ea typeface="Verdana"/>
              </a:rPr>
              <a:t>12 </a:t>
            </a:r>
            <a:r>
              <a:rPr lang="en-US" sz="1600">
                <a:latin typeface="NotesEsa"/>
                <a:ea typeface="Verdana"/>
              </a:rPr>
              <a:t>Phi-labs target – </a:t>
            </a:r>
            <a:r>
              <a:rPr lang="en-US" sz="1600" b="1">
                <a:latin typeface="NotesEsa"/>
                <a:ea typeface="Verdana"/>
              </a:rPr>
              <a:t>4</a:t>
            </a:r>
            <a:r>
              <a:rPr lang="en-US" sz="1600">
                <a:latin typeface="NotesEsa"/>
                <a:ea typeface="Verdana"/>
              </a:rPr>
              <a:t> in development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86B86-D0DF-9EB0-B6F9-572D1DF81E09}"/>
              </a:ext>
            </a:extLst>
          </p:cNvPr>
          <p:cNvSpPr txBox="1"/>
          <p:nvPr/>
        </p:nvSpPr>
        <p:spPr>
          <a:xfrm>
            <a:off x="7737591" y="1283031"/>
            <a:ext cx="417390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4480" indent="-284480">
              <a:buFont typeface="Wingdings" panose="05000000000000000000" pitchFamily="2" charset="2"/>
              <a:buChar char="ü"/>
            </a:pPr>
            <a:r>
              <a:rPr lang="en-US" sz="1600">
                <a:latin typeface="NotesEsa"/>
                <a:ea typeface="Verdana"/>
              </a:rPr>
              <a:t>Creating a Marketplace for suppliers and customers to secure space services at competitive prices</a:t>
            </a:r>
          </a:p>
          <a:p>
            <a:pPr marL="284480" indent="-284480">
              <a:buFont typeface="Wingdings" panose="05000000000000000000" pitchFamily="2" charset="2"/>
              <a:buChar char="ü"/>
            </a:pPr>
            <a:r>
              <a:rPr lang="en-US" sz="1600">
                <a:latin typeface="NotesEsa"/>
                <a:ea typeface="Verdana"/>
              </a:rPr>
              <a:t>Currently supporting companies to access </a:t>
            </a:r>
            <a:r>
              <a:rPr lang="en-US" sz="1600" b="1">
                <a:latin typeface="NotesEsa"/>
                <a:ea typeface="Verdana"/>
              </a:rPr>
              <a:t>c.25Me </a:t>
            </a:r>
            <a:r>
              <a:rPr lang="en-US" sz="1600">
                <a:latin typeface="NotesEsa"/>
                <a:ea typeface="Verdana"/>
              </a:rPr>
              <a:t>in funding for IOD/IOV deals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66B887-0932-F3EF-F52A-EFC1AEEBB00E}"/>
              </a:ext>
            </a:extLst>
          </p:cNvPr>
          <p:cNvSpPr txBox="1"/>
          <p:nvPr/>
        </p:nvSpPr>
        <p:spPr>
          <a:xfrm>
            <a:off x="1404900" y="4540897"/>
            <a:ext cx="4396205" cy="1323187"/>
          </a:xfrm>
          <a:prstGeom prst="rect">
            <a:avLst/>
          </a:prstGeom>
          <a:noFill/>
        </p:spPr>
        <p:txBody>
          <a:bodyPr wrap="square" lIns="91191" tIns="45595" rIns="91191" bIns="45595" anchor="t">
            <a:spAutoFit/>
          </a:bodyPr>
          <a:lstStyle/>
          <a:p>
            <a:pPr marL="284480" indent="-284480">
              <a:buFont typeface="Wingdings" panose="05000000000000000000" pitchFamily="2" charset="2"/>
              <a:buChar char="ü"/>
            </a:pPr>
            <a:r>
              <a:rPr lang="en-US" sz="1600">
                <a:latin typeface="NotesEsa"/>
                <a:ea typeface="Verdana"/>
              </a:rPr>
              <a:t>Identifying technologies that have spin-off potential and supporting their </a:t>
            </a:r>
            <a:r>
              <a:rPr lang="en-US" sz="1600" err="1">
                <a:latin typeface="NotesEsa"/>
                <a:ea typeface="Verdana"/>
              </a:rPr>
              <a:t>commercialisation</a:t>
            </a:r>
            <a:r>
              <a:rPr lang="en-US" sz="1600">
                <a:latin typeface="NotesEsa"/>
                <a:ea typeface="Verdana"/>
              </a:rPr>
              <a:t> through ESA Spark Funding. </a:t>
            </a:r>
          </a:p>
          <a:p>
            <a:pPr marL="284480" indent="-284480">
              <a:buFont typeface="Wingdings" panose="05000000000000000000" pitchFamily="2" charset="2"/>
              <a:buChar char="ü"/>
            </a:pPr>
            <a:r>
              <a:rPr lang="en-US" sz="1600" b="1">
                <a:latin typeface="NotesEsa"/>
                <a:ea typeface="Verdana"/>
              </a:rPr>
              <a:t>9</a:t>
            </a:r>
            <a:r>
              <a:rPr lang="en-US" sz="1600">
                <a:latin typeface="NotesEsa"/>
                <a:ea typeface="Verdana"/>
              </a:rPr>
              <a:t> Technology Brokers – </a:t>
            </a:r>
            <a:r>
              <a:rPr lang="en-US" sz="1600" b="1">
                <a:latin typeface="NotesEsa"/>
                <a:ea typeface="Verdana"/>
              </a:rPr>
              <a:t>400+</a:t>
            </a:r>
            <a:r>
              <a:rPr lang="en-US" sz="1600">
                <a:latin typeface="NotesEsa"/>
                <a:ea typeface="Verdana"/>
              </a:rPr>
              <a:t> technology transfers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5A596E71-54E6-DC41-8E0D-59F107F6BA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5176" r="6046"/>
          <a:stretch/>
        </p:blipFill>
        <p:spPr>
          <a:xfrm>
            <a:off x="6458924" y="2872639"/>
            <a:ext cx="1278669" cy="1173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E5B0E908-375B-989A-C756-AEFAC4BFA952}"/>
              </a:ext>
            </a:extLst>
          </p:cNvPr>
          <p:cNvSpPr txBox="1">
            <a:spLocks/>
          </p:cNvSpPr>
          <p:nvPr/>
        </p:nvSpPr>
        <p:spPr bwMode="auto">
          <a:xfrm>
            <a:off x="6575380" y="4142120"/>
            <a:ext cx="1045753" cy="3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942" tIns="45471" rIns="90942" bIns="454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9469" eaLnBrk="0" hangingPunct="0">
              <a:lnSpc>
                <a:spcPct val="100000"/>
              </a:lnSpc>
              <a:buClr>
                <a:srgbClr val="FBAB18"/>
              </a:buClr>
              <a:defRPr/>
            </a:pPr>
            <a:r>
              <a:rPr lang="en-US" altLang="en-US" sz="1197" kern="0">
                <a:latin typeface="NotesEsa" panose="02000506030000020004" pitchFamily="2" charset="77"/>
                <a:cs typeface="Calibri" panose="020F0502020204030204" pitchFamily="34" charset="0"/>
              </a:rPr>
              <a:t>ESA Investor Network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234FB-49B0-B3B8-40C7-E4E1F06BB074}"/>
              </a:ext>
            </a:extLst>
          </p:cNvPr>
          <p:cNvSpPr txBox="1"/>
          <p:nvPr/>
        </p:nvSpPr>
        <p:spPr>
          <a:xfrm>
            <a:off x="7737591" y="2910389"/>
            <a:ext cx="4173901" cy="1569408"/>
          </a:xfrm>
          <a:prstGeom prst="rect">
            <a:avLst/>
          </a:prstGeom>
          <a:noFill/>
        </p:spPr>
        <p:txBody>
          <a:bodyPr wrap="square" lIns="91191" tIns="45595" rIns="91191" bIns="45595" anchor="t">
            <a:spAutoFit/>
          </a:bodyPr>
          <a:lstStyle/>
          <a:p>
            <a:pPr marL="284480" indent="-284480">
              <a:buFont typeface="Wingdings" panose="05000000000000000000" pitchFamily="2" charset="2"/>
              <a:buChar char="ü"/>
            </a:pPr>
            <a:r>
              <a:rPr lang="en-GB" sz="1600">
                <a:latin typeface="NotesEsa"/>
                <a:ea typeface="Verdana"/>
              </a:rPr>
              <a:t>Building effective partnerships with capital allocators (EIB, EIF), key institutions (EC, EUSPA, EIC), Accelerators (Space Founders, Seraphim, etc.), and Investors (VCs, PE firms)</a:t>
            </a:r>
          </a:p>
          <a:p>
            <a:pPr marL="284480" indent="-284480">
              <a:buFont typeface="Wingdings" panose="05000000000000000000" pitchFamily="2" charset="2"/>
              <a:buChar char="ü"/>
            </a:pPr>
            <a:r>
              <a:rPr lang="en-GB" sz="1600" b="1">
                <a:latin typeface="NotesEsa"/>
                <a:ea typeface="Verdana"/>
              </a:rPr>
              <a:t>35</a:t>
            </a:r>
            <a:r>
              <a:rPr lang="en-GB" sz="1600">
                <a:latin typeface="NotesEsa"/>
                <a:ea typeface="Verdana"/>
              </a:rPr>
              <a:t> members in the ESA Investor Network – </a:t>
            </a:r>
            <a:r>
              <a:rPr lang="en-GB" sz="1600" b="1">
                <a:latin typeface="NotesEsa"/>
                <a:ea typeface="Verdana"/>
              </a:rPr>
              <a:t>250+ </a:t>
            </a:r>
            <a:r>
              <a:rPr lang="en-GB" sz="1600">
                <a:latin typeface="NotesEsa"/>
                <a:ea typeface="Verdana"/>
              </a:rPr>
              <a:t>investors in the community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8F1FEA-F0D4-3CA7-CC14-AC44F9875831}"/>
              </a:ext>
            </a:extLst>
          </p:cNvPr>
          <p:cNvGrpSpPr/>
          <p:nvPr/>
        </p:nvGrpSpPr>
        <p:grpSpPr>
          <a:xfrm>
            <a:off x="6465160" y="4672639"/>
            <a:ext cx="1205352" cy="1207906"/>
            <a:chOff x="6455412" y="3775269"/>
            <a:chExt cx="1208648" cy="12112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B02003-2EFF-F2EC-8FA4-27428E16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5412" y="3775269"/>
              <a:ext cx="1208648" cy="1211209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CE5AAF-5F93-C04E-3843-B697975CA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494" b="18214"/>
            <a:stretch/>
          </p:blipFill>
          <p:spPr>
            <a:xfrm>
              <a:off x="6482217" y="4277252"/>
              <a:ext cx="1150223" cy="24614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C556333-A7A2-7676-D1C4-8B438E34E702}"/>
              </a:ext>
            </a:extLst>
          </p:cNvPr>
          <p:cNvSpPr txBox="1"/>
          <p:nvPr/>
        </p:nvSpPr>
        <p:spPr>
          <a:xfrm>
            <a:off x="7737591" y="4852028"/>
            <a:ext cx="417390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4480" indent="-284480">
              <a:buFont typeface="Wingdings" panose="05000000000000000000" pitchFamily="2" charset="2"/>
              <a:buChar char="ü"/>
            </a:pPr>
            <a:r>
              <a:rPr lang="en-GB" sz="1600">
                <a:latin typeface="NotesEsa"/>
                <a:ea typeface="MS PGothic"/>
              </a:rPr>
              <a:t>Extending the reach of ESA and space-companies into non-space sectors through dedicated in-country support.</a:t>
            </a:r>
          </a:p>
          <a:p>
            <a:pPr marL="284480" indent="-284480">
              <a:buFont typeface="Wingdings" panose="05000000000000000000" pitchFamily="2" charset="2"/>
              <a:buChar char="ü"/>
            </a:pPr>
            <a:r>
              <a:rPr lang="en-GB" sz="1600">
                <a:latin typeface="NotesEsa"/>
                <a:ea typeface="MS PGothic"/>
              </a:rPr>
              <a:t>Currently </a:t>
            </a:r>
            <a:r>
              <a:rPr lang="en-GB" sz="1600" b="1">
                <a:latin typeface="NotesEsa"/>
                <a:ea typeface="MS PGothic"/>
              </a:rPr>
              <a:t>13</a:t>
            </a:r>
            <a:r>
              <a:rPr lang="en-GB" sz="1600">
                <a:latin typeface="NotesEsa"/>
                <a:ea typeface="MS PGothic"/>
              </a:rPr>
              <a:t> ambassadors in </a:t>
            </a:r>
            <a:r>
              <a:rPr lang="en-GB" sz="1600" b="1">
                <a:latin typeface="NotesEsa"/>
                <a:ea typeface="MS PGothic"/>
              </a:rPr>
              <a:t>7</a:t>
            </a:r>
            <a:r>
              <a:rPr lang="en-GB" sz="1600">
                <a:latin typeface="NotesEsa"/>
                <a:ea typeface="MS PGothic"/>
              </a:rPr>
              <a:t> member states</a:t>
            </a:r>
            <a:endParaRPr lang="en-US" sz="1600">
              <a:latin typeface="NotesEsa"/>
              <a:ea typeface="MS PGothic"/>
            </a:endParaRPr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599AC89E-868A-B826-C374-48982CD41B3D}"/>
              </a:ext>
            </a:extLst>
          </p:cNvPr>
          <p:cNvSpPr txBox="1">
            <a:spLocks/>
          </p:cNvSpPr>
          <p:nvPr/>
        </p:nvSpPr>
        <p:spPr bwMode="auto">
          <a:xfrm>
            <a:off x="6575380" y="5937372"/>
            <a:ext cx="1200017" cy="3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942" tIns="45471" rIns="90942" bIns="454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9469" eaLnBrk="0" hangingPunct="0">
              <a:lnSpc>
                <a:spcPct val="100000"/>
              </a:lnSpc>
              <a:buClr>
                <a:srgbClr val="FBAB18"/>
              </a:buClr>
              <a:defRPr/>
            </a:pPr>
            <a:r>
              <a:rPr lang="en-US" altLang="en-US" sz="1197" kern="0">
                <a:latin typeface="NotesEsa" panose="02000506030000020004" pitchFamily="2" charset="77"/>
                <a:cs typeface="Calibri" panose="020F0502020204030204" pitchFamily="34" charset="0"/>
              </a:rPr>
              <a:t>AMBASSADOR NETWORK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936D6C84-9E4B-7A08-98F8-0E6404A0B0FC}"/>
              </a:ext>
            </a:extLst>
          </p:cNvPr>
          <p:cNvSpPr txBox="1">
            <a:spLocks/>
          </p:cNvSpPr>
          <p:nvPr/>
        </p:nvSpPr>
        <p:spPr bwMode="auto">
          <a:xfrm>
            <a:off x="6538734" y="2310817"/>
            <a:ext cx="1045753" cy="3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942" tIns="45471" rIns="90942" bIns="454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9469" eaLnBrk="0" hangingPunct="0">
              <a:lnSpc>
                <a:spcPct val="100000"/>
              </a:lnSpc>
              <a:buClr>
                <a:srgbClr val="FBAB18"/>
              </a:buClr>
              <a:defRPr/>
            </a:pPr>
            <a:r>
              <a:rPr lang="en-US" altLang="en-US" sz="1197" kern="0">
                <a:latin typeface="NotesEsa" panose="02000506030000020004" pitchFamily="2" charset="77"/>
                <a:cs typeface="Calibri" panose="020F0502020204030204" pitchFamily="34" charset="0"/>
              </a:rPr>
              <a:t>INVEST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C6C96-88FC-B62F-19A5-E36F44CACFC3}"/>
              </a:ext>
            </a:extLst>
          </p:cNvPr>
          <p:cNvSpPr txBox="1"/>
          <p:nvPr/>
        </p:nvSpPr>
        <p:spPr>
          <a:xfrm rot="20866812">
            <a:off x="2843946" y="5747094"/>
            <a:ext cx="357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highlight>
                  <a:srgbClr val="FFFF00"/>
                </a:highlight>
              </a:rPr>
              <a:t>Plus patents/IP, biz accelerations, marketplace, etc.</a:t>
            </a:r>
          </a:p>
        </p:txBody>
      </p:sp>
    </p:spTree>
    <p:extLst>
      <p:ext uri="{BB962C8B-B14F-4D97-AF65-F5344CB8AC3E}">
        <p14:creationId xmlns:p14="http://schemas.microsoft.com/office/powerpoint/2010/main" val="63546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DEBBED-D5B6-7729-8123-62915670E79D}"/>
              </a:ext>
            </a:extLst>
          </p:cNvPr>
          <p:cNvSpPr/>
          <p:nvPr/>
        </p:nvSpPr>
        <p:spPr>
          <a:xfrm>
            <a:off x="7215658" y="1720327"/>
            <a:ext cx="4816375" cy="3051471"/>
          </a:xfrm>
          <a:prstGeom prst="roundRect">
            <a:avLst/>
          </a:prstGeom>
          <a:solidFill>
            <a:srgbClr val="8096A6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931" eaLnBrk="1" hangingPunct="1"/>
            <a:endParaRPr lang="en-GB" sz="1795">
              <a:solidFill>
                <a:srgbClr val="FEFFFF"/>
              </a:solidFill>
              <a:latin typeface="Arial" panose="020B0604020202020204"/>
            </a:endParaRPr>
          </a:p>
        </p:txBody>
      </p:sp>
      <p:pic>
        <p:nvPicPr>
          <p:cNvPr id="18" name="Graphic 17" descr="Handshake with solid fill">
            <a:extLst>
              <a:ext uri="{FF2B5EF4-FFF2-40B4-BE49-F238E27FC236}">
                <a16:creationId xmlns:a16="http://schemas.microsoft.com/office/drawing/2014/main" id="{4CC9382A-0E6D-7F6C-4899-B7C9F3CA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496" y="1844358"/>
            <a:ext cx="1030699" cy="1030699"/>
          </a:xfrm>
          <a:prstGeom prst="rect">
            <a:avLst/>
          </a:prstGeom>
        </p:spPr>
      </p:pic>
      <p:sp>
        <p:nvSpPr>
          <p:cNvPr id="42" name="CasellaDiTesto 47">
            <a:extLst>
              <a:ext uri="{FF2B5EF4-FFF2-40B4-BE49-F238E27FC236}">
                <a16:creationId xmlns:a16="http://schemas.microsoft.com/office/drawing/2014/main" id="{E921C1C4-5844-547A-2011-C4067E9F5597}"/>
              </a:ext>
            </a:extLst>
          </p:cNvPr>
          <p:cNvSpPr txBox="1"/>
          <p:nvPr/>
        </p:nvSpPr>
        <p:spPr>
          <a:xfrm>
            <a:off x="9897707" y="1894111"/>
            <a:ext cx="2277670" cy="92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931" eaLnBrk="1" hangingPunct="1"/>
            <a:r>
              <a:rPr lang="en-GB" sz="5385" b="1" kern="0">
                <a:solidFill>
                  <a:srgbClr val="FEFFFF"/>
                </a:solidFill>
                <a:latin typeface="NotesEsa" panose="02000506030000020004" pitchFamily="2" charset="77"/>
                <a:ea typeface="+mn-ea"/>
                <a:cs typeface="Calibri"/>
              </a:rPr>
              <a:t>Buyer</a:t>
            </a:r>
          </a:p>
        </p:txBody>
      </p:sp>
      <p:graphicFrame>
        <p:nvGraphicFramePr>
          <p:cNvPr id="71" name="Diagram 70">
            <a:extLst>
              <a:ext uri="{FF2B5EF4-FFF2-40B4-BE49-F238E27FC236}">
                <a16:creationId xmlns:a16="http://schemas.microsoft.com/office/drawing/2014/main" id="{EB9AE374-0BF3-614C-CC97-058AC328E1D8}"/>
              </a:ext>
            </a:extLst>
          </p:cNvPr>
          <p:cNvGraphicFramePr/>
          <p:nvPr/>
        </p:nvGraphicFramePr>
        <p:xfrm>
          <a:off x="6859267" y="3217905"/>
          <a:ext cx="5214510" cy="121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magine 8" descr="Logo&#10;&#10;Description automatically generated">
            <a:extLst>
              <a:ext uri="{FF2B5EF4-FFF2-40B4-BE49-F238E27FC236}">
                <a16:creationId xmlns:a16="http://schemas.microsoft.com/office/drawing/2014/main" id="{B7741581-74B4-8E8F-9300-AAEEFF00D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9460" y="3425867"/>
            <a:ext cx="2585666" cy="1622627"/>
          </a:xfrm>
          <a:prstGeom prst="rect">
            <a:avLst/>
          </a:prstGeom>
        </p:spPr>
      </p:pic>
      <p:sp>
        <p:nvSpPr>
          <p:cNvPr id="16" name="CasellaDiTesto 47">
            <a:extLst>
              <a:ext uri="{FF2B5EF4-FFF2-40B4-BE49-F238E27FC236}">
                <a16:creationId xmlns:a16="http://schemas.microsoft.com/office/drawing/2014/main" id="{429ED1FE-7AAC-B1E9-DCE0-383EF6215A70}"/>
              </a:ext>
            </a:extLst>
          </p:cNvPr>
          <p:cNvSpPr txBox="1"/>
          <p:nvPr/>
        </p:nvSpPr>
        <p:spPr>
          <a:xfrm>
            <a:off x="7344078" y="1847689"/>
            <a:ext cx="1841674" cy="92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931" eaLnBrk="1" hangingPunct="1"/>
            <a:r>
              <a:rPr lang="en-GB" sz="5385" b="1" kern="0">
                <a:solidFill>
                  <a:srgbClr val="FEFFFF"/>
                </a:solidFill>
                <a:latin typeface="NotesEsa" panose="02000506030000020004" pitchFamily="2" charset="77"/>
                <a:ea typeface="+mn-ea"/>
                <a:cs typeface="Calibri"/>
              </a:rPr>
              <a:t>Seller</a:t>
            </a:r>
            <a:endParaRPr lang="en-GB" sz="2792" b="1" kern="0">
              <a:solidFill>
                <a:srgbClr val="FEFFFF"/>
              </a:solidFill>
              <a:latin typeface="NotesEsa" panose="02000506030000020004" pitchFamily="2" charset="77"/>
              <a:ea typeface="+mn-ea"/>
              <a:cs typeface="Calibri"/>
            </a:endParaRPr>
          </a:p>
        </p:txBody>
      </p:sp>
      <p:sp>
        <p:nvSpPr>
          <p:cNvPr id="27" name="CasellaDiTesto 47">
            <a:extLst>
              <a:ext uri="{FF2B5EF4-FFF2-40B4-BE49-F238E27FC236}">
                <a16:creationId xmlns:a16="http://schemas.microsoft.com/office/drawing/2014/main" id="{9DE657DF-31F3-0A72-8B03-0D3AD3AE95D8}"/>
              </a:ext>
            </a:extLst>
          </p:cNvPr>
          <p:cNvSpPr txBox="1"/>
          <p:nvPr/>
        </p:nvSpPr>
        <p:spPr>
          <a:xfrm>
            <a:off x="8842214" y="2721840"/>
            <a:ext cx="1841674" cy="52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931" eaLnBrk="1" hangingPunct="1"/>
            <a:r>
              <a:rPr lang="en-GB" sz="2792" kern="0">
                <a:solidFill>
                  <a:srgbClr val="003249"/>
                </a:solidFill>
                <a:latin typeface="NotesEsa" panose="02000506030000020004" pitchFamily="2" charset="77"/>
                <a:ea typeface="+mn-ea"/>
                <a:cs typeface="Calibri"/>
              </a:rPr>
              <a:t>B2B DEAL</a:t>
            </a:r>
            <a:endParaRPr lang="en-GB" sz="1795" kern="0">
              <a:solidFill>
                <a:srgbClr val="003249"/>
              </a:solidFill>
              <a:latin typeface="NotesEsa" panose="02000506030000020004" pitchFamily="2" charset="77"/>
              <a:ea typeface="+mn-ea"/>
              <a:cs typeface="Calibri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B20AFF84-CEDD-D85F-DC60-3E43E21CB473}"/>
              </a:ext>
            </a:extLst>
          </p:cNvPr>
          <p:cNvSpPr txBox="1">
            <a:spLocks/>
          </p:cNvSpPr>
          <p:nvPr/>
        </p:nvSpPr>
        <p:spPr bwMode="auto">
          <a:xfrm>
            <a:off x="296225" y="1592256"/>
            <a:ext cx="6563293" cy="3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91" tIns="45595" rIns="91191" bIns="4559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7013">
              <a:lnSpc>
                <a:spcPct val="200000"/>
              </a:lnSpc>
              <a:spcBef>
                <a:spcPct val="0"/>
              </a:spcBef>
              <a:buClr>
                <a:srgbClr val="00AE9C"/>
              </a:buClr>
              <a:defRPr/>
            </a:pPr>
            <a:r>
              <a:rPr lang="en-GB" sz="2350" b="1" cap="all">
                <a:solidFill>
                  <a:srgbClr val="003249"/>
                </a:solidFill>
                <a:latin typeface="NotesEsa"/>
                <a:ea typeface="MS PGothic"/>
                <a:cs typeface="Calibri"/>
              </a:rPr>
              <a:t>Enabling Aerospace companies </a:t>
            </a:r>
            <a:endParaRPr lang="en-US" sz="2350" b="1">
              <a:solidFill>
                <a:srgbClr val="003249"/>
              </a:solidFill>
              <a:latin typeface="NotesEsa"/>
            </a:endParaRPr>
          </a:p>
          <a:p>
            <a:pPr marL="0" indent="0" algn="ctr" defTabSz="907013">
              <a:lnSpc>
                <a:spcPct val="200000"/>
              </a:lnSpc>
              <a:spcBef>
                <a:spcPct val="0"/>
              </a:spcBef>
              <a:buClr>
                <a:srgbClr val="00AE9C"/>
              </a:buClr>
              <a:defRPr/>
            </a:pPr>
            <a:r>
              <a:rPr lang="en-GB" sz="2350" b="1" cap="all">
                <a:solidFill>
                  <a:srgbClr val="003249"/>
                </a:solidFill>
                <a:latin typeface="NotesEsa"/>
                <a:ea typeface="MS PGothic"/>
                <a:cs typeface="Calibri"/>
              </a:rPr>
              <a:t>With </a:t>
            </a:r>
            <a:r>
              <a:rPr lang="en-GB" sz="2350" b="1" cap="all">
                <a:solidFill>
                  <a:srgbClr val="FBAB18"/>
                </a:solidFill>
                <a:latin typeface="NotesEsa"/>
                <a:ea typeface="MS PGothic"/>
                <a:cs typeface="Calibri"/>
              </a:rPr>
              <a:t>a vision to scale UP </a:t>
            </a:r>
            <a:r>
              <a:rPr lang="en-GB" sz="2350" b="1" cap="all">
                <a:solidFill>
                  <a:srgbClr val="003249"/>
                </a:solidFill>
                <a:latin typeface="NotesEsa"/>
                <a:ea typeface="MS PGothic"/>
                <a:cs typeface="Calibri"/>
              </a:rPr>
              <a:t>their operations AND become the next Big European Player</a:t>
            </a:r>
          </a:p>
          <a:p>
            <a:pPr marL="0" indent="0" algn="ctr" defTabSz="907013">
              <a:lnSpc>
                <a:spcPct val="200000"/>
              </a:lnSpc>
              <a:spcBef>
                <a:spcPct val="0"/>
              </a:spcBef>
              <a:buClr>
                <a:srgbClr val="00AE9C"/>
              </a:buClr>
              <a:defRPr/>
            </a:pPr>
            <a:r>
              <a:rPr lang="en-GB" sz="2350" b="1" cap="all">
                <a:solidFill>
                  <a:srgbClr val="003249"/>
                </a:solidFill>
                <a:latin typeface="NotesEsa"/>
                <a:ea typeface="MS PGothic"/>
                <a:cs typeface="Calibri"/>
              </a:rPr>
              <a:t> On the Global Space Market.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09559-D7B5-F45E-A04A-6342C0948C22}"/>
              </a:ext>
            </a:extLst>
          </p:cNvPr>
          <p:cNvSpPr txBox="1"/>
          <p:nvPr/>
        </p:nvSpPr>
        <p:spPr>
          <a:xfrm>
            <a:off x="4240564" y="5650310"/>
            <a:ext cx="4755641" cy="399019"/>
          </a:xfrm>
          <a:prstGeom prst="rect">
            <a:avLst/>
          </a:prstGeom>
          <a:noFill/>
        </p:spPr>
        <p:txBody>
          <a:bodyPr wrap="square" lIns="91191" tIns="45595" rIns="91191" bIns="45595" rtlCol="0" anchor="t">
            <a:spAutoFit/>
          </a:bodyPr>
          <a:lstStyle/>
          <a:p>
            <a:pPr defTabSz="911931" eaLnBrk="1" hangingPunct="1"/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 </a:t>
            </a:r>
            <a:r>
              <a:rPr lang="en-GB" sz="1995">
                <a:solidFill>
                  <a:srgbClr val="00B050"/>
                </a:solidFill>
                <a:latin typeface="NotesEsa"/>
                <a:ea typeface="+mn-ea"/>
              </a:rPr>
              <a:t>🗸</a:t>
            </a:r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 Up to </a:t>
            </a:r>
            <a:r>
              <a:rPr lang="en-GB" sz="1995" b="1">
                <a:solidFill>
                  <a:schemeClr val="accent3"/>
                </a:solidFill>
                <a:latin typeface="NotesEsa"/>
                <a:ea typeface="+mn-ea"/>
              </a:rPr>
              <a:t>80% for co-financing </a:t>
            </a:r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of  B2B deal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05C79-985B-BDF3-41BA-78E7254EC185}"/>
              </a:ext>
            </a:extLst>
          </p:cNvPr>
          <p:cNvSpPr txBox="1"/>
          <p:nvPr/>
        </p:nvSpPr>
        <p:spPr>
          <a:xfrm>
            <a:off x="16625" y="5650310"/>
            <a:ext cx="4420145" cy="399019"/>
          </a:xfrm>
          <a:prstGeom prst="rect">
            <a:avLst/>
          </a:prstGeom>
          <a:noFill/>
        </p:spPr>
        <p:txBody>
          <a:bodyPr wrap="square" lIns="91191" tIns="45595" rIns="91191" bIns="45595" rtlCol="0" anchor="t">
            <a:spAutoFit/>
          </a:bodyPr>
          <a:lstStyle/>
          <a:p>
            <a:pPr defTabSz="911931" eaLnBrk="1" hangingPunct="1"/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 </a:t>
            </a:r>
            <a:r>
              <a:rPr lang="en-GB" sz="1995">
                <a:solidFill>
                  <a:srgbClr val="00B050"/>
                </a:solidFill>
                <a:latin typeface="NotesEsa"/>
                <a:ea typeface="+mn-ea"/>
              </a:rPr>
              <a:t>🗸</a:t>
            </a:r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 Access to</a:t>
            </a:r>
            <a:r>
              <a:rPr lang="en-GB" sz="1995" b="1">
                <a:solidFill>
                  <a:srgbClr val="003249"/>
                </a:solidFill>
                <a:latin typeface="NotesEsa"/>
                <a:ea typeface="+mn-ea"/>
              </a:rPr>
              <a:t> </a:t>
            </a:r>
            <a:r>
              <a:rPr lang="en-GB" sz="1995" b="1">
                <a:solidFill>
                  <a:schemeClr val="accent3"/>
                </a:solidFill>
                <a:latin typeface="NotesEsa"/>
                <a:ea typeface="+mn-ea"/>
              </a:rPr>
              <a:t>Millions of </a:t>
            </a:r>
            <a:r>
              <a:rPr lang="en-GB" sz="1995" b="1">
                <a:solidFill>
                  <a:schemeClr val="accent3"/>
                </a:solidFill>
                <a:latin typeface="Verdana"/>
                <a:ea typeface="Verdana"/>
              </a:rPr>
              <a:t>€ </a:t>
            </a:r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for B2B deals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1F344-FB83-0886-97BC-A44E43037F81}"/>
              </a:ext>
            </a:extLst>
          </p:cNvPr>
          <p:cNvSpPr txBox="1"/>
          <p:nvPr/>
        </p:nvSpPr>
        <p:spPr>
          <a:xfrm>
            <a:off x="8799998" y="5650310"/>
            <a:ext cx="3375378" cy="399019"/>
          </a:xfrm>
          <a:prstGeom prst="rect">
            <a:avLst/>
          </a:prstGeom>
          <a:noFill/>
        </p:spPr>
        <p:txBody>
          <a:bodyPr wrap="square" lIns="91191" tIns="45595" rIns="91191" bIns="45595" rtlCol="0" anchor="t">
            <a:spAutoFit/>
          </a:bodyPr>
          <a:lstStyle/>
          <a:p>
            <a:pPr defTabSz="911931" eaLnBrk="1" hangingPunct="1"/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 </a:t>
            </a:r>
            <a:r>
              <a:rPr lang="en-GB" sz="1995">
                <a:solidFill>
                  <a:srgbClr val="00B050"/>
                </a:solidFill>
                <a:latin typeface="NotesEsa"/>
                <a:ea typeface="+mn-ea"/>
              </a:rPr>
              <a:t>🗸</a:t>
            </a:r>
            <a:r>
              <a:rPr lang="en-GB" sz="1995">
                <a:solidFill>
                  <a:srgbClr val="003249"/>
                </a:solidFill>
                <a:latin typeface="NotesEsa"/>
                <a:ea typeface="+mn-ea"/>
              </a:rPr>
              <a:t>  Support for up to </a:t>
            </a:r>
            <a:r>
              <a:rPr lang="en-GB" sz="1995" b="1">
                <a:solidFill>
                  <a:schemeClr val="accent3"/>
                </a:solidFill>
                <a:latin typeface="NotesEsa"/>
                <a:ea typeface="+mn-ea"/>
              </a:rPr>
              <a:t>5 deals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DBA04F-47A7-C362-E694-5CEA4E3E3615}"/>
              </a:ext>
            </a:extLst>
          </p:cNvPr>
          <p:cNvSpPr/>
          <p:nvPr/>
        </p:nvSpPr>
        <p:spPr>
          <a:xfrm>
            <a:off x="448948" y="4932485"/>
            <a:ext cx="11290519" cy="34378"/>
          </a:xfrm>
          <a:prstGeom prst="roundRect">
            <a:avLst/>
          </a:prstGeom>
          <a:solidFill>
            <a:srgbClr val="053249"/>
          </a:solidFill>
          <a:ln>
            <a:solidFill>
              <a:srgbClr val="05324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931" eaLnBrk="1" hangingPunct="1"/>
            <a:endParaRPr lang="en-GB" sz="1795">
              <a:solidFill>
                <a:srgbClr val="FEFFFF"/>
              </a:solidFill>
              <a:latin typeface="Arial" panose="020B0604020202020204"/>
            </a:endParaRP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36021BDB-77F1-5D1B-08CF-939BBF33E8E5}"/>
              </a:ext>
            </a:extLst>
          </p:cNvPr>
          <p:cNvSpPr txBox="1">
            <a:spLocks/>
          </p:cNvSpPr>
          <p:nvPr/>
        </p:nvSpPr>
        <p:spPr bwMode="auto">
          <a:xfrm>
            <a:off x="8347163" y="1107326"/>
            <a:ext cx="2928515" cy="48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91" tIns="45595" rIns="91191" bIns="4559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7013">
              <a:spcBef>
                <a:spcPct val="0"/>
              </a:spcBef>
              <a:buClr>
                <a:srgbClr val="00AE9C"/>
              </a:buClr>
              <a:defRPr/>
            </a:pPr>
            <a:r>
              <a:rPr lang="en-GB" sz="2792" u="sng" cap="all">
                <a:solidFill>
                  <a:srgbClr val="003249"/>
                </a:solidFill>
                <a:latin typeface="NotesEsa"/>
                <a:ea typeface="MS PGothic"/>
                <a:cs typeface="Calibri"/>
              </a:rPr>
              <a:t>How it works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C2024F96-D8FF-D7AC-F8BA-2EEC0DCFCBE2}"/>
              </a:ext>
            </a:extLst>
          </p:cNvPr>
          <p:cNvSpPr txBox="1">
            <a:spLocks/>
          </p:cNvSpPr>
          <p:nvPr/>
        </p:nvSpPr>
        <p:spPr bwMode="auto">
          <a:xfrm>
            <a:off x="1880104" y="4930734"/>
            <a:ext cx="8431792" cy="48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91" tIns="45595" rIns="91191" bIns="4559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7013">
              <a:spcBef>
                <a:spcPct val="0"/>
              </a:spcBef>
              <a:buClr>
                <a:srgbClr val="00AE9C"/>
              </a:buClr>
              <a:defRPr/>
            </a:pPr>
            <a:r>
              <a:rPr lang="en-GB" sz="2792" u="sng" cap="all">
                <a:solidFill>
                  <a:srgbClr val="003249"/>
                </a:solidFill>
                <a:latin typeface="NotesEsa"/>
                <a:ea typeface="MS PGothic"/>
                <a:cs typeface="Calibri"/>
              </a:rPr>
              <a:t>What companies can benefit from the program: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AE2A7F-7FDA-0089-9A9A-693B1C1BC16E}"/>
              </a:ext>
            </a:extLst>
          </p:cNvPr>
          <p:cNvSpPr/>
          <p:nvPr/>
        </p:nvSpPr>
        <p:spPr>
          <a:xfrm rot="16200000">
            <a:off x="5407509" y="2957982"/>
            <a:ext cx="3051254" cy="42338"/>
          </a:xfrm>
          <a:prstGeom prst="roundRect">
            <a:avLst/>
          </a:prstGeom>
          <a:solidFill>
            <a:srgbClr val="053249"/>
          </a:solidFill>
          <a:ln>
            <a:solidFill>
              <a:srgbClr val="00619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931" eaLnBrk="1" hangingPunct="1"/>
            <a:endParaRPr lang="en-GB" sz="1795">
              <a:solidFill>
                <a:srgbClr val="FEFFFF"/>
              </a:solidFill>
              <a:latin typeface="Arial" panose="020B0604020202020204"/>
            </a:endParaRPr>
          </a:p>
        </p:txBody>
      </p:sp>
      <p:sp>
        <p:nvSpPr>
          <p:cNvPr id="54" name="Segnaposto testo 2">
            <a:extLst>
              <a:ext uri="{FF2B5EF4-FFF2-40B4-BE49-F238E27FC236}">
                <a16:creationId xmlns:a16="http://schemas.microsoft.com/office/drawing/2014/main" id="{C1F0F216-74D6-B878-19D8-E5259ACFFDB9}"/>
              </a:ext>
            </a:extLst>
          </p:cNvPr>
          <p:cNvSpPr txBox="1">
            <a:spLocks/>
          </p:cNvSpPr>
          <p:nvPr/>
        </p:nvSpPr>
        <p:spPr bwMode="auto">
          <a:xfrm>
            <a:off x="1877556" y="1107326"/>
            <a:ext cx="2928515" cy="48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191" tIns="45595" rIns="91191" bIns="4559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 defTabSz="907013">
              <a:spcBef>
                <a:spcPct val="0"/>
              </a:spcBef>
              <a:buClr>
                <a:srgbClr val="00AE9C"/>
              </a:buClr>
              <a:defRPr/>
            </a:pPr>
            <a:r>
              <a:rPr lang="en-GB" sz="2792" u="sng" cap="all">
                <a:solidFill>
                  <a:srgbClr val="003249"/>
                </a:solidFill>
                <a:latin typeface="NotesEsa"/>
                <a:ea typeface="MS PGothic"/>
                <a:cs typeface="Calibri"/>
              </a:rPr>
              <a:t>Mission</a:t>
            </a:r>
            <a:endParaRPr lang="en-US" sz="1596">
              <a:solidFill>
                <a:srgbClr val="003249"/>
              </a:solidFill>
            </a:endParaRP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FEA890BB-8DCD-6E0A-721D-0B1DE36D67EF}"/>
              </a:ext>
            </a:extLst>
          </p:cNvPr>
          <p:cNvSpPr txBox="1">
            <a:spLocks/>
          </p:cNvSpPr>
          <p:nvPr/>
        </p:nvSpPr>
        <p:spPr>
          <a:xfrm>
            <a:off x="232458" y="141589"/>
            <a:ext cx="10081284" cy="800863"/>
          </a:xfrm>
          <a:prstGeom prst="rect">
            <a:avLst/>
          </a:prstGeom>
        </p:spPr>
        <p:txBody>
          <a:bodyPr vert="horz" lIns="0" tIns="45595" rIns="0" bIns="45595" rtlCol="0" anchor="ctr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NotesEsa" panose="02000506030000020004" pitchFamily="2" charset="77"/>
                <a:ea typeface="MS PGothic" pitchFamily="34" charset="-128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1931"/>
            <a:r>
              <a:rPr lang="en-GB" sz="3200" kern="0" err="1">
                <a:solidFill>
                  <a:srgbClr val="FEFFFF"/>
                </a:solidFill>
                <a:latin typeface="NotesEsa"/>
                <a:ea typeface="MS PGothic"/>
                <a:cs typeface="Arial"/>
              </a:rPr>
              <a:t>ScaleUp</a:t>
            </a:r>
            <a:r>
              <a:rPr lang="en-GB" sz="3200" kern="0">
                <a:solidFill>
                  <a:srgbClr val="FEFFFF"/>
                </a:solidFill>
                <a:latin typeface="NotesEsa"/>
                <a:ea typeface="MS PGothic"/>
                <a:cs typeface="Arial"/>
              </a:rPr>
              <a:t> INVEST </a:t>
            </a:r>
            <a:endParaRPr lang="it-IT" sz="3200" kern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4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5223-2612-7D41-8F77-E1148EB9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 anchorCtr="0">
            <a:noAutofit/>
          </a:bodyPr>
          <a:lstStyle/>
          <a:p>
            <a:r>
              <a:rPr lang="en-GB" sz="3200" err="1">
                <a:latin typeface="NotesEsa"/>
                <a:ea typeface="MS PGothic"/>
                <a:cs typeface="Arial"/>
              </a:rPr>
              <a:t>ScaleUp</a:t>
            </a:r>
            <a:r>
              <a:rPr lang="en-GB" sz="3200">
                <a:latin typeface="NotesEsa"/>
                <a:ea typeface="MS PGothic"/>
                <a:cs typeface="Arial"/>
              </a:rPr>
              <a:t> INVEST: Marketplace</a:t>
            </a:r>
            <a:endParaRPr lang="en-GB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69FAE-24D4-DFB9-BEF8-AB46ED18BFC3}"/>
              </a:ext>
            </a:extLst>
          </p:cNvPr>
          <p:cNvSpPr txBox="1"/>
          <p:nvPr/>
        </p:nvSpPr>
        <p:spPr>
          <a:xfrm>
            <a:off x="3554663" y="1241926"/>
            <a:ext cx="508935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000" b="1">
                <a:latin typeface="NotesEsa"/>
                <a:ea typeface="MS PGothic"/>
              </a:rPr>
              <a:t>The </a:t>
            </a:r>
            <a:r>
              <a:rPr lang="it-IT" sz="3000" b="1" err="1">
                <a:latin typeface="NotesEsa"/>
                <a:ea typeface="MS PGothic"/>
              </a:rPr>
              <a:t>ScaleUp</a:t>
            </a:r>
            <a:r>
              <a:rPr lang="it-IT" sz="3000" b="1">
                <a:latin typeface="NotesEsa"/>
                <a:ea typeface="MS PGothic"/>
              </a:rPr>
              <a:t> Marketplace</a:t>
            </a:r>
            <a:r>
              <a:rPr lang="en-GB" sz="3000">
                <a:latin typeface="NotesEsa"/>
                <a:ea typeface="MS PGothic"/>
              </a:rPr>
              <a:t>​</a:t>
            </a:r>
            <a:endParaRPr lang="en-GB" sz="3000">
              <a:latin typeface="NotesEsa"/>
            </a:endParaRPr>
          </a:p>
          <a:p>
            <a:pPr algn="ctr"/>
            <a:r>
              <a:rPr lang="en-GB" sz="2000" i="1">
                <a:solidFill>
                  <a:srgbClr val="003249"/>
                </a:solidFill>
                <a:latin typeface="NotesEsa"/>
                <a:ea typeface="MS PGothic"/>
              </a:rPr>
              <a:t>The future "Amazon" of Space</a:t>
            </a:r>
          </a:p>
        </p:txBody>
      </p:sp>
      <p:sp>
        <p:nvSpPr>
          <p:cNvPr id="7" name="Rettangolo arrotondato 9">
            <a:extLst>
              <a:ext uri="{FF2B5EF4-FFF2-40B4-BE49-F238E27FC236}">
                <a16:creationId xmlns:a16="http://schemas.microsoft.com/office/drawing/2014/main" id="{E0B282BF-30BA-953D-E643-A7D871B3434E}"/>
              </a:ext>
            </a:extLst>
          </p:cNvPr>
          <p:cNvSpPr/>
          <p:nvPr/>
        </p:nvSpPr>
        <p:spPr>
          <a:xfrm>
            <a:off x="6540245" y="3920157"/>
            <a:ext cx="5522305" cy="15201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lIns="45470" rIns="45470"/>
          <a:lstStyle/>
          <a:p>
            <a:pPr defTabSz="909469"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200">
              <a:solidFill>
                <a:srgbClr val="003249"/>
              </a:solidFill>
              <a:latin typeface="+mn-lt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097E7DA7-B0B1-BE97-16E9-0BC622D704DE}"/>
              </a:ext>
            </a:extLst>
          </p:cNvPr>
          <p:cNvSpPr txBox="1">
            <a:spLocks/>
          </p:cNvSpPr>
          <p:nvPr/>
        </p:nvSpPr>
        <p:spPr>
          <a:xfrm>
            <a:off x="6736372" y="4262227"/>
            <a:ext cx="5715978" cy="1014567"/>
          </a:xfrm>
          <a:prstGeom prst="rect">
            <a:avLst/>
          </a:prstGeom>
        </p:spPr>
        <p:txBody>
          <a:bodyPr lIns="90000" tIns="45720" rIns="91440" bIns="45720" anchor="t"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lnSpc>
                <a:spcPts val="4000"/>
              </a:lnSpc>
            </a:pPr>
            <a:r>
              <a:rPr lang="it-IT" sz="6600" b="1" kern="0">
                <a:solidFill>
                  <a:schemeClr val="accent2"/>
                </a:solidFill>
                <a:latin typeface="NotesEsa"/>
                <a:ea typeface="MS PGothic"/>
                <a:cs typeface="Arial"/>
              </a:rPr>
              <a:t>100+ </a:t>
            </a:r>
            <a:br>
              <a:rPr lang="it-IT" sz="6600" b="1" kern="0">
                <a:solidFill>
                  <a:schemeClr val="accent2"/>
                </a:solidFill>
                <a:latin typeface="NotesEsa"/>
                <a:ea typeface="MS PGothic"/>
                <a:cs typeface="Arial"/>
              </a:rPr>
            </a:br>
            <a:r>
              <a:rPr lang="it-IT" sz="2400" kern="0">
                <a:solidFill>
                  <a:schemeClr val="bg1"/>
                </a:solidFill>
                <a:latin typeface="NotesEsa"/>
                <a:ea typeface="MS PGothic"/>
                <a:cs typeface="Arial"/>
              </a:rPr>
              <a:t>LEADING COMPANIES ENGAGED</a:t>
            </a:r>
            <a:endParaRPr lang="it-IT" sz="2400" b="1" kern="0">
              <a:solidFill>
                <a:schemeClr val="bg1"/>
              </a:solidFill>
              <a:latin typeface="NotesEsa"/>
              <a:ea typeface="MS PGothic"/>
              <a:cs typeface="Arial"/>
            </a:endParaRPr>
          </a:p>
        </p:txBody>
      </p:sp>
      <p:sp>
        <p:nvSpPr>
          <p:cNvPr id="15" name="Rettangolo arrotondato 9">
            <a:extLst>
              <a:ext uri="{FF2B5EF4-FFF2-40B4-BE49-F238E27FC236}">
                <a16:creationId xmlns:a16="http://schemas.microsoft.com/office/drawing/2014/main" id="{33B706F9-0F77-9F10-7A83-B3BF9A09F8D4}"/>
              </a:ext>
            </a:extLst>
          </p:cNvPr>
          <p:cNvSpPr/>
          <p:nvPr/>
        </p:nvSpPr>
        <p:spPr>
          <a:xfrm>
            <a:off x="6540245" y="2423489"/>
            <a:ext cx="5522305" cy="141293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lIns="45470" rIns="45470"/>
          <a:lstStyle/>
          <a:p>
            <a:pPr defTabSz="909469"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200">
              <a:solidFill>
                <a:srgbClr val="003249"/>
              </a:solidFill>
              <a:latin typeface="+mn-lt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491DA3EC-48FB-479D-6F88-66913121A5C8}"/>
              </a:ext>
            </a:extLst>
          </p:cNvPr>
          <p:cNvSpPr txBox="1">
            <a:spLocks/>
          </p:cNvSpPr>
          <p:nvPr/>
        </p:nvSpPr>
        <p:spPr>
          <a:xfrm>
            <a:off x="6736372" y="2734961"/>
            <a:ext cx="5372966" cy="1101461"/>
          </a:xfrm>
          <a:prstGeom prst="rect">
            <a:avLst/>
          </a:prstGeom>
        </p:spPr>
        <p:txBody>
          <a:bodyPr lIns="90000" tIns="45720" rIns="91440" bIns="45720" anchor="t"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lnSpc>
                <a:spcPts val="4000"/>
              </a:lnSpc>
            </a:pPr>
            <a:r>
              <a:rPr lang="it-IT" sz="6600" b="1" kern="0">
                <a:solidFill>
                  <a:schemeClr val="accent3"/>
                </a:solidFill>
                <a:latin typeface="NotesEsa"/>
                <a:ea typeface="MS PGothic"/>
                <a:cs typeface="Arial"/>
              </a:rPr>
              <a:t>1st</a:t>
            </a:r>
            <a:r>
              <a:rPr lang="it-IT" sz="3600" kern="0">
                <a:solidFill>
                  <a:schemeClr val="bg1"/>
                </a:solidFill>
                <a:latin typeface="NotesEsa"/>
                <a:ea typeface="MS PGothic"/>
                <a:cs typeface="Arial"/>
              </a:rPr>
              <a:t> </a:t>
            </a:r>
            <a:br>
              <a:rPr lang="it-IT" sz="3600" kern="0">
                <a:solidFill>
                  <a:schemeClr val="bg1"/>
                </a:solidFill>
                <a:latin typeface="NotesEsa"/>
                <a:ea typeface="MS PGothic"/>
                <a:cs typeface="Arial"/>
              </a:rPr>
            </a:br>
            <a:r>
              <a:rPr lang="it-IT" sz="2400" kern="0">
                <a:solidFill>
                  <a:schemeClr val="bg1"/>
                </a:solidFill>
                <a:latin typeface="NotesEsa"/>
                <a:ea typeface="MS PGothic"/>
                <a:cs typeface="Arial"/>
              </a:rPr>
              <a:t>IOD/IOV CAMPAIGN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739F35-BB09-8B5E-FC81-8EB221E08C6A}"/>
              </a:ext>
            </a:extLst>
          </p:cNvPr>
          <p:cNvSpPr txBox="1"/>
          <p:nvPr/>
        </p:nvSpPr>
        <p:spPr>
          <a:xfrm>
            <a:off x="1868237" y="5806574"/>
            <a:ext cx="340226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>
                <a:latin typeface="Verdana"/>
                <a:ea typeface="MS PGothic"/>
              </a:rPr>
              <a:t>Companies in the marketplace by 26/10</a:t>
            </a:r>
          </a:p>
        </p:txBody>
      </p:sp>
      <p:pic>
        <p:nvPicPr>
          <p:cNvPr id="3" name="Picture 2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2A03B81D-F663-A275-8871-6B291A73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2158078"/>
            <a:ext cx="5582555" cy="35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1645-5840-20B6-8CB5-866D38D5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92" y="166128"/>
            <a:ext cx="10081234" cy="563659"/>
          </a:xfrm>
        </p:spPr>
        <p:txBody>
          <a:bodyPr wrap="square" anchor="ctr">
            <a:normAutofit/>
          </a:bodyPr>
          <a:lstStyle/>
          <a:p>
            <a:r>
              <a:rPr lang="en-GB"/>
              <a:t>Commercialisation Services for the EO ecosystem</a:t>
            </a:r>
            <a:endParaRPr lang="en-GB">
              <a:highlight>
                <a:srgbClr val="FFFF00"/>
              </a:highlight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AAEA80-6766-2A18-34F2-FD2AAEAEEDEF}"/>
              </a:ext>
            </a:extLst>
          </p:cNvPr>
          <p:cNvGrpSpPr/>
          <p:nvPr/>
        </p:nvGrpSpPr>
        <p:grpSpPr>
          <a:xfrm>
            <a:off x="929635" y="838973"/>
            <a:ext cx="9594149" cy="1615582"/>
            <a:chOff x="218860" y="1036465"/>
            <a:chExt cx="10729673" cy="195448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797B4FD-5AC8-FDE4-C5EB-28EB64F767B9}"/>
                </a:ext>
              </a:extLst>
            </p:cNvPr>
            <p:cNvSpPr/>
            <p:nvPr/>
          </p:nvSpPr>
          <p:spPr>
            <a:xfrm>
              <a:off x="218860" y="1036465"/>
              <a:ext cx="1806796" cy="1954487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 descr="Atom">
              <a:extLst>
                <a:ext uri="{FF2B5EF4-FFF2-40B4-BE49-F238E27FC236}">
                  <a16:creationId xmlns:a16="http://schemas.microsoft.com/office/drawing/2014/main" id="{A829827E-20F4-DA0D-7EDA-46E62E21A004}"/>
                </a:ext>
              </a:extLst>
            </p:cNvPr>
            <p:cNvSpPr/>
            <p:nvPr/>
          </p:nvSpPr>
          <p:spPr>
            <a:xfrm>
              <a:off x="504781" y="1369107"/>
              <a:ext cx="1228182" cy="1228183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9C4F3C-D1C6-7135-6B04-BA00D7651346}"/>
                </a:ext>
              </a:extLst>
            </p:cNvPr>
            <p:cNvSpPr/>
            <p:nvPr/>
          </p:nvSpPr>
          <p:spPr>
            <a:xfrm>
              <a:off x="2599616" y="1036465"/>
              <a:ext cx="8348917" cy="1749120"/>
            </a:xfrm>
            <a:custGeom>
              <a:avLst/>
              <a:gdLst>
                <a:gd name="connsiteX0" fmla="*/ 0 w 10729674"/>
                <a:gd name="connsiteY0" fmla="*/ 0 h 2117556"/>
                <a:gd name="connsiteX1" fmla="*/ 10729674 w 10729674"/>
                <a:gd name="connsiteY1" fmla="*/ 0 h 2117556"/>
                <a:gd name="connsiteX2" fmla="*/ 10729674 w 10729674"/>
                <a:gd name="connsiteY2" fmla="*/ 2117556 h 2117556"/>
                <a:gd name="connsiteX3" fmla="*/ 0 w 10729674"/>
                <a:gd name="connsiteY3" fmla="*/ 2117556 h 2117556"/>
                <a:gd name="connsiteX4" fmla="*/ 0 w 10729674"/>
                <a:gd name="connsiteY4" fmla="*/ 0 h 211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9674" h="2117556">
                  <a:moveTo>
                    <a:pt x="0" y="0"/>
                  </a:moveTo>
                  <a:lnTo>
                    <a:pt x="10729674" y="0"/>
                  </a:lnTo>
                  <a:lnTo>
                    <a:pt x="10729674" y="2117556"/>
                  </a:lnTo>
                  <a:lnTo>
                    <a:pt x="0" y="2117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3920" eaLnBrk="1" hangingPunct="1">
                <a:spcAft>
                  <a:spcPct val="35000"/>
                </a:spcAft>
              </a:pPr>
              <a:endParaRPr lang="en-GB" sz="2394" b="1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highlight>
                  <a:srgbClr val="FFFF00"/>
                </a:highlight>
                <a:latin typeface="Arial" panose="020B060402020202020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37C4E9-73F7-204D-FC75-C34221501B2F}"/>
              </a:ext>
            </a:extLst>
          </p:cNvPr>
          <p:cNvGrpSpPr/>
          <p:nvPr/>
        </p:nvGrpSpPr>
        <p:grpSpPr>
          <a:xfrm>
            <a:off x="612477" y="2858051"/>
            <a:ext cx="938402" cy="938402"/>
            <a:chOff x="533636" y="3782231"/>
            <a:chExt cx="940968" cy="94096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706379C-0571-9DFD-CFEA-4D811CC572B1}"/>
                </a:ext>
              </a:extLst>
            </p:cNvPr>
            <p:cNvSpPr/>
            <p:nvPr/>
          </p:nvSpPr>
          <p:spPr>
            <a:xfrm>
              <a:off x="533636" y="3782231"/>
              <a:ext cx="940968" cy="940968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 descr="Processor">
              <a:extLst>
                <a:ext uri="{FF2B5EF4-FFF2-40B4-BE49-F238E27FC236}">
                  <a16:creationId xmlns:a16="http://schemas.microsoft.com/office/drawing/2014/main" id="{76305069-A287-C6D7-7C73-2328E03D9558}"/>
                </a:ext>
              </a:extLst>
            </p:cNvPr>
            <p:cNvSpPr/>
            <p:nvPr/>
          </p:nvSpPr>
          <p:spPr>
            <a:xfrm>
              <a:off x="731239" y="3979834"/>
              <a:ext cx="545761" cy="545761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BE307C-0517-5911-9EEC-5061D0694ACF}"/>
              </a:ext>
            </a:extLst>
          </p:cNvPr>
          <p:cNvGrpSpPr/>
          <p:nvPr/>
        </p:nvGrpSpPr>
        <p:grpSpPr>
          <a:xfrm>
            <a:off x="1747945" y="2946913"/>
            <a:ext cx="2211947" cy="938402"/>
            <a:chOff x="1597635" y="2193516"/>
            <a:chExt cx="2217995" cy="9409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EA5B92-0374-4405-2EA4-729502AC9006}"/>
                </a:ext>
              </a:extLst>
            </p:cNvPr>
            <p:cNvSpPr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8EA8CC-6670-C3E9-F481-5E8E2CDB6E6A}"/>
                </a:ext>
              </a:extLst>
            </p:cNvPr>
            <p:cNvSpPr txBox="1"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876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596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Faster cost-effective implementation of EO missions introducing  commercial solutions/services: ESA as a CUSTOMER </a:t>
              </a:r>
              <a:endParaRPr lang="en-US" sz="1596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5A87F-6BFB-8B11-6F74-7CFB4E66B5A0}"/>
              </a:ext>
            </a:extLst>
          </p:cNvPr>
          <p:cNvGrpSpPr/>
          <p:nvPr/>
        </p:nvGrpSpPr>
        <p:grpSpPr>
          <a:xfrm>
            <a:off x="4070523" y="2858051"/>
            <a:ext cx="938402" cy="938402"/>
            <a:chOff x="4087805" y="3782230"/>
            <a:chExt cx="940968" cy="94096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186D05-751E-58E6-7C1D-77DB51B43E16}"/>
                </a:ext>
              </a:extLst>
            </p:cNvPr>
            <p:cNvSpPr/>
            <p:nvPr/>
          </p:nvSpPr>
          <p:spPr>
            <a:xfrm>
              <a:off x="4087805" y="3782230"/>
              <a:ext cx="940968" cy="940968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 descr="Astronaut">
              <a:extLst>
                <a:ext uri="{FF2B5EF4-FFF2-40B4-BE49-F238E27FC236}">
                  <a16:creationId xmlns:a16="http://schemas.microsoft.com/office/drawing/2014/main" id="{FFA8EABB-5997-ED5C-5C4C-552180426A49}"/>
                </a:ext>
              </a:extLst>
            </p:cNvPr>
            <p:cNvSpPr/>
            <p:nvPr/>
          </p:nvSpPr>
          <p:spPr>
            <a:xfrm>
              <a:off x="4285408" y="3979834"/>
              <a:ext cx="545761" cy="545761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52FBBE-4C70-616D-7EA2-19620DA486C5}"/>
              </a:ext>
            </a:extLst>
          </p:cNvPr>
          <p:cNvGrpSpPr/>
          <p:nvPr/>
        </p:nvGrpSpPr>
        <p:grpSpPr>
          <a:xfrm>
            <a:off x="5205990" y="2920238"/>
            <a:ext cx="2211947" cy="938402"/>
            <a:chOff x="1597635" y="2193516"/>
            <a:chExt cx="2217995" cy="94096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19ABC4-7C5A-B630-0BF3-1E1501DB48C6}"/>
                </a:ext>
              </a:extLst>
            </p:cNvPr>
            <p:cNvSpPr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CD59FA-E65A-3371-B961-3A62DB751947}"/>
                </a:ext>
              </a:extLst>
            </p:cNvPr>
            <p:cNvSpPr txBox="1"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876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596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Incubating new companies to support future EO missions and maximising their socio-economic impact </a:t>
              </a:r>
              <a:endParaRPr lang="en-US" sz="1596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D2DAEC-6969-34C4-F5DE-C547A1A3FF67}"/>
              </a:ext>
            </a:extLst>
          </p:cNvPr>
          <p:cNvGrpSpPr/>
          <p:nvPr/>
        </p:nvGrpSpPr>
        <p:grpSpPr>
          <a:xfrm>
            <a:off x="7272771" y="2801522"/>
            <a:ext cx="938402" cy="938402"/>
            <a:chOff x="5642185" y="2958516"/>
            <a:chExt cx="940968" cy="94096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2A2189-4F0C-A3D7-F888-FB771B91B33C}"/>
                </a:ext>
              </a:extLst>
            </p:cNvPr>
            <p:cNvSpPr/>
            <p:nvPr/>
          </p:nvSpPr>
          <p:spPr>
            <a:xfrm>
              <a:off x="5642185" y="2958516"/>
              <a:ext cx="940968" cy="940968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 descr="Business Growth">
              <a:extLst>
                <a:ext uri="{FF2B5EF4-FFF2-40B4-BE49-F238E27FC236}">
                  <a16:creationId xmlns:a16="http://schemas.microsoft.com/office/drawing/2014/main" id="{A6C661E9-D194-D7A5-BA64-D1E1FF726C0F}"/>
                </a:ext>
              </a:extLst>
            </p:cNvPr>
            <p:cNvSpPr/>
            <p:nvPr/>
          </p:nvSpPr>
          <p:spPr>
            <a:xfrm>
              <a:off x="5839788" y="3156120"/>
              <a:ext cx="545761" cy="54576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B90A1DD-AE8B-322C-520A-FA2D394E78DD}"/>
              </a:ext>
            </a:extLst>
          </p:cNvPr>
          <p:cNvSpPr txBox="1"/>
          <p:nvPr/>
        </p:nvSpPr>
        <p:spPr>
          <a:xfrm>
            <a:off x="8664035" y="2801522"/>
            <a:ext cx="2368268" cy="938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48763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GB" sz="1596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Dedicated brokers and ambassadors' networks to scout spin-in opportunities</a:t>
            </a:r>
            <a:endParaRPr lang="en-US" sz="1596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B1F5C0-7DC6-BC45-A2CB-AE7FF0A87936}"/>
              </a:ext>
            </a:extLst>
          </p:cNvPr>
          <p:cNvGrpSpPr/>
          <p:nvPr/>
        </p:nvGrpSpPr>
        <p:grpSpPr>
          <a:xfrm>
            <a:off x="616436" y="4754439"/>
            <a:ext cx="938402" cy="938402"/>
            <a:chOff x="5642185" y="2958516"/>
            <a:chExt cx="940968" cy="94096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BA197D7-933A-80A7-B9ED-8ACD4BB85BA2}"/>
                </a:ext>
              </a:extLst>
            </p:cNvPr>
            <p:cNvSpPr/>
            <p:nvPr/>
          </p:nvSpPr>
          <p:spPr>
            <a:xfrm>
              <a:off x="5642185" y="2958516"/>
              <a:ext cx="940968" cy="940968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tangle 48" descr="Gavel">
              <a:extLst>
                <a:ext uri="{FF2B5EF4-FFF2-40B4-BE49-F238E27FC236}">
                  <a16:creationId xmlns:a16="http://schemas.microsoft.com/office/drawing/2014/main" id="{98B8248F-1F12-A058-F68A-B75F115C0BF6}"/>
                </a:ext>
              </a:extLst>
            </p:cNvPr>
            <p:cNvSpPr/>
            <p:nvPr/>
          </p:nvSpPr>
          <p:spPr>
            <a:xfrm>
              <a:off x="5839788" y="3156119"/>
              <a:ext cx="545761" cy="545761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8D2E94-0E0A-6A64-4998-A60C9F2B22D1}"/>
              </a:ext>
            </a:extLst>
          </p:cNvPr>
          <p:cNvGrpSpPr/>
          <p:nvPr/>
        </p:nvGrpSpPr>
        <p:grpSpPr>
          <a:xfrm>
            <a:off x="1744585" y="4754438"/>
            <a:ext cx="2211947" cy="938402"/>
            <a:chOff x="1597635" y="2193516"/>
            <a:chExt cx="2217995" cy="94096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D5ED52D-3738-1D10-1C3B-A34242BFBD0D}"/>
                </a:ext>
              </a:extLst>
            </p:cNvPr>
            <p:cNvSpPr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D2D846-78F4-1D8A-FA69-C4321A728C18}"/>
                </a:ext>
              </a:extLst>
            </p:cNvPr>
            <p:cNvSpPr txBox="1"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876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596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Harnessing ESA’s patents to deliver better commercial solutions for EO missions</a:t>
              </a:r>
              <a:endParaRPr lang="en-US" sz="1596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417F63-93E1-CDBA-6DDE-151D528F7F6A}"/>
              </a:ext>
            </a:extLst>
          </p:cNvPr>
          <p:cNvGrpSpPr/>
          <p:nvPr/>
        </p:nvGrpSpPr>
        <p:grpSpPr>
          <a:xfrm>
            <a:off x="4070522" y="4768237"/>
            <a:ext cx="938402" cy="938402"/>
            <a:chOff x="5642185" y="2958516"/>
            <a:chExt cx="940968" cy="94096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1EEB6C9-22E9-5686-1631-DE14B7D7B075}"/>
                </a:ext>
              </a:extLst>
            </p:cNvPr>
            <p:cNvSpPr/>
            <p:nvPr/>
          </p:nvSpPr>
          <p:spPr>
            <a:xfrm>
              <a:off x="5642185" y="2958516"/>
              <a:ext cx="940968" cy="940968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angle 54" descr="Handshake">
              <a:extLst>
                <a:ext uri="{FF2B5EF4-FFF2-40B4-BE49-F238E27FC236}">
                  <a16:creationId xmlns:a16="http://schemas.microsoft.com/office/drawing/2014/main" id="{97D20275-B1B7-27E1-830A-88E9A01D1E8E}"/>
                </a:ext>
              </a:extLst>
            </p:cNvPr>
            <p:cNvSpPr/>
            <p:nvPr/>
          </p:nvSpPr>
          <p:spPr>
            <a:xfrm>
              <a:off x="5839788" y="3156119"/>
              <a:ext cx="545761" cy="545761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7A04DE-7490-F088-82DA-2D5BF587694E}"/>
              </a:ext>
            </a:extLst>
          </p:cNvPr>
          <p:cNvGrpSpPr/>
          <p:nvPr/>
        </p:nvGrpSpPr>
        <p:grpSpPr>
          <a:xfrm>
            <a:off x="5205989" y="4754438"/>
            <a:ext cx="2066783" cy="938402"/>
            <a:chOff x="1597635" y="2193516"/>
            <a:chExt cx="2217995" cy="94096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CBC341E-B807-0DAC-6BA9-7A8C580CFD75}"/>
                </a:ext>
              </a:extLst>
            </p:cNvPr>
            <p:cNvSpPr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69A758-1966-5A52-FB7A-E194E4FDD09A}"/>
                </a:ext>
              </a:extLst>
            </p:cNvPr>
            <p:cNvSpPr txBox="1"/>
            <p:nvPr/>
          </p:nvSpPr>
          <p:spPr>
            <a:xfrm>
              <a:off x="1597635" y="2193516"/>
              <a:ext cx="2217995" cy="94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8763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596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Leveraging a network of investors to support the growth of new industrial players</a:t>
              </a:r>
              <a:endParaRPr lang="en-US" sz="1596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08EC380-D42C-3143-6B24-3AEAE3E5AA57}"/>
              </a:ext>
            </a:extLst>
          </p:cNvPr>
          <p:cNvSpPr txBox="1"/>
          <p:nvPr/>
        </p:nvSpPr>
        <p:spPr>
          <a:xfrm>
            <a:off x="3040292" y="1052840"/>
            <a:ext cx="5004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931" eaLnBrk="1" hangingPunct="1"/>
            <a:r>
              <a:rPr lang="en-GB" sz="3600" b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How can we help future EO missions 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2143B6-2023-BF02-B746-C09D29E13618}"/>
              </a:ext>
            </a:extLst>
          </p:cNvPr>
          <p:cNvSpPr/>
          <p:nvPr/>
        </p:nvSpPr>
        <p:spPr>
          <a:xfrm>
            <a:off x="7486459" y="4754439"/>
            <a:ext cx="938402" cy="938402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 descr="Robot">
            <a:extLst>
              <a:ext uri="{FF2B5EF4-FFF2-40B4-BE49-F238E27FC236}">
                <a16:creationId xmlns:a16="http://schemas.microsoft.com/office/drawing/2014/main" id="{B30CF9A5-B678-2D99-EDA6-85F7E50C6089}"/>
              </a:ext>
            </a:extLst>
          </p:cNvPr>
          <p:cNvSpPr/>
          <p:nvPr/>
        </p:nvSpPr>
        <p:spPr>
          <a:xfrm>
            <a:off x="7683523" y="4951503"/>
            <a:ext cx="544273" cy="544273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BB6FC-2693-0AE7-91ED-DBDBCAFFD7ED}"/>
              </a:ext>
            </a:extLst>
          </p:cNvPr>
          <p:cNvSpPr txBox="1"/>
          <p:nvPr/>
        </p:nvSpPr>
        <p:spPr>
          <a:xfrm>
            <a:off x="8538852" y="4754438"/>
            <a:ext cx="2368268" cy="938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48763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GB" sz="1596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Bringing innovation rapidly to the market through </a:t>
            </a:r>
            <a:r>
              <a:rPr lang="en-GB" sz="1596" err="1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PhiLabNET</a:t>
            </a:r>
            <a:r>
              <a:rPr lang="en-GB" sz="1596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 ready for use by EO missions</a:t>
            </a:r>
            <a:endParaRPr lang="en-US" sz="1596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845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nstellr pushes buildup of its HiVE constellation - Astrodrom">
            <a:extLst>
              <a:ext uri="{FF2B5EF4-FFF2-40B4-BE49-F238E27FC236}">
                <a16:creationId xmlns:a16="http://schemas.microsoft.com/office/drawing/2014/main" id="{9EDEA41B-6F0C-7249-9D94-0B7CB97D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13" y="3901312"/>
            <a:ext cx="3329259" cy="18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4672D7D7-4597-6C94-05AB-8208429C3E0B}"/>
              </a:ext>
            </a:extLst>
          </p:cNvPr>
          <p:cNvCxnSpPr/>
          <p:nvPr/>
        </p:nvCxnSpPr>
        <p:spPr>
          <a:xfrm flipV="1">
            <a:off x="4453589" y="1230164"/>
            <a:ext cx="0" cy="4598314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ttangolo arrotondato 9">
            <a:extLst>
              <a:ext uri="{FF2B5EF4-FFF2-40B4-BE49-F238E27FC236}">
                <a16:creationId xmlns:a16="http://schemas.microsoft.com/office/drawing/2014/main" id="{5722EED2-9E1D-7DC6-B814-623122F12B70}"/>
              </a:ext>
            </a:extLst>
          </p:cNvPr>
          <p:cNvSpPr/>
          <p:nvPr/>
        </p:nvSpPr>
        <p:spPr>
          <a:xfrm>
            <a:off x="1325249" y="3795308"/>
            <a:ext cx="4048028" cy="41651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lIns="45470" rIns="45470"/>
          <a:lstStyle/>
          <a:p>
            <a:pPr marL="0" marR="0" lvl="0" indent="0" algn="l" defTabSz="909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68" name="Rettangolo arrotondato 9">
            <a:extLst>
              <a:ext uri="{FF2B5EF4-FFF2-40B4-BE49-F238E27FC236}">
                <a16:creationId xmlns:a16="http://schemas.microsoft.com/office/drawing/2014/main" id="{B3760779-26F3-FCE2-2901-297B9A6349BE}"/>
              </a:ext>
            </a:extLst>
          </p:cNvPr>
          <p:cNvSpPr/>
          <p:nvPr/>
        </p:nvSpPr>
        <p:spPr>
          <a:xfrm>
            <a:off x="2285261" y="2717778"/>
            <a:ext cx="4848809" cy="56890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45470" rIns="45470"/>
          <a:lstStyle/>
          <a:p>
            <a:pPr marL="0" marR="0" lvl="0" indent="0" algn="l" defTabSz="909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16A9DD-0B5D-47A8-74F1-D84BD012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236216"/>
            <a:ext cx="10108850" cy="563779"/>
          </a:xfrm>
        </p:spPr>
        <p:txBody>
          <a:bodyPr/>
          <a:lstStyle/>
          <a:p>
            <a:r>
              <a:rPr lang="it-IT">
                <a:latin typeface="NotesEsa"/>
                <a:ea typeface="MS PGothic"/>
                <a:cs typeface="Arial"/>
              </a:rPr>
              <a:t>An </a:t>
            </a:r>
            <a:r>
              <a:rPr lang="it-IT" err="1">
                <a:latin typeface="NotesEsa"/>
                <a:ea typeface="MS PGothic"/>
                <a:cs typeface="Arial"/>
              </a:rPr>
              <a:t>example</a:t>
            </a:r>
            <a:r>
              <a:rPr lang="it-IT">
                <a:latin typeface="NotesEsa"/>
                <a:ea typeface="MS PGothic"/>
                <a:cs typeface="Arial"/>
              </a:rPr>
              <a:t>: ESA </a:t>
            </a:r>
            <a:r>
              <a:rPr lang="it-IT" err="1">
                <a:latin typeface="NotesEsa"/>
                <a:ea typeface="MS PGothic"/>
                <a:cs typeface="Arial"/>
              </a:rPr>
              <a:t>Contribution</a:t>
            </a:r>
            <a:r>
              <a:rPr lang="it-IT">
                <a:latin typeface="NotesEsa"/>
                <a:ea typeface="MS PGothic"/>
                <a:cs typeface="Arial"/>
              </a:rPr>
              <a:t> on </a:t>
            </a:r>
            <a:r>
              <a:rPr lang="it-IT" err="1">
                <a:latin typeface="NotesEsa"/>
                <a:ea typeface="MS PGothic"/>
                <a:cs typeface="Arial"/>
              </a:rPr>
              <a:t>ConstellR</a:t>
            </a:r>
            <a:endParaRPr lang="it-IT">
              <a:latin typeface="NotesEsa"/>
              <a:ea typeface="MS PGothic"/>
              <a:cs typeface="Arial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7CC9251-55FC-C8EC-AA61-D2E59CCC6BEF}"/>
              </a:ext>
            </a:extLst>
          </p:cNvPr>
          <p:cNvCxnSpPr>
            <a:cxnSpLocks/>
          </p:cNvCxnSpPr>
          <p:nvPr/>
        </p:nvCxnSpPr>
        <p:spPr>
          <a:xfrm flipV="1">
            <a:off x="756518" y="1230164"/>
            <a:ext cx="0" cy="47035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DE35130-0088-4C27-F901-24E546ECEE0B}"/>
              </a:ext>
            </a:extLst>
          </p:cNvPr>
          <p:cNvCxnSpPr>
            <a:cxnSpLocks/>
          </p:cNvCxnSpPr>
          <p:nvPr/>
        </p:nvCxnSpPr>
        <p:spPr>
          <a:xfrm>
            <a:off x="644685" y="5828478"/>
            <a:ext cx="10722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54FA6A3B-F671-E6A5-5465-B4B1FD542593}"/>
              </a:ext>
            </a:extLst>
          </p:cNvPr>
          <p:cNvCxnSpPr/>
          <p:nvPr/>
        </p:nvCxnSpPr>
        <p:spPr>
          <a:xfrm flipV="1">
            <a:off x="7190210" y="1230164"/>
            <a:ext cx="0" cy="4598314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A1AAE1AC-28F6-F814-C1F8-5DA19CE3977C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46224" y="1668840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CASH FLOW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1D212297-E3BE-F158-AC85-02A3ABF5605A}"/>
              </a:ext>
            </a:extLst>
          </p:cNvPr>
          <p:cNvSpPr txBox="1">
            <a:spLocks/>
          </p:cNvSpPr>
          <p:nvPr/>
        </p:nvSpPr>
        <p:spPr bwMode="auto">
          <a:xfrm>
            <a:off x="10360364" y="5569842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TIME/TRL</a:t>
            </a: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403D1ECE-8233-32C2-2BA6-C41875D29F50}"/>
              </a:ext>
            </a:extLst>
          </p:cNvPr>
          <p:cNvSpPr txBox="1">
            <a:spLocks/>
          </p:cNvSpPr>
          <p:nvPr/>
        </p:nvSpPr>
        <p:spPr bwMode="auto">
          <a:xfrm>
            <a:off x="6958568" y="5569842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TRL 9</a:t>
            </a:r>
          </a:p>
        </p:txBody>
      </p: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20DD2C5A-8B07-6F77-6EFA-CD1C62F42CC3}"/>
              </a:ext>
            </a:extLst>
          </p:cNvPr>
          <p:cNvSpPr txBox="1">
            <a:spLocks/>
          </p:cNvSpPr>
          <p:nvPr/>
        </p:nvSpPr>
        <p:spPr bwMode="auto">
          <a:xfrm>
            <a:off x="4202211" y="5569842"/>
            <a:ext cx="96195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TRL 7</a:t>
            </a:r>
          </a:p>
        </p:txBody>
      </p:sp>
      <p:sp>
        <p:nvSpPr>
          <p:cNvPr id="37" name="Segnaposto testo 2">
            <a:extLst>
              <a:ext uri="{FF2B5EF4-FFF2-40B4-BE49-F238E27FC236}">
                <a16:creationId xmlns:a16="http://schemas.microsoft.com/office/drawing/2014/main" id="{4F46FC37-EF9E-27EE-89AF-ECE787DFE3B6}"/>
              </a:ext>
            </a:extLst>
          </p:cNvPr>
          <p:cNvSpPr txBox="1">
            <a:spLocks/>
          </p:cNvSpPr>
          <p:nvPr/>
        </p:nvSpPr>
        <p:spPr bwMode="auto">
          <a:xfrm>
            <a:off x="542428" y="5569842"/>
            <a:ext cx="2807683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Technology Readiness Level (TRL) 1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EFFDC3E4-0AE5-0699-BC20-75C62A8EDE0E}"/>
              </a:ext>
            </a:extLst>
          </p:cNvPr>
          <p:cNvSpPr txBox="1">
            <a:spLocks/>
          </p:cNvSpPr>
          <p:nvPr/>
        </p:nvSpPr>
        <p:spPr bwMode="auto">
          <a:xfrm>
            <a:off x="1731628" y="3795309"/>
            <a:ext cx="274189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ScaleUp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 INNOVATE</a:t>
            </a:r>
          </a:p>
        </p:txBody>
      </p:sp>
      <p:sp>
        <p:nvSpPr>
          <p:cNvPr id="93" name="Figura a mano libera 92">
            <a:extLst>
              <a:ext uri="{FF2B5EF4-FFF2-40B4-BE49-F238E27FC236}">
                <a16:creationId xmlns:a16="http://schemas.microsoft.com/office/drawing/2014/main" id="{1FC3A8A9-A804-3592-FA77-FC593828A5A7}"/>
              </a:ext>
            </a:extLst>
          </p:cNvPr>
          <p:cNvSpPr/>
          <p:nvPr/>
        </p:nvSpPr>
        <p:spPr>
          <a:xfrm>
            <a:off x="769675" y="1703559"/>
            <a:ext cx="11110946" cy="4357907"/>
          </a:xfrm>
          <a:custGeom>
            <a:avLst/>
            <a:gdLst>
              <a:gd name="connsiteX0" fmla="*/ 0 w 11110946"/>
              <a:gd name="connsiteY0" fmla="*/ 4131497 h 4357907"/>
              <a:gd name="connsiteX1" fmla="*/ 3249738 w 11110946"/>
              <a:gd name="connsiteY1" fmla="*/ 3934145 h 4357907"/>
              <a:gd name="connsiteX2" fmla="*/ 6729720 w 11110946"/>
              <a:gd name="connsiteY2" fmla="*/ 269966 h 4357907"/>
              <a:gd name="connsiteX3" fmla="*/ 10189968 w 11110946"/>
              <a:gd name="connsiteY3" fmla="*/ 263388 h 4357907"/>
              <a:gd name="connsiteX4" fmla="*/ 11110946 w 11110946"/>
              <a:gd name="connsiteY4" fmla="*/ 171290 h 43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0946" h="4357907">
                <a:moveTo>
                  <a:pt x="0" y="4131497"/>
                </a:moveTo>
                <a:cubicBezTo>
                  <a:pt x="1064059" y="4354615"/>
                  <a:pt x="2128118" y="4577733"/>
                  <a:pt x="3249738" y="3934145"/>
                </a:cubicBezTo>
                <a:cubicBezTo>
                  <a:pt x="4371358" y="3290557"/>
                  <a:pt x="5573015" y="881759"/>
                  <a:pt x="6729720" y="269966"/>
                </a:cubicBezTo>
                <a:cubicBezTo>
                  <a:pt x="7886425" y="-341827"/>
                  <a:pt x="9459764" y="279834"/>
                  <a:pt x="10189968" y="263388"/>
                </a:cubicBezTo>
                <a:cubicBezTo>
                  <a:pt x="10920172" y="246942"/>
                  <a:pt x="10984860" y="107699"/>
                  <a:pt x="11110946" y="1712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Rettangolo arrotondato 9">
            <a:extLst>
              <a:ext uri="{FF2B5EF4-FFF2-40B4-BE49-F238E27FC236}">
                <a16:creationId xmlns:a16="http://schemas.microsoft.com/office/drawing/2014/main" id="{3898551D-34AD-6074-3F1B-92582E965A1B}"/>
              </a:ext>
            </a:extLst>
          </p:cNvPr>
          <p:cNvSpPr/>
          <p:nvPr/>
        </p:nvSpPr>
        <p:spPr>
          <a:xfrm>
            <a:off x="6997437" y="2035341"/>
            <a:ext cx="4112870" cy="42845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lIns="45470" rIns="45470"/>
          <a:lstStyle/>
          <a:p>
            <a:pPr marL="0" marR="0" lvl="0" indent="0" algn="l" defTabSz="909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9" name="Segnaposto testo 2">
            <a:extLst>
              <a:ext uri="{FF2B5EF4-FFF2-40B4-BE49-F238E27FC236}">
                <a16:creationId xmlns:a16="http://schemas.microsoft.com/office/drawing/2014/main" id="{0CA06576-252D-F07A-40F0-4228F9F8E9AD}"/>
              </a:ext>
            </a:extLst>
          </p:cNvPr>
          <p:cNvSpPr txBox="1">
            <a:spLocks/>
          </p:cNvSpPr>
          <p:nvPr/>
        </p:nvSpPr>
        <p:spPr bwMode="auto">
          <a:xfrm>
            <a:off x="7665286" y="2036578"/>
            <a:ext cx="274189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ScaleUp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 INVEST</a:t>
            </a: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B9F34061-2056-3EB6-1368-8FF5E2B41941}"/>
              </a:ext>
            </a:extLst>
          </p:cNvPr>
          <p:cNvSpPr/>
          <p:nvPr/>
        </p:nvSpPr>
        <p:spPr>
          <a:xfrm>
            <a:off x="11599246" y="1566924"/>
            <a:ext cx="325925" cy="707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Segnaposto testo 2">
            <a:extLst>
              <a:ext uri="{FF2B5EF4-FFF2-40B4-BE49-F238E27FC236}">
                <a16:creationId xmlns:a16="http://schemas.microsoft.com/office/drawing/2014/main" id="{741154C8-E30C-6F20-6BBC-45C2D7B2697D}"/>
              </a:ext>
            </a:extLst>
          </p:cNvPr>
          <p:cNvSpPr txBox="1">
            <a:spLocks/>
          </p:cNvSpPr>
          <p:nvPr/>
        </p:nvSpPr>
        <p:spPr bwMode="auto">
          <a:xfrm>
            <a:off x="3292597" y="2737674"/>
            <a:ext cx="236887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ESA pre-commercialization / R&amp;D </a:t>
            </a:r>
            <a:r>
              <a:rPr kumimoji="0" lang="en-US" alt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Programmes</a:t>
            </a: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8096A6"/>
              </a:solidFill>
              <a:effectLst/>
              <a:uLnTx/>
              <a:uFillTx/>
              <a:latin typeface="NotesEsa" panose="02000506030000020004" pitchFamily="2" charset="77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" name="Rettangolo arrotondato 9">
            <a:extLst>
              <a:ext uri="{FF2B5EF4-FFF2-40B4-BE49-F238E27FC236}">
                <a16:creationId xmlns:a16="http://schemas.microsoft.com/office/drawing/2014/main" id="{52E0FCD0-2E54-B2A5-850D-353CB7BF2DDB}"/>
              </a:ext>
            </a:extLst>
          </p:cNvPr>
          <p:cNvSpPr/>
          <p:nvPr/>
        </p:nvSpPr>
        <p:spPr>
          <a:xfrm>
            <a:off x="1359966" y="5897174"/>
            <a:ext cx="9561854" cy="41651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lIns="45470" rIns="45470"/>
          <a:lstStyle/>
          <a:p>
            <a:pPr marL="0" marR="0" lvl="0" indent="0" algn="l" defTabSz="909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6B46611-B9ED-C27D-1A81-92BDD55B8BF1}"/>
              </a:ext>
            </a:extLst>
          </p:cNvPr>
          <p:cNvSpPr txBox="1">
            <a:spLocks/>
          </p:cNvSpPr>
          <p:nvPr/>
        </p:nvSpPr>
        <p:spPr bwMode="auto">
          <a:xfrm>
            <a:off x="2619870" y="5944288"/>
            <a:ext cx="5956129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ESA INVESTOR NETWORK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08761-5CB2-FD01-EEB1-B0BF84B6CA9D}"/>
              </a:ext>
            </a:extLst>
          </p:cNvPr>
          <p:cNvSpPr txBox="1"/>
          <p:nvPr/>
        </p:nvSpPr>
        <p:spPr>
          <a:xfrm>
            <a:off x="1636087" y="3333793"/>
            <a:ext cx="1780825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1050" b="1">
                <a:solidFill>
                  <a:srgbClr val="029EE0"/>
                </a:solidFill>
              </a:defRPr>
            </a:lvl1pPr>
          </a:lstStyle>
          <a:p>
            <a:r>
              <a:rPr lang="en-GB">
                <a:latin typeface="NotesEsa"/>
                <a:ea typeface="MS PGothic"/>
              </a:rPr>
              <a:t>ESA BICs </a:t>
            </a:r>
            <a:br>
              <a:rPr lang="en-GB">
                <a:latin typeface="NotesEsa"/>
              </a:rPr>
            </a:br>
            <a:r>
              <a:rPr lang="en-GB">
                <a:latin typeface="NotesEsa"/>
                <a:ea typeface="MS PGothic"/>
              </a:rPr>
              <a:t>2020-2022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2F1910-B277-C985-CD95-6FACD1FA5461}"/>
              </a:ext>
            </a:extLst>
          </p:cNvPr>
          <p:cNvSpPr txBox="1"/>
          <p:nvPr/>
        </p:nvSpPr>
        <p:spPr>
          <a:xfrm>
            <a:off x="3138067" y="2226261"/>
            <a:ext cx="1780825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1050" b="1">
                <a:solidFill>
                  <a:srgbClr val="029EE0"/>
                </a:solidFill>
              </a:defRPr>
            </a:lvl1pPr>
          </a:lstStyle>
          <a:p>
            <a:r>
              <a:rPr lang="en-GB">
                <a:latin typeface="NotesEsa"/>
                <a:ea typeface="MS PGothic"/>
              </a:rPr>
              <a:t>INCUBED</a:t>
            </a:r>
            <a:br>
              <a:rPr lang="en-GB">
                <a:latin typeface="NotesEsa"/>
              </a:rPr>
            </a:br>
            <a:r>
              <a:rPr lang="en-GB">
                <a:latin typeface="NotesEsa"/>
                <a:ea typeface="MS PGothic"/>
              </a:rPr>
              <a:t>2022-2023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EC5F79-263A-3300-CE85-FEEEEB8B800D}"/>
              </a:ext>
            </a:extLst>
          </p:cNvPr>
          <p:cNvSpPr txBox="1"/>
          <p:nvPr/>
        </p:nvSpPr>
        <p:spPr>
          <a:xfrm>
            <a:off x="5601769" y="1871728"/>
            <a:ext cx="1780825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1050" b="1">
                <a:solidFill>
                  <a:srgbClr val="029EE0"/>
                </a:solidFill>
              </a:defRPr>
            </a:lvl1pPr>
          </a:lstStyle>
          <a:p>
            <a:r>
              <a:rPr lang="en-GB">
                <a:latin typeface="NotesEsa"/>
                <a:ea typeface="MS PGothic"/>
              </a:rPr>
              <a:t>MARKETPLACE </a:t>
            </a:r>
            <a:br>
              <a:rPr lang="en-GB">
                <a:latin typeface="NotesEsa"/>
              </a:rPr>
            </a:br>
            <a:r>
              <a:rPr lang="en-GB">
                <a:latin typeface="NotesEsa"/>
                <a:ea typeface="MS PGothic"/>
              </a:rPr>
              <a:t>2023</a:t>
            </a:r>
          </a:p>
        </p:txBody>
      </p:sp>
      <p:pic>
        <p:nvPicPr>
          <p:cNvPr id="1032" name="Picture 8" descr="Careers homepage">
            <a:extLst>
              <a:ext uri="{FF2B5EF4-FFF2-40B4-BE49-F238E27FC236}">
                <a16:creationId xmlns:a16="http://schemas.microsoft.com/office/drawing/2014/main" id="{60964864-5FA6-809B-CA4E-4CAF4706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318" y="3259299"/>
            <a:ext cx="2429937" cy="7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ttangolo arrotondato 9">
            <a:extLst>
              <a:ext uri="{FF2B5EF4-FFF2-40B4-BE49-F238E27FC236}">
                <a16:creationId xmlns:a16="http://schemas.microsoft.com/office/drawing/2014/main" id="{A837B5F7-EB3B-056F-92F4-9F8D57C25D3B}"/>
              </a:ext>
            </a:extLst>
          </p:cNvPr>
          <p:cNvSpPr/>
          <p:nvPr/>
        </p:nvSpPr>
        <p:spPr>
          <a:xfrm>
            <a:off x="7079109" y="1151471"/>
            <a:ext cx="4848809" cy="568901"/>
          </a:xfrm>
          <a:prstGeom prst="roundRect">
            <a:avLst>
              <a:gd name="adj" fmla="val 16667"/>
            </a:avLst>
          </a:prstGeom>
          <a:gradFill>
            <a:gsLst>
              <a:gs pos="58000">
                <a:schemeClr val="tx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prstDash val="dashDot"/>
            <a:miter lim="400000"/>
          </a:ln>
        </p:spPr>
        <p:txBody>
          <a:bodyPr lIns="45470" rIns="45470"/>
          <a:lstStyle/>
          <a:p>
            <a:pPr marL="0" marR="0" lvl="0" indent="0" algn="l" defTabSz="909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51D9890-461A-50DC-0AEA-4789DB1EB898}"/>
              </a:ext>
            </a:extLst>
          </p:cNvPr>
          <p:cNvSpPr txBox="1">
            <a:spLocks/>
          </p:cNvSpPr>
          <p:nvPr/>
        </p:nvSpPr>
        <p:spPr bwMode="auto">
          <a:xfrm>
            <a:off x="8086445" y="1171367"/>
            <a:ext cx="2368871" cy="2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B18"/>
              </a:buClr>
              <a:buSzTx/>
              <a:buFont typeface="Verdana" charset="0"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NotesEsa" panose="02000506030000020004" pitchFamily="2" charset="77"/>
                <a:ea typeface="MS PGothic" pitchFamily="34" charset="-128"/>
                <a:cs typeface="Calibri" panose="020F0502020204030204" pitchFamily="34" charset="0"/>
              </a:rPr>
              <a:t>Service Contracts and Anchor Customer Schemes</a:t>
            </a: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8096A6"/>
              </a:solidFill>
              <a:effectLst/>
              <a:uLnTx/>
              <a:uFillTx/>
              <a:latin typeface="NotesEsa" panose="02000506030000020004" pitchFamily="2" charset="77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1B58F-4205-1A60-0E28-38CC35CB0960}"/>
              </a:ext>
            </a:extLst>
          </p:cNvPr>
          <p:cNvSpPr txBox="1"/>
          <p:nvPr/>
        </p:nvSpPr>
        <p:spPr>
          <a:xfrm>
            <a:off x="5384292" y="1114339"/>
            <a:ext cx="1769104" cy="5770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1050" b="1">
                <a:solidFill>
                  <a:srgbClr val="029EE0"/>
                </a:solidFill>
              </a:defRPr>
            </a:lvl1pPr>
          </a:lstStyle>
          <a:p>
            <a:r>
              <a:rPr lang="en-GB">
                <a:latin typeface="NotesEsa"/>
                <a:ea typeface="MS PGothic"/>
              </a:rPr>
              <a:t>Copernicus Contributing Mission</a:t>
            </a:r>
            <a:br>
              <a:rPr lang="en-GB">
                <a:latin typeface="NotesEsa"/>
              </a:rPr>
            </a:br>
            <a:r>
              <a:rPr lang="en-GB">
                <a:latin typeface="NotesEsa"/>
                <a:ea typeface="MS PGothic"/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39FDD-4F4F-3853-7A07-FC397AF7DDFE}"/>
              </a:ext>
            </a:extLst>
          </p:cNvPr>
          <p:cNvSpPr txBox="1"/>
          <p:nvPr/>
        </p:nvSpPr>
        <p:spPr>
          <a:xfrm>
            <a:off x="5012812" y="5031928"/>
            <a:ext cx="280768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1050" b="1">
                <a:solidFill>
                  <a:srgbClr val="029EE0"/>
                </a:solidFill>
              </a:defRPr>
            </a:lvl1pPr>
          </a:lstStyle>
          <a:p>
            <a:r>
              <a:rPr lang="en-GB">
                <a:latin typeface="NotesEsa"/>
                <a:ea typeface="MS PGothic"/>
              </a:rPr>
              <a:t>Karista 2023</a:t>
            </a:r>
          </a:p>
          <a:p>
            <a:r>
              <a:rPr lang="en-GB">
                <a:latin typeface="NotesEsa"/>
                <a:ea typeface="MS PGothic"/>
              </a:rPr>
              <a:t>Einstein Industries Ventures 2023</a:t>
            </a:r>
          </a:p>
          <a:p>
            <a:r>
              <a:rPr lang="en-GB" err="1">
                <a:latin typeface="NotesEsa"/>
                <a:ea typeface="MS PGothic"/>
              </a:rPr>
              <a:t>Lakestar</a:t>
            </a:r>
            <a:r>
              <a:rPr lang="en-GB">
                <a:latin typeface="NotesEsa"/>
                <a:ea typeface="MS PGothic"/>
              </a:rPr>
              <a:t> 2022</a:t>
            </a:r>
          </a:p>
          <a:p>
            <a:r>
              <a:rPr lang="en-GB">
                <a:latin typeface="NotesEsa"/>
                <a:ea typeface="MS PGothic"/>
              </a:rPr>
              <a:t>Seraphim space 2021</a:t>
            </a:r>
          </a:p>
        </p:txBody>
      </p:sp>
    </p:spTree>
    <p:extLst>
      <p:ext uri="{BB962C8B-B14F-4D97-AF65-F5344CB8AC3E}">
        <p14:creationId xmlns:p14="http://schemas.microsoft.com/office/powerpoint/2010/main" val="139090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7494F7BC-4D50-BD9A-408D-9ABBE7809E44}"/>
              </a:ext>
            </a:extLst>
          </p:cNvPr>
          <p:cNvSpPr txBox="1">
            <a:spLocks/>
          </p:cNvSpPr>
          <p:nvPr/>
        </p:nvSpPr>
        <p:spPr>
          <a:xfrm>
            <a:off x="945941" y="911225"/>
            <a:ext cx="10300117" cy="2517775"/>
          </a:xfrm>
          <a:prstGeom prst="rect">
            <a:avLst/>
          </a:prstGeom>
        </p:spPr>
        <p:txBody>
          <a:bodyPr lIns="90000"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lnSpc>
                <a:spcPts val="7000"/>
              </a:lnSpc>
            </a:pPr>
            <a:r>
              <a:rPr lang="it-IT" sz="4000" kern="0">
                <a:solidFill>
                  <a:schemeClr val="bg1"/>
                </a:solidFill>
                <a:latin typeface="NotesEsa" panose="02000506030000020004" pitchFamily="2" charset="77"/>
              </a:rPr>
              <a:t>TOGETHER WE INVEST AND INNOVATE</a:t>
            </a:r>
          </a:p>
          <a:p>
            <a:pPr marL="0" indent="0" algn="ctr">
              <a:lnSpc>
                <a:spcPts val="7000"/>
              </a:lnSpc>
            </a:pPr>
            <a:r>
              <a:rPr lang="it-IT" sz="8000" b="1" kern="0">
                <a:solidFill>
                  <a:schemeClr val="bg1"/>
                </a:solidFill>
                <a:latin typeface="NotesEsa" panose="02000506030000020004" pitchFamily="2" charset="77"/>
              </a:rPr>
              <a:t>YOU SCALE UP!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83CBE46-C694-9585-7834-1C50CB0015D9}"/>
              </a:ext>
            </a:extLst>
          </p:cNvPr>
          <p:cNvSpPr/>
          <p:nvPr/>
        </p:nvSpPr>
        <p:spPr>
          <a:xfrm>
            <a:off x="1582382" y="3286861"/>
            <a:ext cx="1302420" cy="130298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15D21F3-0EE6-8E56-F392-32F8CD85DA7E}"/>
              </a:ext>
            </a:extLst>
          </p:cNvPr>
          <p:cNvSpPr/>
          <p:nvPr/>
        </p:nvSpPr>
        <p:spPr>
          <a:xfrm>
            <a:off x="2701881" y="3286861"/>
            <a:ext cx="1302420" cy="130298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D0710FD-5C8A-7F0D-11D9-C6667DB7B80C}"/>
              </a:ext>
            </a:extLst>
          </p:cNvPr>
          <p:cNvSpPr/>
          <p:nvPr/>
        </p:nvSpPr>
        <p:spPr>
          <a:xfrm>
            <a:off x="4855422" y="3286861"/>
            <a:ext cx="1302420" cy="130298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F810A71-513A-AB55-F784-21DF6EDBD987}"/>
              </a:ext>
            </a:extLst>
          </p:cNvPr>
          <p:cNvSpPr/>
          <p:nvPr/>
        </p:nvSpPr>
        <p:spPr>
          <a:xfrm>
            <a:off x="5974921" y="3286861"/>
            <a:ext cx="1302420" cy="130298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C5CD88F-DDFA-EDCF-FF58-3CF5852DC22C}"/>
              </a:ext>
            </a:extLst>
          </p:cNvPr>
          <p:cNvSpPr/>
          <p:nvPr/>
        </p:nvSpPr>
        <p:spPr>
          <a:xfrm>
            <a:off x="8187699" y="3286861"/>
            <a:ext cx="1302420" cy="130298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1307246-2781-8F68-977E-D4C472875DA8}"/>
              </a:ext>
            </a:extLst>
          </p:cNvPr>
          <p:cNvSpPr/>
          <p:nvPr/>
        </p:nvSpPr>
        <p:spPr>
          <a:xfrm>
            <a:off x="9307198" y="3286861"/>
            <a:ext cx="1302420" cy="130298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6D993B5-A88F-4982-47F1-405EA164A0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120" y="3516847"/>
            <a:ext cx="843007" cy="84300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117018F-A2AF-D642-4755-8AF8B0E1CC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27" y="3516846"/>
            <a:ext cx="843007" cy="84300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8B94472-C397-D542-07E5-B8B610850B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803" y="3516845"/>
            <a:ext cx="843007" cy="8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7560"/>
      </p:ext>
    </p:extLst>
  </p:cSld>
  <p:clrMapOvr>
    <a:masterClrMapping/>
  </p:clrMapOvr>
</p:sld>
</file>

<file path=ppt/theme/theme1.xml><?xml version="1.0" encoding="utf-8"?>
<a:theme xmlns:a="http://schemas.openxmlformats.org/drawingml/2006/main" name="TEC covers 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Commercialisation_PPT_template_11.9.2022" id="{E78C0194-8057-084B-80B9-FBA051BAD000}" vid="{3A6018D0-93F8-4F49-BF89-36E02B952C97}"/>
    </a:ext>
  </a:extLst>
</a:theme>
</file>

<file path=ppt/theme/theme2.xml><?xml version="1.0" encoding="utf-8"?>
<a:theme xmlns:a="http://schemas.openxmlformats.org/drawingml/2006/main" name="1_TEC covers 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Commercialisation_PPT_template_11.9.2022" id="{E78C0194-8057-084B-80B9-FBA051BAD000}" vid="{3A6018D0-93F8-4F49-BF89-36E02B952C97}"/>
    </a:ext>
  </a:extLst>
</a:theme>
</file>

<file path=ppt/theme/theme3.xml><?xml version="1.0" encoding="utf-8"?>
<a:theme xmlns:a="http://schemas.openxmlformats.org/drawingml/2006/main" name="TEC covers 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Commercialisation_PPT_template_11.9.2022" id="{E78C0194-8057-084B-80B9-FBA051BAD000}" vid="{3A6018D0-93F8-4F49-BF89-36E02B952C97}"/>
    </a:ext>
  </a:extLst>
</a:theme>
</file>

<file path=ppt/theme/theme4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5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7FBAD53447740AF2F6F3466FECB12" ma:contentTypeVersion="9" ma:contentTypeDescription="Create a new document." ma:contentTypeScope="" ma:versionID="75bcdc782f45fa54a8a3075fbb1f4ca1">
  <xsd:schema xmlns:xsd="http://www.w3.org/2001/XMLSchema" xmlns:xs="http://www.w3.org/2001/XMLSchema" xmlns:p="http://schemas.microsoft.com/office/2006/metadata/properties" xmlns:ns2="631addcf-6fba-43a6-b7fa-b6e1965b398b" xmlns:ns3="848258b2-4be1-4f83-9d2e-7519d0857068" targetNamespace="http://schemas.microsoft.com/office/2006/metadata/properties" ma:root="true" ma:fieldsID="893931e642f862338292e13b4437b5e9" ns2:_="" ns3:_="">
    <xsd:import namespace="631addcf-6fba-43a6-b7fa-b6e1965b398b"/>
    <xsd:import namespace="848258b2-4be1-4f83-9d2e-7519d0857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addcf-6fba-43a6-b7fa-b6e1965b3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58b2-4be1-4f83-9d2e-7519d0857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7925A4-0FEF-4805-8304-B3F6E5A7EECD}">
  <ds:schemaRefs>
    <ds:schemaRef ds:uri="03a18b03-5de2-45de-a269-d1585203e732"/>
    <ds:schemaRef ds:uri="09f3991d-3fee-43fc-9097-3ce71b824e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6C3A7F-B13B-403D-BCF9-88719CDCE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D79A45-7BBD-4D74-BA28-F036673E16B3}"/>
</file>

<file path=docMetadata/LabelInfo.xml><?xml version="1.0" encoding="utf-8"?>
<clbl:labelList xmlns:clbl="http://schemas.microsoft.com/office/2020/mipLabelMetadata">
  <clbl:label id="{3976fa30-1907-4356-8241-62ea5e1c0256}" enabled="1" method="Privilege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TEC covers dark</vt:lpstr>
      <vt:lpstr>1_TEC covers dark</vt:lpstr>
      <vt:lpstr>TEC covers dark</vt:lpstr>
      <vt:lpstr>ESA_Presentation_CLEAR</vt:lpstr>
      <vt:lpstr>ESA_Presentation_DARK</vt:lpstr>
      <vt:lpstr>PowerPoint Presentation</vt:lpstr>
      <vt:lpstr>CONTRIBUTIONS IN THE COMPANY’S LIFE-CYCLE</vt:lpstr>
      <vt:lpstr>Key Commercialisation Services provided by ESA </vt:lpstr>
      <vt:lpstr>PowerPoint Presentation</vt:lpstr>
      <vt:lpstr>ScaleUp INVEST: Marketplace</vt:lpstr>
      <vt:lpstr>Commercialisation Services for the EO ecosystem</vt:lpstr>
      <vt:lpstr>An example: ESA Contribution on ConstellR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>Presentazione standard di PowerPoint</dc:subject>
  <dc:creator>Giorgia Marino</dc:creator>
  <cp:revision>5</cp:revision>
  <cp:lastPrinted>2019-04-05T12:22:34Z</cp:lastPrinted>
  <dcterms:created xsi:type="dcterms:W3CDTF">2022-11-09T09:05:30Z</dcterms:created>
  <dcterms:modified xsi:type="dcterms:W3CDTF">2023-10-27T11:42:55Z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ContentTypeId">
    <vt:lpwstr>0x01010086A7FBAD53447740AF2F6F3466FECB12</vt:lpwstr>
  </property>
  <property fmtid="{D5CDD505-2E9C-101B-9397-08002B2CF9AE}" pid="30" name="Scheduling End Date">
    <vt:lpwstr/>
  </property>
  <property fmtid="{D5CDD505-2E9C-101B-9397-08002B2CF9AE}" pid="31" name="Scheduling Start Date">
    <vt:lpwstr/>
  </property>
  <property fmtid="{D5CDD505-2E9C-101B-9397-08002B2CF9AE}" pid="32" name="MSIP_Label_3976fa30-1907-4356-8241-62ea5e1c0256_Enabled">
    <vt:lpwstr>true</vt:lpwstr>
  </property>
  <property fmtid="{D5CDD505-2E9C-101B-9397-08002B2CF9AE}" pid="33" name="MSIP_Label_3976fa30-1907-4356-8241-62ea5e1c0256_SetDate">
    <vt:lpwstr>2023-01-19T09:42:39Z</vt:lpwstr>
  </property>
  <property fmtid="{D5CDD505-2E9C-101B-9397-08002B2CF9AE}" pid="34" name="MSIP_Label_3976fa30-1907-4356-8241-62ea5e1c0256_Method">
    <vt:lpwstr>Standard</vt:lpwstr>
  </property>
  <property fmtid="{D5CDD505-2E9C-101B-9397-08002B2CF9AE}" pid="35" name="MSIP_Label_3976fa30-1907-4356-8241-62ea5e1c0256_Name">
    <vt:lpwstr>ESA UNCLASSIFIED – For ESA Official Use Only</vt:lpwstr>
  </property>
  <property fmtid="{D5CDD505-2E9C-101B-9397-08002B2CF9AE}" pid="36" name="MSIP_Label_3976fa30-1907-4356-8241-62ea5e1c0256_SiteId">
    <vt:lpwstr>9a5cacd0-2bef-4dd7-ac5c-7ebe1f54f495</vt:lpwstr>
  </property>
  <property fmtid="{D5CDD505-2E9C-101B-9397-08002B2CF9AE}" pid="37" name="MSIP_Label_3976fa30-1907-4356-8241-62ea5e1c0256_ActionId">
    <vt:lpwstr>862e37cd-e5a9-48d4-870e-9c7d23887555</vt:lpwstr>
  </property>
  <property fmtid="{D5CDD505-2E9C-101B-9397-08002B2CF9AE}" pid="38" name="MSIP_Label_3976fa30-1907-4356-8241-62ea5e1c0256_ContentBits">
    <vt:lpwstr>0</vt:lpwstr>
  </property>
  <property fmtid="{D5CDD505-2E9C-101B-9397-08002B2CF9AE}" pid="39" name="MediaServiceImageTags">
    <vt:lpwstr/>
  </property>
  <property fmtid="{D5CDD505-2E9C-101B-9397-08002B2CF9AE}" pid="40" name="Image Tags">
    <vt:lpwstr/>
  </property>
  <property fmtid="{D5CDD505-2E9C-101B-9397-08002B2CF9AE}" pid="41" name="Unified Compliance Policy UI Action">
    <vt:lpwstr/>
  </property>
  <property fmtid="{D5CDD505-2E9C-101B-9397-08002B2CF9AE}" pid="42" name="Unified Compliance Policy Properties">
    <vt:lpwstr/>
  </property>
</Properties>
</file>