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Metadata/LabelInfo.xml" ContentType="application/vnd.ms-office.classificationlabel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50" r:id="rId2"/>
    <p:sldMasterId id="2147483957" r:id="rId3"/>
    <p:sldMasterId id="2147483970" r:id="rId4"/>
  </p:sldMasterIdLst>
  <p:notesMasterIdLst>
    <p:notesMasterId r:id="rId18"/>
  </p:notesMasterIdLst>
  <p:handoutMasterIdLst>
    <p:handoutMasterId r:id="rId19"/>
  </p:handoutMasterIdLst>
  <p:sldIdLst>
    <p:sldId id="256" r:id="rId5"/>
    <p:sldId id="383" r:id="rId6"/>
    <p:sldId id="428" r:id="rId7"/>
    <p:sldId id="364" r:id="rId8"/>
    <p:sldId id="403" r:id="rId9"/>
    <p:sldId id="392" r:id="rId10"/>
    <p:sldId id="427" r:id="rId11"/>
    <p:sldId id="387" r:id="rId12"/>
    <p:sldId id="373" r:id="rId13"/>
    <p:sldId id="430" r:id="rId14"/>
    <p:sldId id="431" r:id="rId15"/>
    <p:sldId id="429" r:id="rId16"/>
    <p:sldId id="402" r:id="rId17"/>
  </p:sldIdLst>
  <p:sldSz cx="12225338" cy="6858000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220788" indent="-3063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830388" indent="-458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441575" indent="-612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E009A-98B0-D24A-962F-3922A5C3F119}" v="1" dt="2023-10-24T08:47:53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38"/>
    <p:restoredTop sz="95850"/>
  </p:normalViewPr>
  <p:slideViewPr>
    <p:cSldViewPr snapToGrid="0">
      <p:cViewPr varScale="1">
        <p:scale>
          <a:sx n="118" d="100"/>
          <a:sy n="118" d="100"/>
        </p:scale>
        <p:origin x="139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43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Gillieron" userId="2a9a2f57-da85-4a94-bd89-0a1b35c57883" providerId="ADAL" clId="{DCD9401A-AFA3-4E51-A018-EE235D5B6CBF}"/>
    <pc:docChg chg="modSld">
      <pc:chgData name="Dominique Gillieron" userId="2a9a2f57-da85-4a94-bd89-0a1b35c57883" providerId="ADAL" clId="{DCD9401A-AFA3-4E51-A018-EE235D5B6CBF}" dt="2023-10-24T17:59:10.968" v="69" actId="6549"/>
      <pc:docMkLst>
        <pc:docMk/>
      </pc:docMkLst>
      <pc:sldChg chg="modSp mod">
        <pc:chgData name="Dominique Gillieron" userId="2a9a2f57-da85-4a94-bd89-0a1b35c57883" providerId="ADAL" clId="{DCD9401A-AFA3-4E51-A018-EE235D5B6CBF}" dt="2023-10-24T17:59:10.968" v="69" actId="6549"/>
        <pc:sldMkLst>
          <pc:docMk/>
          <pc:sldMk cId="2216172265" sldId="403"/>
        </pc:sldMkLst>
        <pc:spChg chg="mod">
          <ac:chgData name="Dominique Gillieron" userId="2a9a2f57-da85-4a94-bd89-0a1b35c57883" providerId="ADAL" clId="{DCD9401A-AFA3-4E51-A018-EE235D5B6CBF}" dt="2023-10-24T17:59:10.968" v="69" actId="6549"/>
          <ac:spMkLst>
            <pc:docMk/>
            <pc:sldMk cId="2216172265" sldId="403"/>
            <ac:spMk id="3" creationId="{BF6AFECF-4372-3979-14BC-C33126902B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5497BDD5-1784-499A-9BE3-85BF2788F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2656FE1B-1E5D-40EF-BCC4-B693F97651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0F49CE1C-8C32-4832-B60D-D3E7697339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8103609-E6E7-4432-906A-73C8D50D31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64F6E565-107F-4BC1-8B96-5D34C2ABC29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CC0664D-B433-49FC-B8ED-E5CD9F66A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0902B7-5764-41AA-AA29-0B97A59CD6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BFC20E36-3E3F-4497-B65C-F0D6EB8DD8B1}" type="datetimeFigureOut">
              <a:rPr lang="en-US"/>
              <a:pPr>
                <a:defRPr/>
              </a:pPr>
              <a:t>10/26/23</a:t>
            </a:fld>
            <a:endParaRPr lang="en-US" dirty="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5DE9A22-E6E9-4A26-BF7E-DBBF46C815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EE921B20-4AF4-4FB7-8372-3D59F9D9E2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58386F27-ECAF-49DF-9A36-46CA0E6C00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57E6BB2-9A48-495B-947A-3FA04243D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4218E55A-C07E-42C7-BD3C-272D13262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07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03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157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1BC01D-4FDF-48B7-B61A-B1882E56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B2F8-5AC3-457A-B4DB-C729ED73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3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FAE9F7-4A4B-479C-ACD6-34DD3290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BC12C9-745F-4FDC-9875-669C9027D38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1BC01D-4FDF-48B7-B61A-B1882E56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B2F8-5AC3-457A-B4DB-C729ED73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3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FAE9F7-4A4B-479C-ACD6-34DD3290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BC12C9-745F-4FDC-9875-669C9027D38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1BC01D-4FDF-48B7-B61A-B1882E56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B2F8-5AC3-457A-B4DB-C729ED73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3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FAE9F7-4A4B-479C-ACD6-34DD3290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BC12C9-745F-4FDC-9875-669C9027D38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10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Silt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limon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français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1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DDEEC763-79DA-0601-22C4-02D73C0E9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" y="-7169"/>
            <a:ext cx="1222533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0A141-93C5-4891-AD86-3ABF3165A8BC}"/>
              </a:ext>
            </a:extLst>
          </p:cNvPr>
          <p:cNvSpPr/>
          <p:nvPr/>
        </p:nvSpPr>
        <p:spPr>
          <a:xfrm>
            <a:off x="-6566" y="0"/>
            <a:ext cx="12231904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AD8454E5-07CA-4BEA-81A4-92E335F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E135984-2327-4A66-A127-D10C6C91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02363"/>
            <a:ext cx="670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CB2B5BDB-9FBE-4006-9D29-B7299B7E7E3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3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252B4-A0DB-4508-9685-F004B604FB3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66DAE0-DB7E-444F-91B2-509AFED26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D159E3-6ABC-42A5-8641-69C8B09D62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1D1A8D-D1A4-457F-B76D-5C437F9675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9AB1C873-3A8B-4391-B599-56007D409D1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8E3F6340-1105-4B54-9FAA-F8C62C6E8AD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C1E42004-F917-4E15-945F-F9E0533BC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C1FDF5B9-1D1D-47E4-AD97-D908197B22FB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A66097A4-F128-47A4-91C7-6E306B652DC1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7A4ABBA8-5E3D-492B-AB84-CB9E6DBAE9AE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B196D29F-864A-411E-B423-4A509CA534C7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FD10A361-805B-4A78-B152-828C484D9B1E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855640E0-7A5B-482F-9385-6B6532FBB1B1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84582910-F2F0-4211-BB83-8D80DF8A11D9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3CD9EACC-4B91-4C19-93E0-23A0FB9B4DBA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D37B5E7A-C0D7-414B-B2BA-0025F9EF5ECB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09B4F5FA-1A25-427D-AAC0-8EC58A510AF0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5D19B068-0E0B-4333-B8B2-921C1C797106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6C58BBB-937B-4A9A-AFBE-DC1E26DAF146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2672CB57-47E6-4AFB-ACB8-DA0108D5D1D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01B5A15C-D818-4B28-93DE-372E00AC04A1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3DF638FE-F01C-41C4-AA9A-110CBA9A638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AC22250A-88BD-461D-98AC-0994184AF316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4D851969-8CE5-4E39-90F4-4050B8F8DF94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4772121B-73E2-43DE-81F7-7B7695979604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B63C903B-8A21-4A86-ADFF-44CED81BC3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A4F59C93-E8BE-4F5A-B6C9-DE966EB4645E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912A4186-0FA2-477C-AEA4-A49AEF36E50F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368AE47B-6170-4351-A49B-37DA5B5D85A9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E2308F0-5C71-432C-B81E-9B2CB6058428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99420545-8096-43F8-9795-88597DDF6A55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AED065-2517-46E3-8E6F-41078865D9E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743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675A4-90E8-437A-9468-FE78666463A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83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8F11-EBBC-47C0-854D-D06084F191B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4">
            <a:extLst>
              <a:ext uri="{FF2B5EF4-FFF2-40B4-BE49-F238E27FC236}">
                <a16:creationId xmlns:a16="http://schemas.microsoft.com/office/drawing/2014/main" id="{66C283DB-40A5-4D70-9142-50336FA1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825" y="6202363"/>
            <a:ext cx="2746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59559A13-188C-4C25-A1AF-8FEFCBE53C75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452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6064E-97F7-4298-8D36-6D7776B9E39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79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C9D7E8-77E2-4E0B-BB28-9CD0168769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533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D7E3F-38DC-429C-9C18-E0984DBFD7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68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18B7D-578A-4110-B66A-6F340D58532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562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6F48AC5-7FAB-42F2-8E38-92114E333C30}"/>
              </a:ext>
            </a:extLst>
          </p:cNvPr>
          <p:cNvSpPr/>
          <p:nvPr/>
        </p:nvSpPr>
        <p:spPr>
          <a:xfrm>
            <a:off x="0" y="0"/>
            <a:ext cx="12277725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FEB6D-DD87-4903-BCB9-CA726632FD8F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639F4-DF7C-4E2A-8E67-1DF882403456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C60103-B537-4C13-BB4A-E8E3FFB59870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chemeClr val="bg1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71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ADC8C-2073-4BAC-A814-4814BAA50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821C2-8BCF-4525-BE4B-299E93E50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8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15CE6BE4-B14C-49DF-8844-0013B564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434BB-90D8-485A-9E8E-E28898F124DF}"/>
              </a:ext>
            </a:extLst>
          </p:cNvPr>
          <p:cNvSpPr/>
          <p:nvPr/>
        </p:nvSpPr>
        <p:spPr>
          <a:xfrm>
            <a:off x="0" y="0"/>
            <a:ext cx="12225338" cy="6878638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0E7605D4-9986-4E43-B819-E5D02BEC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cxnSp>
        <p:nvCxnSpPr>
          <p:cNvPr id="7" name="Straight Connector 64">
            <a:extLst>
              <a:ext uri="{FF2B5EF4-FFF2-40B4-BE49-F238E27FC236}">
                <a16:creationId xmlns:a16="http://schemas.microsoft.com/office/drawing/2014/main" id="{A0441696-4017-4506-9247-6C0DB7E6C303}"/>
              </a:ext>
            </a:extLst>
          </p:cNvPr>
          <p:cNvCxnSpPr>
            <a:cxnSpLocks/>
          </p:cNvCxnSpPr>
          <p:nvPr/>
        </p:nvCxnSpPr>
        <p:spPr>
          <a:xfrm>
            <a:off x="222250" y="6423025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FE07B5E4-F363-4718-81A7-290582934FA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68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4">
            <a:extLst>
              <a:ext uri="{FF2B5EF4-FFF2-40B4-BE49-F238E27FC236}">
                <a16:creationId xmlns:a16="http://schemas.microsoft.com/office/drawing/2014/main" id="{2886849F-84CE-469F-B79C-F9798579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225" y="540702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8C0A8159-EF05-41CD-B596-8B3F01F7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0" y="6156325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26D0C03C-1C59-4979-A845-461F601B8EF6}"/>
              </a:ext>
            </a:extLst>
          </p:cNvPr>
          <p:cNvSpPr/>
          <p:nvPr/>
        </p:nvSpPr>
        <p:spPr>
          <a:xfrm>
            <a:off x="11125200" y="5811838"/>
            <a:ext cx="9144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it-IT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6F1F75C2-2E24-4846-A08E-587CCB98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6213475"/>
            <a:ext cx="670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D411E15D-F824-4770-8AFF-E2F0DA1B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950" y="6202363"/>
            <a:ext cx="290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B0749D4-7F43-4784-8053-29E3B2AEC904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9047BC-3F55-465E-9639-F16352A32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AE3125-5F30-4239-BD20-6DB288EC4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7268604-E463-414E-9AC5-EA966B4619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allAtOnce"/>
      <p:bldP spid="10" grpId="0" build="allAtOnce"/>
      <p:bldP spid="11" grpId="0" build="allAtOnce"/>
      <p:bldP spid="12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37B29A41-1811-4299-8EC1-72A0A7323818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FE2844B-0F0B-418D-ACB2-921C60E88B90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19D6-0D65-44CE-AA27-CADD8319926B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FCAA51-7308-4101-93DE-228662D79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ADA305B-E803-40CB-9871-B2D90E378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699A9C-A2E1-4E51-B191-D6CF8F5E4B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C99CF5DC-A635-4849-A23E-D7FA1FDC28BE}"/>
              </a:ext>
            </a:extLst>
          </p:cNvPr>
          <p:cNvSpPr/>
          <p:nvPr/>
        </p:nvSpPr>
        <p:spPr>
          <a:xfrm>
            <a:off x="0" y="0"/>
            <a:ext cx="12225338" cy="88265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272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55B3849-4778-4DDA-9F88-34072AC3314A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872D3-2990-42A9-B9A3-3D66F8193B22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9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BB34E-76E5-489E-8F85-62684E7E4868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56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EC636-EF62-4FC5-87A6-40C087BE6D5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6C8B73-F6BD-492C-BC3E-65ACA69AB4C2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42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6823F7-0C3B-4C73-BE40-F7E8A3B9D3D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0501C-AEFF-48EE-A84F-83856B2977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75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A2BE82-D2CD-42DF-A87B-302327407005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7946E1-EAD5-4BB1-B8B0-A45345C14E18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2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5E8E8-97A5-4E11-B3A0-241C233207C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326993-B17E-4968-8EF4-F1D89C67AC95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06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EB89E2-2D00-44FC-BC8D-DEBF7739BEF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0F3FC-B042-4B2D-B8A6-0D882E8C89AE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762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4EF6B-C229-49C2-84CC-E896584A5B0F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A2376-3C01-4250-B77E-0EF9BF8E5A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136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1EEB4-36F1-4FF2-A848-487C2BDB8A96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164556-8B3D-43FC-BA7A-3E90AE4FFC63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63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BBED7524-010D-48F7-A4EF-6FB48561D432}"/>
              </a:ext>
            </a:extLst>
          </p:cNvPr>
          <p:cNvSpPr/>
          <p:nvPr/>
        </p:nvSpPr>
        <p:spPr>
          <a:xfrm>
            <a:off x="-369888" y="0"/>
            <a:ext cx="125952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1A0DE-C24E-40C1-9DA8-2394BC78AA66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07B066-A02C-4792-A477-692FDCA9044E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3DC67E2-F04B-4088-95C2-BBC7BF88561B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rgbClr val="8197A6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81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08F8F31-D9A3-43E6-936E-A81D82ED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19AB9FD-13C1-4125-BB07-604060F39D9B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09147104-A229-4B0F-995A-5AD5819D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9459911D-676E-43C0-8FBB-A86FAA19C9D0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34889-5B68-40D6-B88D-60A03FBBD334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3C3D2-54B1-4A88-86F4-EE189A4A551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A9EA20-EF4A-4161-939F-1EDECC884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58C12A-ADCC-4D73-809B-B027F1E90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A261F2-43DC-44B9-B693-6CA5F878A4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1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2BC69-9BFE-442E-AFEB-56C6CBCAE441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1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E39A25B-1736-4275-A16E-4CFCDEE4D352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6C54C6B-45F9-4B4C-A904-D854E65731F9}"/>
              </a:ext>
            </a:extLst>
          </p:cNvPr>
          <p:cNvSpPr/>
          <p:nvPr/>
        </p:nvSpPr>
        <p:spPr>
          <a:xfrm>
            <a:off x="0" y="0"/>
            <a:ext cx="12222163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4E9A80C5-DB02-4540-BA9D-8EDF5D11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6BECAC1C-4DE6-414F-B582-CCEA321E38D5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05A70E-B94C-44AC-8D24-B5C7EEC5899D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7BB6E-F71D-4F09-B59C-40FDAC45712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E70B11-AFD1-4193-9536-92716B17E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EAA07B-B3BF-4EFC-8ECC-F2E7291526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6103DB-39CC-4480-BC70-13F10AC69A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 hidden="1">
            <a:extLst>
              <a:ext uri="{FF2B5EF4-FFF2-40B4-BE49-F238E27FC236}">
                <a16:creationId xmlns:a16="http://schemas.microsoft.com/office/drawing/2014/main" id="{092A80AB-2CF9-465E-8109-6B5421428FAC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457575"/>
            <a:ext cx="11853862" cy="2970213"/>
            <a:chOff x="442260" y="3600153"/>
            <a:chExt cx="11820483" cy="2970388"/>
          </a:xfrm>
        </p:grpSpPr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10EFDF0E-404A-430A-BBE8-2F51E9032B52}"/>
                </a:ext>
              </a:extLst>
            </p:cNvPr>
            <p:cNvCxnSpPr/>
            <p:nvPr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9">
              <a:extLst>
                <a:ext uri="{FF2B5EF4-FFF2-40B4-BE49-F238E27FC236}">
                  <a16:creationId xmlns:a16="http://schemas.microsoft.com/office/drawing/2014/main" id="{AB327243-A03C-4DB3-AB81-4AF8F7D7CDC5}"/>
                </a:ext>
              </a:extLst>
            </p:cNvPr>
            <p:cNvCxnSpPr/>
            <p:nvPr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0">
              <a:extLst>
                <a:ext uri="{FF2B5EF4-FFF2-40B4-BE49-F238E27FC236}">
                  <a16:creationId xmlns:a16="http://schemas.microsoft.com/office/drawing/2014/main" id="{0DC9E6B4-1E09-4E3B-8BDD-EE3D0F96CC9F}"/>
                </a:ext>
              </a:extLst>
            </p:cNvPr>
            <p:cNvCxnSpPr/>
            <p:nvPr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1">
              <a:extLst>
                <a:ext uri="{FF2B5EF4-FFF2-40B4-BE49-F238E27FC236}">
                  <a16:creationId xmlns:a16="http://schemas.microsoft.com/office/drawing/2014/main" id="{C4647BA8-601B-4B82-B3F6-8AD2B976C256}"/>
                </a:ext>
              </a:extLst>
            </p:cNvPr>
            <p:cNvCxnSpPr/>
            <p:nvPr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2">
              <a:extLst>
                <a:ext uri="{FF2B5EF4-FFF2-40B4-BE49-F238E27FC236}">
                  <a16:creationId xmlns:a16="http://schemas.microsoft.com/office/drawing/2014/main" id="{9F6146B2-08EE-43CB-B5FF-18A74563211E}"/>
                </a:ext>
              </a:extLst>
            </p:cNvPr>
            <p:cNvCxnSpPr/>
            <p:nvPr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id="{8ECC7766-D50A-431E-8475-504AE645C354}"/>
                </a:ext>
              </a:extLst>
            </p:cNvPr>
            <p:cNvCxnSpPr/>
            <p:nvPr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4">
              <a:extLst>
                <a:ext uri="{FF2B5EF4-FFF2-40B4-BE49-F238E27FC236}">
                  <a16:creationId xmlns:a16="http://schemas.microsoft.com/office/drawing/2014/main" id="{AA4620F1-2D9E-41A6-9E2D-F6748A468B16}"/>
                </a:ext>
              </a:extLst>
            </p:cNvPr>
            <p:cNvCxnSpPr/>
            <p:nvPr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9B86D1EF-7FCC-4098-A507-E7316A1DEB1C}"/>
                </a:ext>
              </a:extLst>
            </p:cNvPr>
            <p:cNvCxnSpPr/>
            <p:nvPr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65479B21-E1D7-43F6-88E9-3A821BD926B6}"/>
                </a:ext>
              </a:extLst>
            </p:cNvPr>
            <p:cNvCxnSpPr/>
            <p:nvPr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7">
              <a:extLst>
                <a:ext uri="{FF2B5EF4-FFF2-40B4-BE49-F238E27FC236}">
                  <a16:creationId xmlns:a16="http://schemas.microsoft.com/office/drawing/2014/main" id="{8B081400-C7CF-4066-B595-C0C89DC574E0}"/>
                </a:ext>
              </a:extLst>
            </p:cNvPr>
            <p:cNvCxnSpPr/>
            <p:nvPr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8">
              <a:extLst>
                <a:ext uri="{FF2B5EF4-FFF2-40B4-BE49-F238E27FC236}">
                  <a16:creationId xmlns:a16="http://schemas.microsoft.com/office/drawing/2014/main" id="{9618CA7B-0B1E-4DE0-9E21-98E9837649A5}"/>
                </a:ext>
              </a:extLst>
            </p:cNvPr>
            <p:cNvCxnSpPr/>
            <p:nvPr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>
              <a:extLst>
                <a:ext uri="{FF2B5EF4-FFF2-40B4-BE49-F238E27FC236}">
                  <a16:creationId xmlns:a16="http://schemas.microsoft.com/office/drawing/2014/main" id="{7F5A50B9-E3D0-4F9D-A489-4C3AF7BDE6FA}"/>
                </a:ext>
              </a:extLst>
            </p:cNvPr>
            <p:cNvCxnSpPr/>
            <p:nvPr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>
              <a:extLst>
                <a:ext uri="{FF2B5EF4-FFF2-40B4-BE49-F238E27FC236}">
                  <a16:creationId xmlns:a16="http://schemas.microsoft.com/office/drawing/2014/main" id="{9B2D06D8-278E-4551-9C11-6784C92B7886}"/>
                </a:ext>
              </a:extLst>
            </p:cNvPr>
            <p:cNvCxnSpPr/>
            <p:nvPr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ACDADBA0-E530-4486-9FC8-CC36AA052D13}"/>
                </a:ext>
              </a:extLst>
            </p:cNvPr>
            <p:cNvCxnSpPr/>
            <p:nvPr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E8B4D1C-BA45-4D82-8ACE-0E8A35C0E015}"/>
                </a:ext>
              </a:extLst>
            </p:cNvPr>
            <p:cNvCxnSpPr/>
            <p:nvPr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E2433234-22FC-4199-9A29-5D61F91E17DD}"/>
                </a:ext>
              </a:extLst>
            </p:cNvPr>
            <p:cNvCxnSpPr/>
            <p:nvPr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>
              <a:extLst>
                <a:ext uri="{FF2B5EF4-FFF2-40B4-BE49-F238E27FC236}">
                  <a16:creationId xmlns:a16="http://schemas.microsoft.com/office/drawing/2014/main" id="{BD4026D5-B025-4C27-9A8F-C8EAAD567E1E}"/>
                </a:ext>
              </a:extLst>
            </p:cNvPr>
            <p:cNvCxnSpPr/>
            <p:nvPr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">
              <a:extLst>
                <a:ext uri="{FF2B5EF4-FFF2-40B4-BE49-F238E27FC236}">
                  <a16:creationId xmlns:a16="http://schemas.microsoft.com/office/drawing/2014/main" id="{F0297D24-ACD7-4783-A612-7BC68C2B7D4B}"/>
                </a:ext>
              </a:extLst>
            </p:cNvPr>
            <p:cNvCxnSpPr/>
            <p:nvPr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>
              <a:extLst>
                <a:ext uri="{FF2B5EF4-FFF2-40B4-BE49-F238E27FC236}">
                  <a16:creationId xmlns:a16="http://schemas.microsoft.com/office/drawing/2014/main" id="{EA28529C-641B-4BBF-A6F4-72D360BF5C20}"/>
                </a:ext>
              </a:extLst>
            </p:cNvPr>
            <p:cNvCxnSpPr/>
            <p:nvPr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7">
              <a:extLst>
                <a:ext uri="{FF2B5EF4-FFF2-40B4-BE49-F238E27FC236}">
                  <a16:creationId xmlns:a16="http://schemas.microsoft.com/office/drawing/2014/main" id="{6B5D7A5F-5BE8-4802-9776-BFEA87174F50}"/>
                </a:ext>
              </a:extLst>
            </p:cNvPr>
            <p:cNvCxnSpPr/>
            <p:nvPr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128621AB-2BF1-4C40-AE91-55E5935628BB}"/>
                </a:ext>
              </a:extLst>
            </p:cNvPr>
            <p:cNvCxnSpPr/>
            <p:nvPr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9">
              <a:extLst>
                <a:ext uri="{FF2B5EF4-FFF2-40B4-BE49-F238E27FC236}">
                  <a16:creationId xmlns:a16="http://schemas.microsoft.com/office/drawing/2014/main" id="{F9F079BF-5235-4DEC-8562-862DA13E2B9E}"/>
                </a:ext>
              </a:extLst>
            </p:cNvPr>
            <p:cNvCxnSpPr/>
            <p:nvPr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0">
              <a:extLst>
                <a:ext uri="{FF2B5EF4-FFF2-40B4-BE49-F238E27FC236}">
                  <a16:creationId xmlns:a16="http://schemas.microsoft.com/office/drawing/2014/main" id="{03BCD257-CF86-495E-9D1D-3BE3F1C45D65}"/>
                </a:ext>
              </a:extLst>
            </p:cNvPr>
            <p:cNvCxnSpPr/>
            <p:nvPr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1">
              <a:extLst>
                <a:ext uri="{FF2B5EF4-FFF2-40B4-BE49-F238E27FC236}">
                  <a16:creationId xmlns:a16="http://schemas.microsoft.com/office/drawing/2014/main" id="{2FA78C2B-CF66-491B-93B9-D7D0F81C8987}"/>
                </a:ext>
              </a:extLst>
            </p:cNvPr>
            <p:cNvCxnSpPr/>
            <p:nvPr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67EDE3-6A37-40E9-934A-266D1E38DF8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94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3DC-10BA-6515-FBA8-B2035180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195A3-0218-8396-1404-6D679E2EE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5D9A-AFE4-9F94-2E2C-E1A4EDB2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49B5F-55D4-718C-C1E8-F2923809F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1B10AFE6-136D-45A7-8EB1-AC90B1D73099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68B126E9-FDE0-4654-B93B-2832D5E7AB1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6C735663-0F6C-4A2B-8A37-EB3DDF349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3B2A7718-AF43-43CB-955E-6FA587260753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C7358D08-E562-493B-AB0F-19F6E76B2477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300CD71E-B857-4B88-979A-D4868AE3D96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1387DD68-A1BF-4928-93AF-651AF692CBE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FF8D7A31-D28C-4525-B31D-FCE99047367F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1F3F134C-C3B1-4BDA-B4EF-CB6C80090E2C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E2E6B563-6A2C-4665-AF45-F098767B8136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0A1EB68B-2642-45DE-96C5-B8EB228FBD69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198A90DD-001C-4399-A533-B34BBD656B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6E106458-D291-44C7-B050-2F1A21F6493A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4D3BE273-FE23-4C5B-ACBA-7F96707EDC84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D982B3DD-B44B-4193-A2B6-62B244B6F10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48C59610-6B24-4EC3-980C-834782F8B2B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EFCA82C3-7310-4CE4-B5F6-ADF55948E4A0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C8FF6AEE-F961-468A-8FDC-E4596982197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08A862EB-E11F-4BA4-9F5C-9031F8BDA724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B56F3322-8F87-4E51-AFA6-E95162B3EECC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35291A4C-4AA1-4E46-A842-620718B3AF20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7D5C5E71-DD08-4D7E-BE62-BEDA47C43767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A641331A-6FC7-46B6-9244-A6241C31EFF2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1085A27A-A159-4488-B875-313FE007CD9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AB19CCC7-FC4D-4641-98B7-4EFAB36B5AAB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DDC7B5D6-C14E-4426-940F-6AA7028BE203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CE938BD2-E138-405E-ABB7-5C50339F575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94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DDFA6EA7-5A57-4CBC-BEA7-E57B73BF4F16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2EF1F288-09B2-4925-90F4-894134D3B4D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2B61A697-6060-43FE-82A6-E07896C57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A0AFD669-49E2-4ADF-A969-56D946B283F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4B2E513E-AAC4-4EA6-A07B-0C3E3BF37B04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38C805BC-7F7A-45A7-B645-EAFF51DC1D62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2BFD48EF-A766-42CB-A02E-C41B02273A45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BABC04F8-3659-40FF-A389-F560F01B6C50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ADF9E3E1-7044-4B63-84E0-C5755B76FD53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4E497FA0-B327-42BB-BD60-E2C104FDD1B5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E3402DD7-806B-4014-B869-30492EB30C00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32315BC4-4231-4D84-ABB9-FF8F61F2A5E6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0E1564B2-557F-43AB-B1BB-A4C134788F14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E3DF5B6B-D847-4EE6-AE66-27B2B605267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5D20A741-0E5B-46AB-A4D2-F7F233CB389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A1265069-5B68-4EA9-A5D0-39728C13E6DB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D424966E-BBC3-4EFE-9E4F-205EA80E5D58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95A38A31-25D0-46D1-8FE2-863F78033D4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5436820D-F27B-4A0D-ADD7-6A2B92DD275A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442BA97E-D742-4CB3-9FD8-F7DA41B5B680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A5EA43AF-24CA-4EC3-97CF-2398B42DD429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34D56829-F10D-44D8-9F76-0ED5D08B3B26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C1885283-D8A1-4E17-9F57-A358CACC8641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B2059304-6C7E-4312-A6D1-8A8B320D83C0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27B14451-6871-4430-A2D9-4F610703CFA7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78C45EC2-910D-4E62-B713-79D03AE324FA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F9CF134C-CA9D-4DE6-9E29-2CEC3A22022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2F7E6-035A-4C69-B6F6-B65D1ED8F35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56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>
            <a:extLst>
              <a:ext uri="{FF2B5EF4-FFF2-40B4-BE49-F238E27FC236}">
                <a16:creationId xmlns:a16="http://schemas.microsoft.com/office/drawing/2014/main" id="{9F3F23CB-1081-4142-83C4-C49ED77C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5" hidden="1">
            <a:extLst>
              <a:ext uri="{FF2B5EF4-FFF2-40B4-BE49-F238E27FC236}">
                <a16:creationId xmlns:a16="http://schemas.microsoft.com/office/drawing/2014/main" id="{0450AB64-3744-448F-A1C4-3C2B84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DG">
            <a:extLst>
              <a:ext uri="{FF2B5EF4-FFF2-40B4-BE49-F238E27FC236}">
                <a16:creationId xmlns:a16="http://schemas.microsoft.com/office/drawing/2014/main" id="{B4D89081-3586-40A4-8309-9019FE3D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E046D58-E808-41D6-BFFF-9DC16DC2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C9BFF8B-9F77-4851-B323-1A26FD0B7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229E338D-0159-482D-9EAB-356C5ADA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ADEFCF0E-C421-44F6-A8AA-93573715621A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4EE195-43D4-4581-8950-822FCFCD943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FBC1400-B4B3-4DDB-AC99-110098A02A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CFC0D2-CEAE-4D32-BB51-A4BDD73FB9A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D2AB8E-D9F7-4A7F-8709-4AC799675A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0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3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35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9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B1E79BC0-70EB-4666-A75B-338847BA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1EF31335-0B39-47BD-9634-587804B88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2" name="Text Box 38">
            <a:extLst>
              <a:ext uri="{FF2B5EF4-FFF2-40B4-BE49-F238E27FC236}">
                <a16:creationId xmlns:a16="http://schemas.microsoft.com/office/drawing/2014/main" id="{EF1FFFA8-7C6B-4EBE-A51E-B9DE855B1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B50E85BE-1C6E-49B2-B7E7-9EBF7CFCF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055" name="Text Box 34">
            <a:extLst>
              <a:ext uri="{FF2B5EF4-FFF2-40B4-BE49-F238E27FC236}">
                <a16:creationId xmlns:a16="http://schemas.microsoft.com/office/drawing/2014/main" id="{3263DB13-BA71-41C0-9BB6-47172286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9DD717F9-1F81-4F83-B822-A3571C90000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13EA7E-2077-4B04-A722-48D0466CF00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2DA115F-C089-46CD-855F-F443E9AAA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DD2A3FC-0B0C-42AB-8D38-317E999F0D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FE8E83-DE69-45E3-B18A-FD8E1C7316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9E541D73-6D1F-4AA4-A38D-2AF93BC7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D570C996-6C2D-42FC-B34D-E259C5CFD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FC0B1E88-8E05-4117-A917-A1968C7B1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D2DC4CCD-0740-460E-BF02-77D04522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8" name="Text Box 38">
            <a:extLst>
              <a:ext uri="{FF2B5EF4-FFF2-40B4-BE49-F238E27FC236}">
                <a16:creationId xmlns:a16="http://schemas.microsoft.com/office/drawing/2014/main" id="{9229DF3A-FB52-4684-A5C2-A5C99F60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9" name="Text Box 34">
            <a:extLst>
              <a:ext uri="{FF2B5EF4-FFF2-40B4-BE49-F238E27FC236}">
                <a16:creationId xmlns:a16="http://schemas.microsoft.com/office/drawing/2014/main" id="{606C3E97-5A25-49E6-B6EF-6892F202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AEF5B6A-433E-4CF4-A2FD-67F73F4DB0A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D9CDE-0473-44FD-BC6C-F964C1F1CF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B2E97-5D7B-47B5-BBFA-4E10B5AA9C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4CE83-21FF-4225-955E-8C5393F5773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8AAAAEBE-2BBB-41A8-9E34-ADCD8EFE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5AE50F8E-040B-4168-885F-E3A73E196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97488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0" name="Text Box 38">
            <a:extLst>
              <a:ext uri="{FF2B5EF4-FFF2-40B4-BE49-F238E27FC236}">
                <a16:creationId xmlns:a16="http://schemas.microsoft.com/office/drawing/2014/main" id="{B49EB687-4833-4A36-AD76-FA0312F4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1F3699B7-5E59-43D2-B824-2488DCFA6818}"/>
              </a:ext>
            </a:extLst>
          </p:cNvPr>
          <p:cNvCxnSpPr>
            <a:cxnSpLocks/>
          </p:cNvCxnSpPr>
          <p:nvPr/>
        </p:nvCxnSpPr>
        <p:spPr>
          <a:xfrm>
            <a:off x="222250" y="6411913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ectangle 2">
            <a:extLst>
              <a:ext uri="{FF2B5EF4-FFF2-40B4-BE49-F238E27FC236}">
                <a16:creationId xmlns:a16="http://schemas.microsoft.com/office/drawing/2014/main" id="{14933DC0-1A79-4820-B2AA-C191F2D1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4" name="Text Box 34">
            <a:extLst>
              <a:ext uri="{FF2B5EF4-FFF2-40B4-BE49-F238E27FC236}">
                <a16:creationId xmlns:a16="http://schemas.microsoft.com/office/drawing/2014/main" id="{19E7661D-68EC-42E9-887F-F5022C5D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84F1635D-4D46-454D-BCDB-A4E9660ECE8C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817D119-1F47-4C71-B963-6A8D6B02E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783BE64-6DF8-4150-888C-C137DC2754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171F7B-128E-482C-891E-918C432E35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038F303-BFB6-4F0A-9C0E-DE4DE4DA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959084"/>
            <a:ext cx="11914187" cy="3166829"/>
          </a:xfrm>
          <a:prstGeom prst="rect">
            <a:avLst/>
          </a:prstGeom>
          <a:noFill/>
          <a:ln>
            <a:noFill/>
          </a:ln>
        </p:spPr>
        <p:txBody>
          <a:bodyPr lIns="88202" tIns="44101" rIns="88202" bIns="44101" anchor="b">
            <a:spAutoFit/>
          </a:bodyPr>
          <a:lstStyle/>
          <a:p>
            <a:pPr defTabSz="882030" eaLnBrk="1" hangingPunct="1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ESA Scout framework</a:t>
            </a:r>
          </a:p>
          <a:p>
            <a:pPr defTabSz="882030" eaLnBrk="1" hangingPunct="1">
              <a:defRPr/>
            </a:pP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 eaLnBrk="1" hangingPunct="1">
              <a:defRPr/>
            </a:pP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 eaLnBrk="1" hangingPunct="1">
              <a:defRPr/>
            </a:pP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defTabSz="882030" eaLnBrk="1" hangingPunct="1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1st EO Commercialisation Forum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9E2A5304-4760-4355-BAD1-3B9FD8A8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513160"/>
            <a:ext cx="5124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Jean-Pascal </a:t>
            </a:r>
            <a:r>
              <a:rPr lang="en-GB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Lejault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(Scout project manager)</a:t>
            </a:r>
          </a:p>
          <a:p>
            <a:pPr algn="r" eaLnBrk="1" hangingPunct="1"/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SCO-HO-ESA-PM-0054</a:t>
            </a:r>
            <a:endParaRPr lang="en-GB" altLang="en-US" sz="16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alt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2023 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D9ADCF8E-4029-478E-A1B0-7E7C0781B81F}"/>
              </a:ext>
            </a:extLst>
          </p:cNvPr>
          <p:cNvSpPr/>
          <p:nvPr/>
        </p:nvSpPr>
        <p:spPr>
          <a:xfrm>
            <a:off x="7288213" y="5591175"/>
            <a:ext cx="47513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038F303-BFB6-4F0A-9C0E-DE4DE4DA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3421063"/>
            <a:ext cx="11914187" cy="704850"/>
          </a:xfrm>
          <a:prstGeom prst="rect">
            <a:avLst/>
          </a:prstGeom>
          <a:noFill/>
          <a:ln>
            <a:noFill/>
          </a:ln>
        </p:spPr>
        <p:txBody>
          <a:bodyPr lIns="88202" tIns="44101" rIns="88202" bIns="44101" anchor="b">
            <a:spAutoFit/>
          </a:bodyPr>
          <a:lstStyle/>
          <a:p>
            <a:pPr defTabSz="882030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Backup slides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D9ADCF8E-4029-478E-A1B0-7E7C0781B81F}"/>
              </a:ext>
            </a:extLst>
          </p:cNvPr>
          <p:cNvSpPr/>
          <p:nvPr/>
        </p:nvSpPr>
        <p:spPr>
          <a:xfrm>
            <a:off x="7288213" y="5591175"/>
            <a:ext cx="47513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152-21E1-A42D-4FE0-1D497FF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possibilities with </a:t>
            </a:r>
            <a:r>
              <a:rPr lang="en-GB" dirty="0" err="1"/>
              <a:t>HydroGNSS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ECF-4372-3979-14BC-C331269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Agriculture</a:t>
            </a:r>
            <a:r>
              <a:rPr lang="en-GB" sz="1600" dirty="0"/>
              <a:t>: soil moisture knowledge and prediction is vital for agriculture, especially under changing climate conditions and demographic pressures.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Quantification of water shortage or over-abundance allows for correct irrigation and drainage.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This is important locally (farm planning) and at a larger scale (regionally and nationally).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Water agencies </a:t>
            </a:r>
            <a:r>
              <a:rPr lang="en-GB" sz="1600" dirty="0"/>
              <a:t>extract from aquifers and natural reservoirs, which have a dependence on rainfall and soil moisture.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Run-off from land into lakes and water courses can cause water treatment facilities to overflow, causing river pollution.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Construction site flooding can cause pollutant discharge (silt, oil, chemicals), as well as halting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Flood planning agencies </a:t>
            </a:r>
            <a:r>
              <a:rPr lang="en-GB" sz="1600" dirty="0"/>
              <a:t>need to know the saturation levels of soils to predict risks of flooding, something also important to insurance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Weather forecast</a:t>
            </a:r>
            <a:r>
              <a:rPr lang="en-GB" sz="1600" dirty="0"/>
              <a:t>: accurate numerical weather predictions (NWP) depends on soil moisture knowledge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Soil moisture has a significant effect on weather, especially over large land masses.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Insurance industry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interest in the risk of land subsidence caused by cycles in soil moisture, especially in hilly and mountainous regions.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Management of infrastructure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Changes in freeze/thaw cycle and underlying permafrost cause subsidence for some settlements in high latitudes.</a:t>
            </a:r>
          </a:p>
        </p:txBody>
      </p:sp>
    </p:spTree>
    <p:extLst>
      <p:ext uri="{BB962C8B-B14F-4D97-AF65-F5344CB8AC3E}">
        <p14:creationId xmlns:p14="http://schemas.microsoft.com/office/powerpoint/2010/main" val="55190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152-21E1-A42D-4FE0-1D497FF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Scout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ECF-4372-3979-14BC-C331269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360-degree Scout lessons learnt exercise </a:t>
            </a:r>
            <a:r>
              <a:rPr lang="en-GB" dirty="0"/>
              <a:t>on-going, report due by 3</a:t>
            </a:r>
            <a:r>
              <a:rPr lang="en-GB" baseline="30000" dirty="0"/>
              <a:t>rd</a:t>
            </a:r>
            <a:r>
              <a:rPr lang="en-GB" dirty="0"/>
              <a:t> Nov 2023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To improve the next Scout cycle based on the experience from the first cycle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e.g. reduce time-to-contract duration, streamline procurement process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To improve the Scout framework to maintain attractiveness (ESA Member States &amp; Industry)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November 2023 PB-EO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Present the outcome of the Scout lessons learnt exercise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Agree with Member States the approach for the next Scout cycle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61663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152-21E1-A42D-4FE0-1D497FF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Scout specificities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ECF-4372-3979-14BC-C331269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 Space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MRD: key document, defining the service to be delivered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produced by the Prime Contractor and delivered as part of the proposal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MRD is co-signed by all parties (ESA, Contractor, SAG chair) at phase B/C/D/E1 kick-off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Other requirements are strictly limited to best fit the Prime Contractor’s processes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ECSS standards are significantly tailored to fit to New Space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No dedicated management requirements, only limited management tasks in the SoW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Product Assurance requirements are tailored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Lean ESA reviews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ESA project-level reviews, no ESA independent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Lean ESA team, as ESA relies much more on Industry for Scout missions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Very pragmatic and flexible Scout project team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Dedicated expert support in the areas exposed to the main risks</a:t>
            </a:r>
          </a:p>
        </p:txBody>
      </p:sp>
    </p:spTree>
    <p:extLst>
      <p:ext uri="{BB962C8B-B14F-4D97-AF65-F5344CB8AC3E}">
        <p14:creationId xmlns:p14="http://schemas.microsoft.com/office/powerpoint/2010/main" val="37236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FCB9-E4B1-7CE1-5D57-FB64413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Scout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5F83-9E42-99BB-1DA8-717F8C44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 category of research missions in Earth Observation since 2019, inspired by </a:t>
            </a:r>
            <a:r>
              <a:rPr lang="en-GB" sz="2000" b="1" dirty="0"/>
              <a:t>New Space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to </a:t>
            </a:r>
            <a:r>
              <a:rPr lang="en-GB" sz="2000" b="1" dirty="0"/>
              <a:t>prove new disruptive concepts </a:t>
            </a:r>
            <a:r>
              <a:rPr lang="en-GB" sz="2000" dirty="0"/>
              <a:t>and to </a:t>
            </a:r>
            <a:r>
              <a:rPr lang="en-GB" sz="2000" b="1" dirty="0"/>
              <a:t>timely deliver innovative science</a:t>
            </a:r>
            <a:endParaRPr lang="en-GB" sz="2000" dirty="0"/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Scout missions are science-driven, not commercially-driven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However, </a:t>
            </a:r>
            <a:r>
              <a:rPr lang="en-GB" altLang="en-US" dirty="0"/>
              <a:t>Scout missions </a:t>
            </a:r>
            <a:r>
              <a:rPr lang="en-GB" altLang="en-US" b="1" dirty="0"/>
              <a:t>may have commercial applications</a:t>
            </a:r>
          </a:p>
          <a:p>
            <a:pPr marL="2219325" lvl="3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It can’t just be the dominant factor in the mission selection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Main features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 </a:t>
            </a:r>
            <a:r>
              <a:rPr lang="en-GB" sz="2000" b="1" dirty="0"/>
              <a:t>more pro-active role of industry </a:t>
            </a:r>
            <a:r>
              <a:rPr lang="en-GB" sz="2000" dirty="0"/>
              <a:t>(service contract with limited oversight from ESA)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 </a:t>
            </a:r>
            <a:r>
              <a:rPr lang="en-GB" sz="2000" b="1" dirty="0"/>
              <a:t>low-cost approach: 30 M€ </a:t>
            </a:r>
            <a:r>
              <a:rPr lang="en-GB" sz="2000" b="1" dirty="0" err="1"/>
              <a:t>e.c.</a:t>
            </a:r>
            <a:r>
              <a:rPr lang="en-GB" sz="2000" b="1" dirty="0"/>
              <a:t> 2022 max </a:t>
            </a:r>
            <a:r>
              <a:rPr lang="en-GB" sz="2000" dirty="0"/>
              <a:t>(use of COTS, lighter model philosophy, strictly tailored ECSS standards, lean reviews)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 </a:t>
            </a:r>
            <a:r>
              <a:rPr lang="en-GB" sz="2000" b="1" dirty="0"/>
              <a:t>rapid development cycle </a:t>
            </a:r>
            <a:r>
              <a:rPr lang="en-GB" sz="2000" dirty="0"/>
              <a:t>(3 years from start of phase B/C/D/E1 implementation to launch).</a:t>
            </a:r>
          </a:p>
        </p:txBody>
      </p:sp>
    </p:spTree>
    <p:extLst>
      <p:ext uri="{BB962C8B-B14F-4D97-AF65-F5344CB8AC3E}">
        <p14:creationId xmlns:p14="http://schemas.microsoft.com/office/powerpoint/2010/main" val="313102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152-21E1-A42D-4FE0-1D497FF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Scout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ECF-4372-3979-14BC-C331269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Fully funded </a:t>
            </a:r>
            <a:r>
              <a:rPr lang="en-GB" sz="2000" dirty="0"/>
              <a:t>End-to-end </a:t>
            </a:r>
            <a:r>
              <a:rPr lang="en-GB" sz="2000" b="1" dirty="0"/>
              <a:t>service</a:t>
            </a:r>
            <a:r>
              <a:rPr lang="en-GB" sz="2000" dirty="0"/>
              <a:t> contract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The Contractor shall </a:t>
            </a:r>
            <a:r>
              <a:rPr lang="en-GB" b="1" dirty="0"/>
              <a:t>procure, develop, validate, launch, operate and complete the entire system </a:t>
            </a:r>
            <a:r>
              <a:rPr lang="en-GB" dirty="0"/>
              <a:t>(ground segment, space segment, launch services and operations)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The satellite(s) remain(s) the property of the Contractor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b="1" dirty="0"/>
              <a:t>Key Performance Gate Reviews </a:t>
            </a:r>
            <a:r>
              <a:rPr lang="en-GB" dirty="0"/>
              <a:t>(KPGR) at key stages (e.g. SRR, PDR, CDR, QR) </a:t>
            </a:r>
            <a:r>
              <a:rPr lang="en-GB" dirty="0">
                <a:sym typeface="Wingdings" pitchFamily="2" charset="2"/>
              </a:rPr>
              <a:t> to</a:t>
            </a:r>
            <a:r>
              <a:rPr lang="en-GB" dirty="0"/>
              <a:t> raise confidence that the service will be delivered as expected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In case a KPGR fails, ESA has the right to terminate the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Which service?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delivery of </a:t>
            </a:r>
            <a:r>
              <a:rPr lang="en-GB" sz="2000" b="1" dirty="0"/>
              <a:t>innovative science products</a:t>
            </a:r>
            <a:endParaRPr lang="en-GB" sz="2000" dirty="0"/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specified in the Mission Requirements Document (MRD)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free and open data policy</a:t>
            </a:r>
          </a:p>
        </p:txBody>
      </p:sp>
    </p:spTree>
    <p:extLst>
      <p:ext uri="{BB962C8B-B14F-4D97-AF65-F5344CB8AC3E}">
        <p14:creationId xmlns:p14="http://schemas.microsoft.com/office/powerpoint/2010/main" val="2470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152-21E1-A42D-4FE0-1D497FF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followed for the first Scout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ECF-4372-3979-14BC-C331269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ITT</a:t>
            </a:r>
            <a:r>
              <a:rPr lang="en-GB" sz="2000" dirty="0"/>
              <a:t> to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collect Scout mission concepts (some 16 concepts were received)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down-select the most promising concepts (4 concepts)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system consolidation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Independent scientific assessment </a:t>
            </a:r>
            <a:r>
              <a:rPr lang="en-GB" sz="2000" dirty="0"/>
              <a:t>of the 4 down-selected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Submission</a:t>
            </a:r>
            <a:r>
              <a:rPr lang="en-GB" sz="2000" dirty="0"/>
              <a:t> to the Programme Board for Earth Observation (PB-EO) for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 each approved Scout mission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Procurement</a:t>
            </a:r>
            <a:r>
              <a:rPr lang="en-GB" sz="2000" dirty="0"/>
              <a:t> (dialogue phase, </a:t>
            </a:r>
            <a:r>
              <a:rPr lang="en-GB" sz="2000" dirty="0" err="1"/>
              <a:t>RfQ</a:t>
            </a:r>
            <a:r>
              <a:rPr lang="en-GB" sz="2000" dirty="0"/>
              <a:t>, proposal writing, evaluation, negotiations)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Implementation</a:t>
            </a:r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b="1" dirty="0"/>
              <a:t>Typical time scales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1.5 years between ITT and ACEO conclusions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1 year between PB-EO approval and phase B/C/D/E1 kick-off</a:t>
            </a:r>
          </a:p>
        </p:txBody>
      </p:sp>
    </p:spTree>
    <p:extLst>
      <p:ext uri="{BB962C8B-B14F-4D97-AF65-F5344CB8AC3E}">
        <p14:creationId xmlns:p14="http://schemas.microsoft.com/office/powerpoint/2010/main" val="289546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152-21E1-A42D-4FE0-1D497FF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CubeMAP</a:t>
            </a:r>
            <a:r>
              <a:rPr lang="en-GB" dirty="0"/>
              <a:t> (Scout-1)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ECF-4372-3979-14BC-C3312690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9" y="882192"/>
            <a:ext cx="11773353" cy="54894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constellation of 3 12U satellites to observe key radiative gases in the atmosphere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O, CO</a:t>
            </a:r>
            <a:r>
              <a:rPr lang="en-GB" baseline="-25000" dirty="0"/>
              <a:t>2</a:t>
            </a:r>
            <a:r>
              <a:rPr lang="en-GB" dirty="0"/>
              <a:t>, CH</a:t>
            </a:r>
            <a:r>
              <a:rPr lang="en-GB" baseline="-25000" dirty="0"/>
              <a:t>4</a:t>
            </a:r>
            <a:r>
              <a:rPr lang="en-GB" dirty="0"/>
              <a:t>, O</a:t>
            </a:r>
            <a:r>
              <a:rPr lang="en-GB" baseline="-25000" dirty="0"/>
              <a:t>3</a:t>
            </a:r>
            <a:r>
              <a:rPr lang="en-GB" dirty="0"/>
              <a:t>, N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Sadly, CubeMAP could no longer be maintained within the Scout framework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contract terminated in Q2 2023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Full Lessons learnt are being collected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5979489F-97AD-0C44-A95B-7DA2C0158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" t="519"/>
          <a:stretch/>
        </p:blipFill>
        <p:spPr>
          <a:xfrm>
            <a:off x="9739334" y="11656"/>
            <a:ext cx="847023" cy="852988"/>
          </a:xfrm>
          <a:prstGeom prst="rect">
            <a:avLst/>
          </a:prstGeom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18DD84CB-C89C-9096-1A3A-B655AFE7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13" y="2571724"/>
            <a:ext cx="5705440" cy="37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08B5-5286-C371-4B76-76DBE87E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HydroGNSS</a:t>
            </a:r>
            <a:r>
              <a:rPr lang="en-GB" dirty="0"/>
              <a:t> (Scout-2)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BE12-EB66-1CA8-69E0-81ECA003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7430880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Aim: improve our knowledge of the </a:t>
            </a:r>
            <a:r>
              <a:rPr lang="en-GB" b="1" dirty="0"/>
              <a:t>Earth water cycle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Technique: </a:t>
            </a:r>
            <a:r>
              <a:rPr lang="en-GB" b="1" dirty="0"/>
              <a:t>GNSS reflectometry </a:t>
            </a:r>
            <a:r>
              <a:rPr lang="en-GB" dirty="0"/>
              <a:t>(i.e. sense the signals reflected by the Earth surface from GNSS satellites)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Constellation of two small satellites </a:t>
            </a:r>
            <a:r>
              <a:rPr lang="en-GB" dirty="0"/>
              <a:t>(50 x 50 x 70 cm, 70 kg)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Sun synchronous orbit, 550 km altitude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Launch readiness: Q4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Service (science data) for up to 4.5 years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soil moisture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inundation / wetlands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soil freeze / thaw (notably over permafrost)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above-ground biomass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Potential interest in adding satellites to deliver a </a:t>
            </a:r>
            <a:r>
              <a:rPr lang="en-GB" b="1" dirty="0"/>
              <a:t>commercial service </a:t>
            </a:r>
            <a:r>
              <a:rPr lang="en-GB" dirty="0"/>
              <a:t>to specific customers (e.g. soil moisture knowledge and prediction for agriculture to adapt irrigation and manage water shortage or over-abundance)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1" t="13393" r="13410" b="13435"/>
          <a:stretch/>
        </p:blipFill>
        <p:spPr>
          <a:xfrm>
            <a:off x="9712236" y="32514"/>
            <a:ext cx="826541" cy="81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345E4-8A5E-ACE5-6D4B-9E15CB313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23" y="1606272"/>
            <a:ext cx="5141640" cy="364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4F097-EF0B-8DB6-FE17-DCCD815BD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6" t="30957" r="22069" b="56673"/>
          <a:stretch/>
        </p:blipFill>
        <p:spPr bwMode="auto">
          <a:xfrm>
            <a:off x="11139778" y="2957032"/>
            <a:ext cx="333954" cy="45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8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152-21E1-A42D-4FE0-1D497FF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for commercialisation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ECF-4372-3979-14BC-C331269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Scaling-up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It is easy to add recurring satellites to a Scout mission at a low-cost (not to be paid by ESA)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to replace satellites nearing end-of-life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to improve the science return once the concept is demonstrated</a:t>
            </a:r>
          </a:p>
          <a:p>
            <a:pPr lvl="3"/>
            <a:r>
              <a:rPr lang="en-GB" sz="1600" dirty="0"/>
              <a:t>(e.g. improve coverage or reduce revisit time)</a:t>
            </a:r>
            <a:endParaRPr lang="en-GB" dirty="0"/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to </a:t>
            </a:r>
            <a:r>
              <a:rPr lang="en-GB" b="1" dirty="0"/>
              <a:t>expand the science products to commercial applications </a:t>
            </a:r>
            <a:r>
              <a:rPr lang="en-GB" dirty="0"/>
              <a:t>(e.g. Green transition and sustainability regulations)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Commercial applications</a:t>
            </a:r>
            <a:r>
              <a:rPr lang="en-GB" dirty="0"/>
              <a:t>, though not at the heart of the selection of Scout missions, are relevant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To address commercial needs which can be built on the science service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An </a:t>
            </a:r>
            <a:r>
              <a:rPr lang="en-GB" b="1" dirty="0"/>
              <a:t>incremental approach (Minimum Viable Product) </a:t>
            </a:r>
            <a:r>
              <a:rPr lang="en-GB" dirty="0"/>
              <a:t>is very suitable: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Start with “basic” commercial service directly derived from the science products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Add one recurring satellite to expand the commercial service</a:t>
            </a:r>
          </a:p>
          <a:p>
            <a:pPr marL="1643063" lvl="2" indent="-285750">
              <a:buFont typeface="Arial" panose="020B0604020202020204" pitchFamily="34" charset="0"/>
              <a:buChar char="•"/>
            </a:pPr>
            <a:r>
              <a:rPr lang="en-GB" dirty="0"/>
              <a:t>Then add more recurring satellites as the commercial service further grows</a:t>
            </a:r>
          </a:p>
          <a:p>
            <a:pPr lvl="1"/>
            <a:r>
              <a:rPr lang="en-GB" dirty="0">
                <a:sym typeface="Wingdings" pitchFamily="2" charset="2"/>
              </a:rPr>
              <a:t> F</a:t>
            </a:r>
            <a:r>
              <a:rPr lang="en-GB" dirty="0"/>
              <a:t>inancial risks can be minimized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95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8D2F-F7E3-48C6-E275-9C8A97DA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A89D-A01F-B66C-BE24-FE2BEBB2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Scout framework offers key opportunities for Industry in Europe, </a:t>
            </a:r>
            <a:r>
              <a:rPr lang="en-GB" b="1" dirty="0"/>
              <a:t>including commercialisation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Commercial applications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dirty="0"/>
              <a:t>can be </a:t>
            </a:r>
            <a:r>
              <a:rPr lang="en-GB" b="1" dirty="0"/>
              <a:t>incrementally</a:t>
            </a:r>
            <a:r>
              <a:rPr lang="en-GB" dirty="0"/>
              <a:t> derived from the science products at a </a:t>
            </a:r>
            <a:r>
              <a:rPr lang="en-GB" b="1" dirty="0"/>
              <a:t>low cost</a:t>
            </a:r>
          </a:p>
          <a:p>
            <a:pPr marL="1066800" lvl="1" indent="-285750">
              <a:buFont typeface="Wingdings" pitchFamily="2" charset="2"/>
              <a:buChar char="à"/>
            </a:pPr>
            <a:r>
              <a:rPr lang="en-GB" b="1" dirty="0"/>
              <a:t>minimise risks </a:t>
            </a:r>
            <a:r>
              <a:rPr lang="en-GB" dirty="0"/>
              <a:t>as initial development is fully funded and supported by ESA experts</a:t>
            </a:r>
          </a:p>
          <a:p>
            <a:pPr marL="1066800" lvl="1" indent="-285750">
              <a:buFont typeface="Wingdings" pitchFamily="2" charset="2"/>
              <a:buChar char="à"/>
            </a:pPr>
            <a:r>
              <a:rPr lang="en-GB" b="1" dirty="0"/>
              <a:t>maximise return on investment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Next step for Scout is coming very soon and will be discussed at the PB-EO meeting on 21-22 November 2023</a:t>
            </a:r>
          </a:p>
          <a:p>
            <a:pPr lvl="1"/>
            <a:r>
              <a:rPr lang="en-GB" b="1" dirty="0"/>
              <a:t>Stay tuned!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i="1" dirty="0"/>
              <a:t>Visit https://</a:t>
            </a:r>
            <a:r>
              <a:rPr lang="en-GB" i="1" dirty="0" err="1"/>
              <a:t>www.esa.int</a:t>
            </a:r>
            <a:r>
              <a:rPr lang="en-GB" i="1" dirty="0"/>
              <a:t>/Applications/</a:t>
            </a:r>
            <a:r>
              <a:rPr lang="en-GB" i="1" dirty="0" err="1"/>
              <a:t>Observing_the_Earth</a:t>
            </a:r>
            <a:r>
              <a:rPr lang="en-GB" i="1" dirty="0"/>
              <a:t>/</a:t>
            </a:r>
            <a:r>
              <a:rPr lang="en-GB" i="1" dirty="0" err="1"/>
              <a:t>FutureEO</a:t>
            </a:r>
            <a:r>
              <a:rPr lang="en-GB" i="1" dirty="0"/>
              <a:t>/</a:t>
            </a:r>
            <a:r>
              <a:rPr lang="en-GB" i="1" dirty="0" err="1"/>
              <a:t>Scouts_ESA_s_agile_research_missions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594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038F303-BFB6-4F0A-9C0E-DE4DE4DA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3421063"/>
            <a:ext cx="11914187" cy="704850"/>
          </a:xfrm>
          <a:prstGeom prst="rect">
            <a:avLst/>
          </a:prstGeom>
          <a:noFill/>
          <a:ln>
            <a:noFill/>
          </a:ln>
        </p:spPr>
        <p:txBody>
          <a:bodyPr lIns="88202" tIns="44101" rIns="88202" bIns="44101" anchor="b">
            <a:spAutoFit/>
          </a:bodyPr>
          <a:lstStyle/>
          <a:p>
            <a:pPr defTabSz="882030" eaLnBrk="1" hangingPunct="1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attention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38365EDA-09A5-4B01-9D4C-E78FE759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224463"/>
            <a:ext cx="512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D9ADCF8E-4029-478E-A1B0-7E7C0781B81F}"/>
              </a:ext>
            </a:extLst>
          </p:cNvPr>
          <p:cNvSpPr/>
          <p:nvPr/>
        </p:nvSpPr>
        <p:spPr>
          <a:xfrm>
            <a:off x="7288213" y="5591175"/>
            <a:ext cx="47513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2" grpId="0" build="allAtOnce"/>
    </p:bld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8EFAD-70A4-4290-BD67-B59AB07962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04F154E5-63AC-421F-8647-72F7749C99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7FBAD53447740AF2F6F3466FECB12" ma:contentTypeVersion="9" ma:contentTypeDescription="Create a new document." ma:contentTypeScope="" ma:versionID="75bcdc782f45fa54a8a3075fbb1f4ca1">
  <xsd:schema xmlns:xsd="http://www.w3.org/2001/XMLSchema" xmlns:xs="http://www.w3.org/2001/XMLSchema" xmlns:p="http://schemas.microsoft.com/office/2006/metadata/properties" xmlns:ns2="631addcf-6fba-43a6-b7fa-b6e1965b398b" xmlns:ns3="848258b2-4be1-4f83-9d2e-7519d0857068" targetNamespace="http://schemas.microsoft.com/office/2006/metadata/properties" ma:root="true" ma:fieldsID="893931e642f862338292e13b4437b5e9" ns2:_="" ns3:_="">
    <xsd:import namespace="631addcf-6fba-43a6-b7fa-b6e1965b398b"/>
    <xsd:import namespace="848258b2-4be1-4f83-9d2e-7519d0857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addcf-6fba-43a6-b7fa-b6e1965b3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58b2-4be1-4f83-9d2e-7519d0857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71C89D-B26F-455A-B0FA-EDE3DF3E2B65}"/>
</file>

<file path=customXml/itemProps2.xml><?xml version="1.0" encoding="utf-8"?>
<ds:datastoreItem xmlns:ds="http://schemas.openxmlformats.org/officeDocument/2006/customXml" ds:itemID="{888DE88C-687D-4FCA-9AFA-DDE4CA37D493}"/>
</file>

<file path=customXml/itemProps3.xml><?xml version="1.0" encoding="utf-8"?>
<ds:datastoreItem xmlns:ds="http://schemas.openxmlformats.org/officeDocument/2006/customXml" ds:itemID="{19F50559-2AB5-4ADD-91A4-0D2EA0E83FA5}"/>
</file>

<file path=docMetadata/LabelInfo.xml><?xml version="1.0" encoding="utf-8"?>
<clbl:labelList xmlns:clbl="http://schemas.microsoft.com/office/2020/mipLabelMetadata">
  <clbl:label id="{3976fa30-1907-4356-8241-62ea5e1c0256}" enabled="1" method="Privilege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10162</TotalTime>
  <Words>1235</Words>
  <Application>Microsoft Macintosh PowerPoint</Application>
  <PresentationFormat>Custom</PresentationFormat>
  <Paragraphs>135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ESA_Presentation_DARK</vt:lpstr>
      <vt:lpstr>ESA_Presentation_DARK_BG</vt:lpstr>
      <vt:lpstr>Office Theme</vt:lpstr>
      <vt:lpstr>Office Theme</vt:lpstr>
      <vt:lpstr>PowerPoint Presentation</vt:lpstr>
      <vt:lpstr>Scout framework</vt:lpstr>
      <vt:lpstr>Main Scout features</vt:lpstr>
      <vt:lpstr>Process followed for the first Scout cycle</vt:lpstr>
      <vt:lpstr>CubeMAP (Scout-1)</vt:lpstr>
      <vt:lpstr>HydroGNSS (Scout-2)</vt:lpstr>
      <vt:lpstr>Opportunities for commercialisation</vt:lpstr>
      <vt:lpstr>Conclusion</vt:lpstr>
      <vt:lpstr>PowerPoint Presentation</vt:lpstr>
      <vt:lpstr>PowerPoint Presentation</vt:lpstr>
      <vt:lpstr>Commercial possibilities with HydroGNSS</vt:lpstr>
      <vt:lpstr>Scout future</vt:lpstr>
      <vt:lpstr>Scout specificities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Jean-Pascal Lejault</dc:creator>
  <cp:lastModifiedBy>Jean-Pascal Lejault</cp:lastModifiedBy>
  <cp:revision>13</cp:revision>
  <dcterms:created xsi:type="dcterms:W3CDTF">2023-02-23T12:32:22Z</dcterms:created>
  <dcterms:modified xsi:type="dcterms:W3CDTF">2023-10-26T14:42:53Z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2023-03-10T12:27:11Z</vt:lpwstr>
  </property>
  <property fmtid="{D5CDD505-2E9C-101B-9397-08002B2CF9AE}" pid="4" name="MSIP_Label_3976fa30-1907-4356-8241-62ea5e1c0256_Method">
    <vt:lpwstr>Privileged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c20aab8a-0f0f-402f-9194-c2bc95377db1</vt:lpwstr>
  </property>
  <property fmtid="{D5CDD505-2E9C-101B-9397-08002B2CF9AE}" pid="8" name="MSIP_Label_3976fa30-1907-4356-8241-62ea5e1c0256_ContentBits">
    <vt:lpwstr>0</vt:lpwstr>
  </property>
  <property fmtid="{D5CDD505-2E9C-101B-9397-08002B2CF9AE}" pid="9" name="ContentTypeId">
    <vt:lpwstr>0x01010086A7FBAD53447740AF2F6F3466FECB12</vt:lpwstr>
  </property>
</Properties>
</file>